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1f342cb0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1f342cb0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1f342cb0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1f342cb0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1f342cb0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1f342cb0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1f342cb0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1f342cb0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1f342cb0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1f342cb0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41d5151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41d5151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41d5151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41d5151d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41d5151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41d5151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b34cad208_0_3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b34cad208_0_3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1f342cb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1f342cb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1f342cb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1f342cb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ac403486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ac403486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1f342cb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1f342cb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ac403486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ac403486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1f342cb0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1f342cb0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ac403486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ac403486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使われない分析モデルを作った話</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69" u="sng"/>
              <a:t>Baseline</a:t>
            </a:r>
            <a:endParaRPr sz="1269" u="sng"/>
          </a:p>
          <a:p>
            <a:pPr indent="0" lvl="0" marL="0" rtl="0" algn="l">
              <a:spcBef>
                <a:spcPts val="1200"/>
              </a:spcBef>
              <a:spcAft>
                <a:spcPts val="0"/>
              </a:spcAft>
              <a:buSzPts val="1018"/>
              <a:buNone/>
            </a:pPr>
            <a:r>
              <a:rPr lang="ja" sz="800"/>
              <a:t>とりあえず動くものを作ってそれを改良していく形で改善していく方針で結果として二日でとりあえず動くものを作成</a:t>
            </a:r>
            <a:br>
              <a:rPr lang="ja" sz="800"/>
            </a:br>
            <a:r>
              <a:rPr lang="ja" sz="800"/>
              <a:t>nearest_真の増減率として近隣50店舗の真の増減量の平均を求めた結果の平均を追加</a:t>
            </a:r>
            <a:br>
              <a:rPr lang="ja" sz="800"/>
            </a:br>
            <a:r>
              <a:rPr lang="ja" sz="800"/>
              <a:t>都道府県データをOneHot</a:t>
            </a:r>
            <a:br>
              <a:rPr lang="ja" sz="800"/>
            </a:br>
            <a:r>
              <a:rPr lang="ja" sz="800"/>
              <a:t>モデルはLOF、学習データは7:1:2 = 学習:検証:テストで分割、検証用データの結果が最も良いkを使用パラメータに設定</a:t>
            </a:r>
            <a:br>
              <a:rPr lang="ja" sz="800"/>
            </a:br>
            <a:r>
              <a:rPr lang="ja" sz="800"/>
              <a:t>正常データを学習データにした時のPCAの結果とtest</a:t>
            </a:r>
            <a:r>
              <a:rPr lang="ja" sz="800"/>
              <a:t>データ</a:t>
            </a:r>
            <a:r>
              <a:rPr lang="ja" sz="800"/>
              <a:t>の</a:t>
            </a:r>
            <a:r>
              <a:rPr lang="ja" sz="800"/>
              <a:t>目的変数の</a:t>
            </a:r>
            <a:r>
              <a:rPr lang="ja" sz="800"/>
              <a:t>比率は以下</a:t>
            </a:r>
            <a:endParaRPr sz="800"/>
          </a:p>
          <a:p>
            <a:pPr indent="0" lvl="0" marL="0" rtl="0" algn="l">
              <a:spcBef>
                <a:spcPts val="1200"/>
              </a:spcBef>
              <a:spcAft>
                <a:spcPts val="0"/>
              </a:spcAft>
              <a:buSzPts val="1018"/>
              <a:buNone/>
            </a:pPr>
            <a:br>
              <a:rPr lang="ja" sz="922"/>
            </a:br>
            <a:endParaRPr sz="1322"/>
          </a:p>
          <a:p>
            <a:pPr indent="0" lvl="0" marL="0" rtl="0" algn="l">
              <a:spcBef>
                <a:spcPts val="1200"/>
              </a:spcBef>
              <a:spcAft>
                <a:spcPts val="0"/>
              </a:spcAft>
              <a:buSzPts val="1018"/>
              <a:buNone/>
            </a:pPr>
            <a:r>
              <a:t/>
            </a:r>
            <a:endParaRPr sz="922"/>
          </a:p>
          <a:p>
            <a:pPr indent="0" lvl="0" marL="0" rtl="0" algn="l">
              <a:spcBef>
                <a:spcPts val="1200"/>
              </a:spcBef>
              <a:spcAft>
                <a:spcPts val="1200"/>
              </a:spcAft>
              <a:buSzPts val="1018"/>
              <a:buNone/>
            </a:pPr>
            <a:r>
              <a:t/>
            </a:r>
            <a:endParaRPr sz="922"/>
          </a:p>
        </p:txBody>
      </p:sp>
      <p:pic>
        <p:nvPicPr>
          <p:cNvPr id="118" name="Google Shape;118;p22"/>
          <p:cNvPicPr preferRelativeResize="0"/>
          <p:nvPr/>
        </p:nvPicPr>
        <p:blipFill>
          <a:blip r:embed="rId3">
            <a:alphaModFix/>
          </a:blip>
          <a:stretch>
            <a:fillRect/>
          </a:stretch>
        </p:blipFill>
        <p:spPr>
          <a:xfrm>
            <a:off x="3748471" y="1425150"/>
            <a:ext cx="5273530" cy="2037500"/>
          </a:xfrm>
          <a:prstGeom prst="rect">
            <a:avLst/>
          </a:prstGeom>
          <a:noFill/>
          <a:ln>
            <a:noFill/>
          </a:ln>
        </p:spPr>
      </p:pic>
      <p:sp>
        <p:nvSpPr>
          <p:cNvPr id="119" name="Google Shape;119;p22"/>
          <p:cNvSpPr txBox="1"/>
          <p:nvPr/>
        </p:nvSpPr>
        <p:spPr>
          <a:xfrm>
            <a:off x="3599825" y="367622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700"/>
              <a:t># ベストなkの予測結果</a:t>
            </a:r>
            <a:endParaRPr sz="700"/>
          </a:p>
          <a:p>
            <a:pPr indent="0" lvl="0" marL="0" rtl="0" algn="l">
              <a:spcBef>
                <a:spcPts val="0"/>
              </a:spcBef>
              <a:spcAft>
                <a:spcPts val="0"/>
              </a:spcAft>
              <a:buNone/>
            </a:pPr>
            <a:r>
              <a:rPr lang="ja" sz="700"/>
              <a:t>pred = lof.predict(X_valid)</a:t>
            </a:r>
            <a:endParaRPr sz="700"/>
          </a:p>
          <a:p>
            <a:pPr indent="0" lvl="0" marL="0" rtl="0" algn="l">
              <a:spcBef>
                <a:spcPts val="0"/>
              </a:spcBef>
              <a:spcAft>
                <a:spcPts val="0"/>
              </a:spcAft>
              <a:buNone/>
            </a:pPr>
            <a:r>
              <a:rPr lang="ja" sz="700"/>
              <a:t># ベストなkの適合率</a:t>
            </a:r>
            <a:endParaRPr sz="700"/>
          </a:p>
          <a:p>
            <a:pPr indent="0" lvl="0" marL="0" rtl="0" algn="l">
              <a:spcBef>
                <a:spcPts val="0"/>
              </a:spcBef>
              <a:spcAft>
                <a:spcPts val="0"/>
              </a:spcAft>
              <a:buNone/>
            </a:pPr>
            <a:r>
              <a:rPr lang="ja" sz="700"/>
              <a:t>precision_score(y_valid_true, pred)</a:t>
            </a:r>
            <a:endParaRPr sz="700"/>
          </a:p>
          <a:p>
            <a:pPr indent="0" lvl="0" marL="0" rtl="0" algn="l">
              <a:spcBef>
                <a:spcPts val="0"/>
              </a:spcBef>
              <a:spcAft>
                <a:spcPts val="0"/>
              </a:spcAft>
              <a:buNone/>
            </a:pPr>
            <a:r>
              <a:rPr lang="ja" sz="700"/>
              <a:t>0.5315529179030662</a:t>
            </a:r>
            <a:endParaRPr sz="700"/>
          </a:p>
          <a:p>
            <a:pPr indent="0" lvl="0" marL="0" rtl="0" algn="l">
              <a:spcBef>
                <a:spcPts val="0"/>
              </a:spcBef>
              <a:spcAft>
                <a:spcPts val="0"/>
              </a:spcAft>
              <a:buNone/>
            </a:pPr>
            <a:r>
              <a:rPr lang="ja" sz="700"/>
              <a:t># ベストなkのF値</a:t>
            </a:r>
            <a:endParaRPr sz="700"/>
          </a:p>
          <a:p>
            <a:pPr indent="0" lvl="0" marL="0" rtl="0" algn="l">
              <a:spcBef>
                <a:spcPts val="0"/>
              </a:spcBef>
              <a:spcAft>
                <a:spcPts val="0"/>
              </a:spcAft>
              <a:buNone/>
            </a:pPr>
            <a:r>
              <a:rPr lang="ja" sz="700"/>
              <a:t>f1_score(y_valid_true, pred)</a:t>
            </a:r>
            <a:endParaRPr sz="700"/>
          </a:p>
          <a:p>
            <a:pPr indent="0" lvl="0" marL="0" rtl="0" algn="l">
              <a:spcBef>
                <a:spcPts val="0"/>
              </a:spcBef>
              <a:spcAft>
                <a:spcPts val="0"/>
              </a:spcAft>
              <a:buNone/>
            </a:pPr>
            <a:r>
              <a:rPr lang="ja" sz="700"/>
              <a:t>0.5843209742307274</a:t>
            </a:r>
            <a:endParaRPr sz="700"/>
          </a:p>
        </p:txBody>
      </p:sp>
      <p:sp>
        <p:nvSpPr>
          <p:cNvPr id="120" name="Google Shape;120;p22"/>
          <p:cNvSpPr txBox="1"/>
          <p:nvPr/>
        </p:nvSpPr>
        <p:spPr>
          <a:xfrm>
            <a:off x="6908425" y="3558650"/>
            <a:ext cx="22356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700"/>
              <a:t>print(classification_report(</a:t>
            </a:r>
            <a:r>
              <a:rPr b="1" lang="ja" sz="700"/>
              <a:t>y_test_true, test_pred</a:t>
            </a:r>
            <a:r>
              <a:rPr lang="ja" sz="700"/>
              <a:t>))</a:t>
            </a:r>
            <a:endParaRPr sz="700"/>
          </a:p>
          <a:p>
            <a:pPr indent="0" lvl="0" marL="0" rtl="0" algn="l">
              <a:spcBef>
                <a:spcPts val="0"/>
              </a:spcBef>
              <a:spcAft>
                <a:spcPts val="0"/>
              </a:spcAft>
              <a:buNone/>
            </a:pPr>
            <a:r>
              <a:rPr lang="ja" sz="700"/>
              <a:t>              precision    recall  f1-score   support</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ja" sz="700"/>
              <a:t>          </a:t>
            </a:r>
            <a:r>
              <a:rPr b="1" lang="ja" sz="700"/>
              <a:t>-1       0.54      0.41      0.46      4130</a:t>
            </a:r>
            <a:endParaRPr b="1" sz="700"/>
          </a:p>
          <a:p>
            <a:pPr indent="0" lvl="0" marL="0" rtl="0" algn="l">
              <a:spcBef>
                <a:spcPts val="0"/>
              </a:spcBef>
              <a:spcAft>
                <a:spcPts val="0"/>
              </a:spcAft>
              <a:buNone/>
            </a:pPr>
            <a:r>
              <a:rPr lang="ja" sz="700"/>
              <a:t>           1       0.53      0.66      0.58      4143</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ja" sz="700"/>
              <a:t>    accuracy                           0.53      8273</a:t>
            </a:r>
            <a:endParaRPr sz="700"/>
          </a:p>
          <a:p>
            <a:pPr indent="0" lvl="0" marL="0" rtl="0" algn="l">
              <a:spcBef>
                <a:spcPts val="0"/>
              </a:spcBef>
              <a:spcAft>
                <a:spcPts val="0"/>
              </a:spcAft>
              <a:buNone/>
            </a:pPr>
            <a:r>
              <a:rPr lang="ja" sz="700"/>
              <a:t>   macro avg       0.53      0.53      0.52      8273</a:t>
            </a:r>
            <a:endParaRPr sz="700"/>
          </a:p>
          <a:p>
            <a:pPr indent="0" lvl="0" marL="0" rtl="0" algn="l">
              <a:spcBef>
                <a:spcPts val="0"/>
              </a:spcBef>
              <a:spcAft>
                <a:spcPts val="0"/>
              </a:spcAft>
              <a:buNone/>
            </a:pPr>
            <a:r>
              <a:rPr lang="ja" sz="700"/>
              <a:t>weighted avg       0.53      0.53      0.52      8273</a:t>
            </a:r>
            <a:endParaRPr sz="700"/>
          </a:p>
        </p:txBody>
      </p:sp>
      <p:sp>
        <p:nvSpPr>
          <p:cNvPr id="121" name="Google Shape;121;p22"/>
          <p:cNvSpPr txBox="1"/>
          <p:nvPr/>
        </p:nvSpPr>
        <p:spPr>
          <a:xfrm>
            <a:off x="4923525" y="3558650"/>
            <a:ext cx="21261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700"/>
              <a:t>print(classification_report(</a:t>
            </a:r>
            <a:r>
              <a:rPr b="1" lang="ja" sz="700"/>
              <a:t>y_valid_true, pred</a:t>
            </a:r>
            <a:r>
              <a:rPr lang="ja" sz="700"/>
              <a:t>))</a:t>
            </a:r>
            <a:endParaRPr sz="700"/>
          </a:p>
          <a:p>
            <a:pPr indent="0" lvl="0" marL="0" rtl="0" algn="l">
              <a:spcBef>
                <a:spcPts val="0"/>
              </a:spcBef>
              <a:spcAft>
                <a:spcPts val="0"/>
              </a:spcAft>
              <a:buNone/>
            </a:pPr>
            <a:r>
              <a:rPr lang="ja" sz="700"/>
              <a:t>              precision    recall  f1-score   support</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ja" sz="700"/>
              <a:t>         </a:t>
            </a:r>
            <a:r>
              <a:rPr b="1" lang="ja" sz="700"/>
              <a:t> -1       0.55      0.43      0.48      4162</a:t>
            </a:r>
            <a:endParaRPr b="1" sz="700"/>
          </a:p>
          <a:p>
            <a:pPr indent="0" lvl="0" marL="0" rtl="0" algn="l">
              <a:spcBef>
                <a:spcPts val="0"/>
              </a:spcBef>
              <a:spcAft>
                <a:spcPts val="0"/>
              </a:spcAft>
              <a:buNone/>
            </a:pPr>
            <a:r>
              <a:rPr lang="ja" sz="700"/>
              <a:t>           1       0.53      0.65      0.58      4142</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ja" sz="700"/>
              <a:t>    accuracy                           0.54      8304</a:t>
            </a:r>
            <a:endParaRPr sz="700"/>
          </a:p>
          <a:p>
            <a:pPr indent="0" lvl="0" marL="0" rtl="0" algn="l">
              <a:spcBef>
                <a:spcPts val="0"/>
              </a:spcBef>
              <a:spcAft>
                <a:spcPts val="0"/>
              </a:spcAft>
              <a:buNone/>
            </a:pPr>
            <a:r>
              <a:rPr lang="ja" sz="700"/>
              <a:t>   macro avg       0.54      0.54      0.53      8304</a:t>
            </a:r>
            <a:endParaRPr sz="700"/>
          </a:p>
          <a:p>
            <a:pPr indent="0" lvl="0" marL="0" rtl="0" algn="l">
              <a:spcBef>
                <a:spcPts val="0"/>
              </a:spcBef>
              <a:spcAft>
                <a:spcPts val="0"/>
              </a:spcAft>
              <a:buNone/>
            </a:pPr>
            <a:r>
              <a:rPr lang="ja" sz="700"/>
              <a:t>weighted avg       0.54      0.54      0.53      8304</a:t>
            </a:r>
            <a:endParaRPr/>
          </a:p>
        </p:txBody>
      </p:sp>
      <p:pic>
        <p:nvPicPr>
          <p:cNvPr id="122" name="Google Shape;122;p22"/>
          <p:cNvPicPr preferRelativeResize="0"/>
          <p:nvPr/>
        </p:nvPicPr>
        <p:blipFill>
          <a:blip r:embed="rId4">
            <a:alphaModFix/>
          </a:blip>
          <a:stretch>
            <a:fillRect/>
          </a:stretch>
        </p:blipFill>
        <p:spPr>
          <a:xfrm>
            <a:off x="120200" y="1425150"/>
            <a:ext cx="3430500" cy="306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改良</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69" u="sng"/>
              <a:t>改良</a:t>
            </a:r>
            <a:endParaRPr sz="1269" u="sng"/>
          </a:p>
          <a:p>
            <a:pPr indent="0" lvl="0" marL="0" rtl="0" algn="l">
              <a:spcBef>
                <a:spcPts val="1200"/>
              </a:spcBef>
              <a:spcAft>
                <a:spcPts val="0"/>
              </a:spcAft>
              <a:buSzPts val="1018"/>
              <a:buNone/>
            </a:pPr>
            <a:r>
              <a:rPr lang="ja" sz="800"/>
              <a:t>近隣店舗を30⇒10に変更し</a:t>
            </a:r>
            <a:br>
              <a:rPr lang="ja" sz="800"/>
            </a:br>
            <a:r>
              <a:rPr lang="ja" sz="800"/>
              <a:t>都道府県データをOneHot</a:t>
            </a:r>
            <a:br>
              <a:rPr lang="ja" sz="800"/>
            </a:br>
            <a:r>
              <a:rPr lang="ja" sz="800"/>
              <a:t>近隣50店舗の真の増減量の平均を求めた結果の平均と在庫補正値を加味したdiffを特徴量として設定</a:t>
            </a:r>
            <a:br>
              <a:rPr lang="ja" sz="800"/>
            </a:br>
            <a:r>
              <a:rPr lang="ja" sz="800"/>
              <a:t>検証データのADASYNのオーバーサンプリング</a:t>
            </a:r>
            <a:br>
              <a:rPr lang="ja" sz="800"/>
            </a:br>
            <a:r>
              <a:rPr lang="ja" sz="800"/>
              <a:t>モデルはLOF、学習データは6:2:2 = 学習:検証:テストで分割、検証用データの結果が最も良いkを使用パラメータに設定</a:t>
            </a:r>
            <a:br>
              <a:rPr lang="ja" sz="800"/>
            </a:br>
            <a:r>
              <a:rPr lang="ja" sz="800"/>
              <a:t>正常データ内をカラムごとに四分位範囲外除外して学習データにした時のPCAの結果と検証データの目的変数の比率は以下</a:t>
            </a:r>
            <a:endParaRPr sz="800"/>
          </a:p>
          <a:p>
            <a:pPr indent="0" lvl="0" marL="0" rtl="0" algn="l">
              <a:spcBef>
                <a:spcPts val="1200"/>
              </a:spcBef>
              <a:spcAft>
                <a:spcPts val="0"/>
              </a:spcAft>
              <a:buSzPts val="1018"/>
              <a:buNone/>
            </a:pPr>
            <a:br>
              <a:rPr lang="ja" sz="922"/>
            </a:br>
            <a:endParaRPr sz="1322"/>
          </a:p>
          <a:p>
            <a:pPr indent="0" lvl="0" marL="0" rtl="0" algn="l">
              <a:spcBef>
                <a:spcPts val="1200"/>
              </a:spcBef>
              <a:spcAft>
                <a:spcPts val="0"/>
              </a:spcAft>
              <a:buSzPts val="1018"/>
              <a:buNone/>
            </a:pPr>
            <a:r>
              <a:t/>
            </a:r>
            <a:endParaRPr sz="922"/>
          </a:p>
          <a:p>
            <a:pPr indent="0" lvl="0" marL="0" rtl="0" algn="l">
              <a:spcBef>
                <a:spcPts val="1200"/>
              </a:spcBef>
              <a:spcAft>
                <a:spcPts val="1200"/>
              </a:spcAft>
              <a:buSzPts val="1018"/>
              <a:buNone/>
            </a:pPr>
            <a:r>
              <a:t/>
            </a:r>
            <a:endParaRPr sz="922"/>
          </a:p>
        </p:txBody>
      </p:sp>
      <p:pic>
        <p:nvPicPr>
          <p:cNvPr id="133" name="Google Shape;133;p24"/>
          <p:cNvPicPr preferRelativeResize="0"/>
          <p:nvPr/>
        </p:nvPicPr>
        <p:blipFill>
          <a:blip r:embed="rId3">
            <a:alphaModFix/>
          </a:blip>
          <a:stretch>
            <a:fillRect/>
          </a:stretch>
        </p:blipFill>
        <p:spPr>
          <a:xfrm>
            <a:off x="42350" y="1425150"/>
            <a:ext cx="3439325" cy="3071800"/>
          </a:xfrm>
          <a:prstGeom prst="rect">
            <a:avLst/>
          </a:prstGeom>
          <a:noFill/>
          <a:ln>
            <a:noFill/>
          </a:ln>
        </p:spPr>
      </p:pic>
      <p:sp>
        <p:nvSpPr>
          <p:cNvPr id="134" name="Google Shape;134;p24"/>
          <p:cNvSpPr txBox="1"/>
          <p:nvPr/>
        </p:nvSpPr>
        <p:spPr>
          <a:xfrm>
            <a:off x="3565675" y="363532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700"/>
              <a:t># ベストなkの予測結果</a:t>
            </a:r>
            <a:endParaRPr sz="700"/>
          </a:p>
          <a:p>
            <a:pPr indent="0" lvl="0" marL="0" rtl="0" algn="l">
              <a:spcBef>
                <a:spcPts val="0"/>
              </a:spcBef>
              <a:spcAft>
                <a:spcPts val="0"/>
              </a:spcAft>
              <a:buNone/>
            </a:pPr>
            <a:r>
              <a:rPr lang="ja" sz="700"/>
              <a:t>pred = lof.predict(X_valid)</a:t>
            </a:r>
            <a:endParaRPr sz="700"/>
          </a:p>
          <a:p>
            <a:pPr indent="0" lvl="0" marL="0" rtl="0" algn="l">
              <a:spcBef>
                <a:spcPts val="0"/>
              </a:spcBef>
              <a:spcAft>
                <a:spcPts val="0"/>
              </a:spcAft>
              <a:buNone/>
            </a:pPr>
            <a:r>
              <a:rPr lang="ja" sz="700"/>
              <a:t># ベストなkの適合率</a:t>
            </a:r>
            <a:endParaRPr sz="700"/>
          </a:p>
          <a:p>
            <a:pPr indent="0" lvl="0" marL="0" rtl="0" algn="l">
              <a:spcBef>
                <a:spcPts val="0"/>
              </a:spcBef>
              <a:spcAft>
                <a:spcPts val="0"/>
              </a:spcAft>
              <a:buNone/>
            </a:pPr>
            <a:r>
              <a:rPr lang="ja" sz="700"/>
              <a:t>precision_score(y_valid_true, pred)</a:t>
            </a:r>
            <a:endParaRPr sz="700"/>
          </a:p>
          <a:p>
            <a:pPr indent="0" lvl="0" marL="0" rtl="0" algn="l">
              <a:spcBef>
                <a:spcPts val="0"/>
              </a:spcBef>
              <a:spcAft>
                <a:spcPts val="0"/>
              </a:spcAft>
              <a:buNone/>
            </a:pPr>
            <a:r>
              <a:rPr lang="ja" sz="700"/>
              <a:t>0.6057326703714536</a:t>
            </a:r>
            <a:endParaRPr sz="700"/>
          </a:p>
          <a:p>
            <a:pPr indent="0" lvl="0" marL="0" rtl="0" algn="l">
              <a:spcBef>
                <a:spcPts val="0"/>
              </a:spcBef>
              <a:spcAft>
                <a:spcPts val="0"/>
              </a:spcAft>
              <a:buNone/>
            </a:pPr>
            <a:r>
              <a:rPr lang="ja" sz="700"/>
              <a:t># ベストなkのF値</a:t>
            </a:r>
            <a:endParaRPr sz="700"/>
          </a:p>
          <a:p>
            <a:pPr indent="0" lvl="0" marL="0" rtl="0" algn="l">
              <a:spcBef>
                <a:spcPts val="0"/>
              </a:spcBef>
              <a:spcAft>
                <a:spcPts val="0"/>
              </a:spcAft>
              <a:buNone/>
            </a:pPr>
            <a:r>
              <a:rPr lang="ja" sz="700"/>
              <a:t>f1_score(y_valid_true, pred)</a:t>
            </a:r>
            <a:endParaRPr sz="700"/>
          </a:p>
          <a:p>
            <a:pPr indent="0" lvl="0" marL="0" rtl="0" algn="l">
              <a:spcBef>
                <a:spcPts val="0"/>
              </a:spcBef>
              <a:spcAft>
                <a:spcPts val="0"/>
              </a:spcAft>
              <a:buNone/>
            </a:pPr>
            <a:r>
              <a:rPr lang="ja" sz="700"/>
              <a:t>0.7213514454893766</a:t>
            </a:r>
            <a:endParaRPr sz="700"/>
          </a:p>
        </p:txBody>
      </p:sp>
      <p:sp>
        <p:nvSpPr>
          <p:cNvPr id="135" name="Google Shape;135;p24"/>
          <p:cNvSpPr txBox="1"/>
          <p:nvPr/>
        </p:nvSpPr>
        <p:spPr>
          <a:xfrm>
            <a:off x="6908425" y="3558650"/>
            <a:ext cx="22356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700"/>
              <a:t>print(classification_report(y_test_true, test_pred))</a:t>
            </a:r>
            <a:endParaRPr sz="700"/>
          </a:p>
          <a:p>
            <a:pPr indent="0" lvl="0" marL="0" rtl="0" algn="l">
              <a:spcBef>
                <a:spcPts val="0"/>
              </a:spcBef>
              <a:spcAft>
                <a:spcPts val="0"/>
              </a:spcAft>
              <a:buNone/>
            </a:pPr>
            <a:r>
              <a:rPr lang="ja" sz="700"/>
              <a:t>              precision    recall  f1-score   support</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b="1" lang="ja" sz="700"/>
              <a:t>          -1       0.85      0.50      0.63      2580</a:t>
            </a:r>
            <a:endParaRPr b="1" sz="700"/>
          </a:p>
          <a:p>
            <a:pPr indent="0" lvl="0" marL="0" rtl="0" algn="l">
              <a:spcBef>
                <a:spcPts val="0"/>
              </a:spcBef>
              <a:spcAft>
                <a:spcPts val="0"/>
              </a:spcAft>
              <a:buNone/>
            </a:pPr>
            <a:r>
              <a:rPr lang="ja" sz="700"/>
              <a:t>           1       0.62      0.90      0.73      2315</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ja" sz="700"/>
              <a:t>    accuracy                           0.69      4895</a:t>
            </a:r>
            <a:endParaRPr sz="700"/>
          </a:p>
          <a:p>
            <a:pPr indent="0" lvl="0" marL="0" rtl="0" algn="l">
              <a:spcBef>
                <a:spcPts val="0"/>
              </a:spcBef>
              <a:spcAft>
                <a:spcPts val="0"/>
              </a:spcAft>
              <a:buNone/>
            </a:pPr>
            <a:r>
              <a:rPr lang="ja" sz="700"/>
              <a:t>   macro avg       0.73      0.70      0.68      4895</a:t>
            </a:r>
            <a:endParaRPr sz="700"/>
          </a:p>
          <a:p>
            <a:pPr indent="0" lvl="0" marL="0" rtl="0" algn="l">
              <a:spcBef>
                <a:spcPts val="0"/>
              </a:spcBef>
              <a:spcAft>
                <a:spcPts val="0"/>
              </a:spcAft>
              <a:buNone/>
            </a:pPr>
            <a:r>
              <a:rPr lang="ja" sz="700"/>
              <a:t>weighted avg       0.74      0.69      0.68      4895</a:t>
            </a:r>
            <a:endParaRPr sz="700"/>
          </a:p>
        </p:txBody>
      </p:sp>
      <p:sp>
        <p:nvSpPr>
          <p:cNvPr id="136" name="Google Shape;136;p24"/>
          <p:cNvSpPr txBox="1"/>
          <p:nvPr/>
        </p:nvSpPr>
        <p:spPr>
          <a:xfrm>
            <a:off x="4847325" y="3558650"/>
            <a:ext cx="21261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700"/>
              <a:t>print(classification_report(</a:t>
            </a:r>
            <a:r>
              <a:rPr b="1" lang="ja" sz="700"/>
              <a:t>y_valid_true, pred</a:t>
            </a:r>
            <a:r>
              <a:rPr lang="ja" sz="700"/>
              <a:t>))</a:t>
            </a:r>
            <a:endParaRPr sz="700"/>
          </a:p>
          <a:p>
            <a:pPr indent="0" lvl="0" marL="0" rtl="0" algn="l">
              <a:spcBef>
                <a:spcPts val="0"/>
              </a:spcBef>
              <a:spcAft>
                <a:spcPts val="0"/>
              </a:spcAft>
              <a:buNone/>
            </a:pPr>
            <a:r>
              <a:rPr lang="ja" sz="700"/>
              <a:t>              precision    recall  f1-score   support</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ja" sz="700"/>
              <a:t>   </a:t>
            </a:r>
            <a:r>
              <a:rPr b="1" lang="ja" sz="700"/>
              <a:t>       -1       0.83      0.48      0.61      2580</a:t>
            </a:r>
            <a:endParaRPr b="1" sz="700"/>
          </a:p>
          <a:p>
            <a:pPr indent="0" lvl="0" marL="0" rtl="0" algn="l">
              <a:spcBef>
                <a:spcPts val="0"/>
              </a:spcBef>
              <a:spcAft>
                <a:spcPts val="0"/>
              </a:spcAft>
              <a:buNone/>
            </a:pPr>
            <a:r>
              <a:rPr lang="ja" sz="700"/>
              <a:t>           1       0.61      0.89      0.72      2323</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ja" sz="700"/>
              <a:t>    accuracy                           0.67      4903</a:t>
            </a:r>
            <a:endParaRPr sz="700"/>
          </a:p>
          <a:p>
            <a:pPr indent="0" lvl="0" marL="0" rtl="0" algn="l">
              <a:spcBef>
                <a:spcPts val="0"/>
              </a:spcBef>
              <a:spcAft>
                <a:spcPts val="0"/>
              </a:spcAft>
              <a:buNone/>
            </a:pPr>
            <a:r>
              <a:rPr lang="ja" sz="700"/>
              <a:t>   macro avg       0.72      0.68      0.66      4903</a:t>
            </a:r>
            <a:endParaRPr sz="700"/>
          </a:p>
          <a:p>
            <a:pPr indent="0" lvl="0" marL="0" rtl="0" algn="l">
              <a:spcBef>
                <a:spcPts val="0"/>
              </a:spcBef>
              <a:spcAft>
                <a:spcPts val="0"/>
              </a:spcAft>
              <a:buNone/>
            </a:pPr>
            <a:r>
              <a:rPr lang="ja" sz="700"/>
              <a:t>weighted avg       0.72      0.67      0.66      4903</a:t>
            </a:r>
            <a:endParaRPr sz="700"/>
          </a:p>
        </p:txBody>
      </p:sp>
      <p:pic>
        <p:nvPicPr>
          <p:cNvPr id="137" name="Google Shape;137;p24"/>
          <p:cNvPicPr preferRelativeResize="0"/>
          <p:nvPr/>
        </p:nvPicPr>
        <p:blipFill>
          <a:blip r:embed="rId4">
            <a:alphaModFix/>
          </a:blip>
          <a:stretch>
            <a:fillRect/>
          </a:stretch>
        </p:blipFill>
        <p:spPr>
          <a:xfrm>
            <a:off x="3721169" y="1425150"/>
            <a:ext cx="5361731" cy="207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最終的な改良</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69" u="sng"/>
              <a:t>改良</a:t>
            </a:r>
            <a:endParaRPr sz="1269" u="sng"/>
          </a:p>
          <a:p>
            <a:pPr indent="0" lvl="0" marL="0" rtl="0" algn="l">
              <a:spcBef>
                <a:spcPts val="1200"/>
              </a:spcBef>
              <a:spcAft>
                <a:spcPts val="0"/>
              </a:spcAft>
              <a:buNone/>
            </a:pPr>
            <a:r>
              <a:rPr lang="ja" sz="900"/>
              <a:t>Baseline作成後のEDAで分かったこと</a:t>
            </a:r>
            <a:br>
              <a:rPr lang="ja" sz="900"/>
            </a:br>
            <a:r>
              <a:rPr lang="ja" sz="900"/>
              <a:t>`receipts`, `other`, `sales`は時期や場所によって変化するはずのカラムだけど分布を見てもさほど差が見えない、少し差があるように見えるのは近隣50店舗の真の増減量の平均を求めた結果の平均と在庫補正値を加味したdiffのみ</a:t>
            </a:r>
            <a:endParaRPr sz="900"/>
          </a:p>
          <a:p>
            <a:pPr indent="0" lvl="0" marL="0" rtl="0" algn="l">
              <a:spcBef>
                <a:spcPts val="1200"/>
              </a:spcBef>
              <a:spcAft>
                <a:spcPts val="0"/>
              </a:spcAft>
              <a:buNone/>
            </a:pPr>
            <a:r>
              <a:t/>
            </a:r>
            <a:endParaRPr sz="900"/>
          </a:p>
          <a:p>
            <a:pPr indent="0" lvl="0" marL="0" rtl="0" algn="l">
              <a:spcBef>
                <a:spcPts val="1200"/>
              </a:spcBef>
              <a:spcAft>
                <a:spcPts val="0"/>
              </a:spcAft>
              <a:buSzPts val="1018"/>
              <a:buNone/>
            </a:pPr>
            <a:r>
              <a:t/>
            </a:r>
            <a:endParaRPr sz="922"/>
          </a:p>
          <a:p>
            <a:pPr indent="0" lvl="0" marL="0" rtl="0" algn="l">
              <a:spcBef>
                <a:spcPts val="1200"/>
              </a:spcBef>
              <a:spcAft>
                <a:spcPts val="0"/>
              </a:spcAft>
              <a:buSzPts val="1018"/>
              <a:buNone/>
            </a:pPr>
            <a:r>
              <a:t/>
            </a:r>
            <a:endParaRPr sz="922"/>
          </a:p>
          <a:p>
            <a:pPr indent="0" lvl="0" marL="0" rtl="0" algn="l">
              <a:spcBef>
                <a:spcPts val="1200"/>
              </a:spcBef>
              <a:spcAft>
                <a:spcPts val="0"/>
              </a:spcAft>
              <a:buSzPts val="1018"/>
              <a:buNone/>
            </a:pPr>
            <a:r>
              <a:t/>
            </a:r>
            <a:endParaRPr sz="922"/>
          </a:p>
          <a:p>
            <a:pPr indent="0" lvl="0" marL="0" rtl="0" algn="l">
              <a:spcBef>
                <a:spcPts val="1200"/>
              </a:spcBef>
              <a:spcAft>
                <a:spcPts val="0"/>
              </a:spcAft>
              <a:buSzPts val="1018"/>
              <a:buNone/>
            </a:pPr>
            <a:r>
              <a:t/>
            </a:r>
            <a:endParaRPr sz="922"/>
          </a:p>
          <a:p>
            <a:pPr indent="0" lvl="0" marL="0" rtl="0" algn="l">
              <a:spcBef>
                <a:spcPts val="1200"/>
              </a:spcBef>
              <a:spcAft>
                <a:spcPts val="0"/>
              </a:spcAft>
              <a:buSzPts val="1018"/>
              <a:buNone/>
            </a:pPr>
            <a:r>
              <a:t/>
            </a:r>
            <a:endParaRPr sz="922"/>
          </a:p>
          <a:p>
            <a:pPr indent="0" lvl="0" marL="0" rtl="0" algn="l">
              <a:spcBef>
                <a:spcPts val="1200"/>
              </a:spcBef>
              <a:spcAft>
                <a:spcPts val="0"/>
              </a:spcAft>
              <a:buSzPts val="1018"/>
              <a:buNone/>
            </a:pPr>
            <a:r>
              <a:rPr lang="ja" sz="922"/>
              <a:t>近隣10店舗単位での情報が良い結果を出していることはわかっているので、その近隣10店舗を一塊として相関を確認し似た傾向のデータを確認</a:t>
            </a:r>
            <a:br>
              <a:rPr lang="ja" sz="922"/>
            </a:br>
            <a:r>
              <a:rPr lang="ja" sz="922"/>
              <a:t>特に不合格をよく出している塊の相関が高い地域を確認しました。</a:t>
            </a:r>
            <a:br>
              <a:rPr lang="ja" sz="922"/>
            </a:br>
            <a:r>
              <a:rPr lang="ja" sz="922"/>
              <a:t>その結果、県でいえば新潟、富山、石川、福井、都市だと長岡市、越前町。場所だと海辺や温泉地、後は工業地帯周辺が多かったです。</a:t>
            </a:r>
            <a:endParaRPr sz="922"/>
          </a:p>
          <a:p>
            <a:pPr indent="0" lvl="0" marL="0" rtl="0" algn="l">
              <a:spcBef>
                <a:spcPts val="1200"/>
              </a:spcBef>
              <a:spcAft>
                <a:spcPts val="0"/>
              </a:spcAft>
              <a:buSzPts val="1018"/>
              <a:buNone/>
            </a:pPr>
            <a:r>
              <a:rPr lang="ja" sz="922"/>
              <a:t>つまり、日本海側で海辺にあり、温泉地・工業地帯である場合は不合格と判断される場合が他より多いです。</a:t>
            </a:r>
            <a:br>
              <a:rPr lang="ja" sz="922"/>
            </a:br>
            <a:r>
              <a:rPr lang="ja" sz="922"/>
              <a:t>この傾向から原因は硫黄酸化物による酸性雨と考え、環境省の硫酸イオン量の年間値を7段階にクラス分けして地域にごとに付与すると、</a:t>
            </a:r>
            <a:br>
              <a:rPr lang="ja" sz="922"/>
            </a:br>
            <a:r>
              <a:rPr lang="ja" sz="922"/>
              <a:t>最終的にF値は0.75以上になり、これを最終的な提出モデルにしました。</a:t>
            </a:r>
            <a:endParaRPr sz="922"/>
          </a:p>
          <a:p>
            <a:pPr indent="0" lvl="0" marL="0" rtl="0" algn="l">
              <a:spcBef>
                <a:spcPts val="1200"/>
              </a:spcBef>
              <a:spcAft>
                <a:spcPts val="1200"/>
              </a:spcAft>
              <a:buSzPts val="1018"/>
              <a:buNone/>
            </a:pPr>
            <a:r>
              <a:t/>
            </a:r>
            <a:endParaRPr sz="922"/>
          </a:p>
        </p:txBody>
      </p:sp>
      <p:pic>
        <p:nvPicPr>
          <p:cNvPr id="148" name="Google Shape;148;p26"/>
          <p:cNvPicPr preferRelativeResize="0"/>
          <p:nvPr/>
        </p:nvPicPr>
        <p:blipFill>
          <a:blip r:embed="rId3">
            <a:alphaModFix/>
          </a:blip>
          <a:stretch>
            <a:fillRect/>
          </a:stretch>
        </p:blipFill>
        <p:spPr>
          <a:xfrm>
            <a:off x="-6625" y="1144400"/>
            <a:ext cx="2089950" cy="1551375"/>
          </a:xfrm>
          <a:prstGeom prst="rect">
            <a:avLst/>
          </a:prstGeom>
          <a:noFill/>
          <a:ln>
            <a:noFill/>
          </a:ln>
        </p:spPr>
      </p:pic>
      <p:pic>
        <p:nvPicPr>
          <p:cNvPr id="149" name="Google Shape;149;p26"/>
          <p:cNvPicPr preferRelativeResize="0"/>
          <p:nvPr/>
        </p:nvPicPr>
        <p:blipFill>
          <a:blip r:embed="rId4">
            <a:alphaModFix/>
          </a:blip>
          <a:stretch>
            <a:fillRect/>
          </a:stretch>
        </p:blipFill>
        <p:spPr>
          <a:xfrm>
            <a:off x="4608400" y="1144400"/>
            <a:ext cx="2093351" cy="1551375"/>
          </a:xfrm>
          <a:prstGeom prst="rect">
            <a:avLst/>
          </a:prstGeom>
          <a:noFill/>
          <a:ln>
            <a:noFill/>
          </a:ln>
        </p:spPr>
      </p:pic>
      <p:pic>
        <p:nvPicPr>
          <p:cNvPr id="150" name="Google Shape;150;p26"/>
          <p:cNvPicPr preferRelativeResize="0"/>
          <p:nvPr/>
        </p:nvPicPr>
        <p:blipFill>
          <a:blip r:embed="rId5">
            <a:alphaModFix/>
          </a:blip>
          <a:stretch>
            <a:fillRect/>
          </a:stretch>
        </p:blipFill>
        <p:spPr>
          <a:xfrm>
            <a:off x="2159525" y="1144413"/>
            <a:ext cx="2372675" cy="1551350"/>
          </a:xfrm>
          <a:prstGeom prst="rect">
            <a:avLst/>
          </a:prstGeom>
          <a:noFill/>
          <a:ln>
            <a:noFill/>
          </a:ln>
        </p:spPr>
      </p:pic>
      <p:pic>
        <p:nvPicPr>
          <p:cNvPr id="151" name="Google Shape;151;p26"/>
          <p:cNvPicPr preferRelativeResize="0"/>
          <p:nvPr/>
        </p:nvPicPr>
        <p:blipFill>
          <a:blip r:embed="rId6">
            <a:alphaModFix/>
          </a:blip>
          <a:stretch>
            <a:fillRect/>
          </a:stretch>
        </p:blipFill>
        <p:spPr>
          <a:xfrm>
            <a:off x="6777938" y="1144425"/>
            <a:ext cx="2372687" cy="155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半年後</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69" u="sng"/>
              <a:t>問い合わせ</a:t>
            </a:r>
            <a:endParaRPr sz="1269" u="sng"/>
          </a:p>
          <a:p>
            <a:pPr indent="0" lvl="0" marL="0" rtl="0" algn="l">
              <a:spcBef>
                <a:spcPts val="1200"/>
              </a:spcBef>
              <a:spcAft>
                <a:spcPts val="0"/>
              </a:spcAft>
              <a:buNone/>
            </a:pPr>
            <a:r>
              <a:rPr lang="ja" sz="1000"/>
              <a:t>急に問い合わせがあり、色々聞かれ始め使われたのかぁーとのんきに対応していたのですが…</a:t>
            </a:r>
            <a:endParaRPr sz="1000"/>
          </a:p>
          <a:p>
            <a:pPr indent="0" lvl="0" marL="0" rtl="0" algn="l">
              <a:spcBef>
                <a:spcPts val="1200"/>
              </a:spcBef>
              <a:spcAft>
                <a:spcPts val="0"/>
              </a:spcAft>
              <a:buNone/>
            </a:pPr>
            <a:br>
              <a:rPr lang="ja" sz="1000"/>
            </a:br>
            <a:r>
              <a:rPr lang="ja" sz="1000"/>
              <a:t>1. </a:t>
            </a:r>
            <a:r>
              <a:rPr b="1" lang="ja" sz="1000"/>
              <a:t>使ってみたがエラーが出て動かない</a:t>
            </a:r>
            <a:br>
              <a:rPr lang="ja" sz="1000"/>
            </a:br>
            <a:r>
              <a:rPr lang="ja" sz="1000"/>
              <a:t>- 推論データ内に</a:t>
            </a:r>
            <a:r>
              <a:rPr b="1" lang="ja" sz="1000"/>
              <a:t>学習時に存在しない県が入っていた</a:t>
            </a:r>
            <a:r>
              <a:rPr lang="ja" sz="1000"/>
              <a:t>(37都道府県？ 会社データや住所情報は増減有りそうだったので使用しておらずエラーにはならなかった)</a:t>
            </a:r>
            <a:endParaRPr sz="1000"/>
          </a:p>
          <a:p>
            <a:pPr indent="0" lvl="0" marL="0" rtl="0" algn="l">
              <a:spcBef>
                <a:spcPts val="1200"/>
              </a:spcBef>
              <a:spcAft>
                <a:spcPts val="0"/>
              </a:spcAft>
              <a:buNone/>
            </a:pPr>
            <a:r>
              <a:rPr lang="ja" sz="1000"/>
              <a:t>⇒ 県ごとや近隣情報が分析に影響を出すのに、学習データに推論で使用するデータがないってどういうこと？</a:t>
            </a:r>
            <a:endParaRPr sz="1000"/>
          </a:p>
          <a:p>
            <a:pPr indent="0" lvl="0" marL="0" rtl="0" algn="l">
              <a:spcBef>
                <a:spcPts val="1200"/>
              </a:spcBef>
              <a:spcAft>
                <a:spcPts val="0"/>
              </a:spcAft>
              <a:buNone/>
            </a:pPr>
            <a:r>
              <a:rPr lang="ja" sz="1000"/>
              <a:t>データ提供時に無差別抽出データかどうかの確認を怠り分析に走った</a:t>
            </a:r>
            <a:br>
              <a:rPr lang="ja" sz="1000"/>
            </a:br>
            <a:r>
              <a:rPr lang="ja" sz="1000"/>
              <a:t>母集団内の各要素が選ばれる確率を均等になるようにし、統計結果がバイアスを持たず、母集団全体に対して一般化できるようにするという当たり前の確認を怠りもらったものをそのまま使用した馬鹿がいた</a:t>
            </a:r>
            <a:endParaRPr sz="1000"/>
          </a:p>
          <a:p>
            <a:pPr indent="0" lvl="0" marL="0" rtl="0" algn="l">
              <a:spcBef>
                <a:spcPts val="1200"/>
              </a:spcBef>
              <a:spcAft>
                <a:spcPts val="0"/>
              </a:spcAft>
              <a:buNone/>
            </a:pPr>
            <a:r>
              <a:rPr lang="ja" sz="1200" u="sng"/>
              <a:t>本来なら</a:t>
            </a:r>
            <a:br>
              <a:rPr lang="ja" sz="1000"/>
            </a:br>
            <a:r>
              <a:rPr lang="ja" sz="1000"/>
              <a:t>データをもらう前の会話で相手の統計知識レベルを見て、</a:t>
            </a:r>
            <a:br>
              <a:rPr lang="ja" sz="1000"/>
            </a:br>
            <a:r>
              <a:rPr lang="ja" sz="1000"/>
              <a:t>分析に使用するデータは推論に使うデータとできるだけ同じような分布になるように無差別抽出を行う必要がある。</a:t>
            </a:r>
            <a:br>
              <a:rPr lang="ja" sz="1000"/>
            </a:br>
            <a:r>
              <a:rPr lang="ja" sz="1000"/>
              <a:t>これにより統計的な標本誤差が最小限になり、統計結果がバイアスを持たず、母集団全体に対して一般化でき、母集団をより正確に反映することができる。</a:t>
            </a:r>
            <a:br>
              <a:rPr lang="ja" sz="1000"/>
            </a:br>
            <a:r>
              <a:rPr lang="ja" sz="1000"/>
              <a:t>ぐらいは一言言っとかなきゃいけなかった</a:t>
            </a:r>
            <a:endParaRPr sz="1000"/>
          </a:p>
          <a:p>
            <a:pPr indent="0" lvl="0" marL="0" rtl="0" algn="l">
              <a:spcBef>
                <a:spcPts val="1200"/>
              </a:spcBef>
              <a:spcAft>
                <a:spcPts val="1200"/>
              </a:spcAft>
              <a:buSzPts val="1018"/>
              <a:buNone/>
            </a:pPr>
            <a:r>
              <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69" u="sng"/>
              <a:t>問い合わせ</a:t>
            </a:r>
            <a:endParaRPr sz="1000"/>
          </a:p>
          <a:p>
            <a:pPr indent="0" lvl="0" marL="0" rtl="0" algn="l">
              <a:spcBef>
                <a:spcPts val="1200"/>
              </a:spcBef>
              <a:spcAft>
                <a:spcPts val="0"/>
              </a:spcAft>
              <a:buNone/>
            </a:pPr>
            <a:r>
              <a:rPr lang="ja" sz="1000"/>
              <a:t>2</a:t>
            </a:r>
            <a:r>
              <a:rPr lang="ja" sz="1000"/>
              <a:t>. </a:t>
            </a:r>
            <a:r>
              <a:rPr b="1" lang="ja" sz="1000"/>
              <a:t>あまり改善した感じが無いですという結果報告</a:t>
            </a:r>
            <a:endParaRPr b="1" sz="1000"/>
          </a:p>
          <a:p>
            <a:pPr indent="0" lvl="0" marL="0" rtl="0" algn="l">
              <a:spcBef>
                <a:spcPts val="1200"/>
              </a:spcBef>
              <a:spcAft>
                <a:spcPts val="0"/>
              </a:spcAft>
              <a:buNone/>
            </a:pPr>
            <a:r>
              <a:rPr lang="ja" sz="1000"/>
              <a:t>- 不合格に分類したデータのF値0.75だったが？</a:t>
            </a:r>
            <a:br>
              <a:rPr lang="ja" sz="1000"/>
            </a:br>
            <a:r>
              <a:rPr lang="ja" sz="1000"/>
              <a:t>    - 目的変数にアナリストが設定した</a:t>
            </a:r>
            <a:r>
              <a:rPr lang="ja" sz="1010"/>
              <a:t>0: の不合格, 1: 合格のみを学習に使用してるので、アナリストと判断が似るようになるのは当然</a:t>
            </a:r>
            <a:endParaRPr sz="1000"/>
          </a:p>
          <a:p>
            <a:pPr indent="0" lvl="0" marL="0" rtl="0" algn="l">
              <a:spcBef>
                <a:spcPts val="1200"/>
              </a:spcBef>
              <a:spcAft>
                <a:spcPts val="0"/>
              </a:spcAft>
              <a:buNone/>
            </a:pPr>
            <a:r>
              <a:rPr lang="ja" sz="1000"/>
              <a:t>⇒ そもそも、問題としてアナリストの提出した結果にばらつきがあるのになぜ注意と不明を使用しないのか？</a:t>
            </a:r>
            <a:endParaRPr sz="1000"/>
          </a:p>
          <a:p>
            <a:pPr indent="0" lvl="0" marL="0" rtl="0" algn="l">
              <a:spcBef>
                <a:spcPts val="1200"/>
              </a:spcBef>
              <a:spcAft>
                <a:spcPts val="0"/>
              </a:spcAft>
              <a:buNone/>
            </a:pPr>
            <a:r>
              <a:rPr lang="ja" sz="1000"/>
              <a:t>縛り条件的に使用できないがここの使用が肝になるのはわかっていたのにスピード重視で無視した</a:t>
            </a:r>
            <a:endParaRPr sz="1000"/>
          </a:p>
          <a:p>
            <a:pPr indent="0" lvl="0" marL="0" rtl="0" algn="l">
              <a:spcBef>
                <a:spcPts val="1200"/>
              </a:spcBef>
              <a:spcAft>
                <a:spcPts val="1200"/>
              </a:spcAft>
              <a:buNone/>
            </a:pPr>
            <a:r>
              <a:rPr lang="ja" sz="1200" u="sng"/>
              <a:t>本来なら</a:t>
            </a:r>
            <a:br>
              <a:rPr lang="ja" sz="1000"/>
            </a:br>
            <a:r>
              <a:rPr lang="ja" sz="1000"/>
              <a:t>どういう基準で注意</a:t>
            </a:r>
            <a:r>
              <a:rPr lang="ja" sz="1000"/>
              <a:t>、</a:t>
            </a:r>
            <a:r>
              <a:rPr lang="ja" sz="1000"/>
              <a:t>不明と設定したのか？どういう理由で合格、不合格(result_desに判断理由が書かれているが、杓子定規で詳細がなくわからない)を判断したのかを聞く必要があった。</a:t>
            </a:r>
            <a:br>
              <a:rPr lang="ja" sz="1000"/>
            </a:br>
            <a:r>
              <a:rPr lang="ja" sz="1000"/>
              <a:t>どのようなデータがどのような基準だったからなのか、</a:t>
            </a:r>
            <a:br>
              <a:rPr lang="ja" sz="1000"/>
            </a:br>
            <a:r>
              <a:rPr lang="ja" sz="1000"/>
              <a:t>感覚的に決めたのならどういう基準が感覚の決め手になったのかを確認し新しい特徴量を作成するべきで、もし地域で基準や見方が変わるのならそれ相応の特徴量を作ったりそれを全地域で試す、モデルを作るにしても地域ごとにモデルを作るなど誰でも思いつく方法を試していくべきだった</a:t>
            </a:r>
            <a:br>
              <a:rPr lang="ja" sz="1000"/>
            </a:b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目次</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初めに</a:t>
            </a:r>
            <a:endParaRPr/>
          </a:p>
          <a:p>
            <a:pPr indent="-342900" lvl="0" marL="457200" rtl="0" algn="l">
              <a:spcBef>
                <a:spcPts val="0"/>
              </a:spcBef>
              <a:spcAft>
                <a:spcPts val="0"/>
              </a:spcAft>
              <a:buSzPts val="1800"/>
              <a:buChar char="-"/>
            </a:pPr>
            <a:r>
              <a:rPr lang="ja"/>
              <a:t>案件について</a:t>
            </a:r>
            <a:endParaRPr/>
          </a:p>
          <a:p>
            <a:pPr indent="-342900" lvl="0" marL="457200" rtl="0" algn="l">
              <a:spcBef>
                <a:spcPts val="0"/>
              </a:spcBef>
              <a:spcAft>
                <a:spcPts val="0"/>
              </a:spcAft>
              <a:buSzPts val="1800"/>
              <a:buChar char="-"/>
            </a:pPr>
            <a:r>
              <a:rPr lang="ja"/>
              <a:t>データについて</a:t>
            </a:r>
            <a:endParaRPr/>
          </a:p>
          <a:p>
            <a:pPr indent="-342900" lvl="0" marL="457200" rtl="0" algn="l">
              <a:spcBef>
                <a:spcPts val="0"/>
              </a:spcBef>
              <a:spcAft>
                <a:spcPts val="0"/>
              </a:spcAft>
              <a:buSzPts val="1800"/>
              <a:buChar char="-"/>
            </a:pPr>
            <a:r>
              <a:rPr lang="ja"/>
              <a:t>Baseline</a:t>
            </a:r>
            <a:endParaRPr/>
          </a:p>
          <a:p>
            <a:pPr indent="-342900" lvl="0" marL="457200" rtl="0" algn="l">
              <a:spcBef>
                <a:spcPts val="0"/>
              </a:spcBef>
              <a:spcAft>
                <a:spcPts val="0"/>
              </a:spcAft>
              <a:buSzPts val="1800"/>
              <a:buChar char="-"/>
            </a:pPr>
            <a:r>
              <a:rPr lang="ja"/>
              <a:t>改良</a:t>
            </a:r>
            <a:endParaRPr/>
          </a:p>
          <a:p>
            <a:pPr indent="-342900" lvl="0" marL="457200" rtl="0" algn="l">
              <a:spcBef>
                <a:spcPts val="0"/>
              </a:spcBef>
              <a:spcAft>
                <a:spcPts val="0"/>
              </a:spcAft>
              <a:buSzPts val="1800"/>
              <a:buChar char="-"/>
            </a:pPr>
            <a:r>
              <a:rPr lang="ja"/>
              <a:t>最終的な改良</a:t>
            </a:r>
            <a:endParaRPr/>
          </a:p>
          <a:p>
            <a:pPr indent="-342900" lvl="0" marL="457200" rtl="0" algn="l">
              <a:spcBef>
                <a:spcPts val="0"/>
              </a:spcBef>
              <a:spcAft>
                <a:spcPts val="0"/>
              </a:spcAft>
              <a:buSzPts val="1800"/>
              <a:buChar char="-"/>
            </a:pPr>
            <a:r>
              <a:rPr lang="ja"/>
              <a:t>半年後</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はじめに</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569" u="sng"/>
              <a:t>はじめに</a:t>
            </a:r>
            <a:endParaRPr sz="1569" u="sng"/>
          </a:p>
          <a:p>
            <a:pPr indent="0" lvl="0" marL="0" rtl="0" algn="l">
              <a:spcBef>
                <a:spcPts val="1200"/>
              </a:spcBef>
              <a:spcAft>
                <a:spcPts val="0"/>
              </a:spcAft>
              <a:buSzPts val="1018"/>
              <a:buNone/>
            </a:pPr>
            <a:br>
              <a:rPr lang="ja" sz="922"/>
            </a:br>
            <a:r>
              <a:rPr lang="ja" sz="1300"/>
              <a:t>調べれば割と出てくる失敗話のまとめみたいな内容です。</a:t>
            </a:r>
            <a:br>
              <a:rPr lang="ja" sz="922"/>
            </a:br>
            <a:r>
              <a:rPr lang="ja" sz="922"/>
              <a:t>分析仕事始めてから作っている分析中に付けていたメモ記録と疑似データでの試行の結果記録をまとめただけなので、厳密にはちょっと違うデータです</a:t>
            </a:r>
            <a:endParaRPr sz="922"/>
          </a:p>
          <a:p>
            <a:pPr indent="0" lvl="0" marL="0" rtl="0" algn="l">
              <a:spcBef>
                <a:spcPts val="1200"/>
              </a:spcBef>
              <a:spcAft>
                <a:spcPts val="0"/>
              </a:spcAft>
              <a:buSzPts val="1018"/>
              <a:buNone/>
            </a:pPr>
            <a:r>
              <a:rPr lang="ja" sz="1322"/>
              <a:t>参加時</a:t>
            </a:r>
            <a:br>
              <a:rPr lang="ja" sz="1322"/>
            </a:br>
            <a:r>
              <a:rPr lang="ja" sz="922"/>
              <a:t>前職最初のお仕事。入社した社員が割り当てられる分析案件で月額の契約金が安い代わりに納期が無く、お客様から催促もないのでだらだらと半年経過した段階で参加。</a:t>
            </a:r>
            <a:br>
              <a:rPr lang="ja" sz="922"/>
            </a:br>
            <a:r>
              <a:rPr lang="ja" sz="922"/>
              <a:t>なんかLSTM作ろうとしたり特徴量エンジニアリングしてるけど、動くbaselineすらない何やってんのこいつら状態でスタート。まとめ役はいたけど別案件に作業工数の0.9入れてたので、実質一人でなんでもできる状態でした。</a:t>
            </a:r>
            <a:endParaRPr sz="922"/>
          </a:p>
          <a:p>
            <a:pPr indent="0" lvl="0" marL="0" rtl="0" algn="l">
              <a:spcBef>
                <a:spcPts val="1200"/>
              </a:spcBef>
              <a:spcAft>
                <a:spcPts val="1200"/>
              </a:spcAft>
              <a:buSzPts val="1018"/>
              <a:buNone/>
            </a:pPr>
            <a:r>
              <a:rPr lang="ja" sz="1322"/>
              <a:t>縛り</a:t>
            </a:r>
            <a:br>
              <a:rPr lang="ja" sz="1322"/>
            </a:br>
            <a:r>
              <a:rPr lang="ja" sz="922"/>
              <a:t>開始から半年が経っていたのでデータカラムが何やってんのかわかんないけどお客様に質問ができない</a:t>
            </a:r>
            <a:br>
              <a:rPr lang="ja" sz="922"/>
            </a:br>
            <a:r>
              <a:rPr lang="ja" sz="922"/>
              <a:t>半年何も報告してないので催促きていて動くものが速くほしい状況</a:t>
            </a:r>
            <a:endParaRPr sz="9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案件について</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569" u="sng"/>
              <a:t>案件説明</a:t>
            </a:r>
            <a:endParaRPr sz="1569" u="sng"/>
          </a:p>
          <a:p>
            <a:pPr indent="0" lvl="0" marL="0" rtl="0" algn="l">
              <a:spcBef>
                <a:spcPts val="1200"/>
              </a:spcBef>
              <a:spcAft>
                <a:spcPts val="0"/>
              </a:spcAft>
              <a:buSzPts val="1018"/>
              <a:buNone/>
            </a:pPr>
            <a:r>
              <a:rPr lang="ja" sz="900"/>
              <a:t>ガソリンスタンドの地下にはガソリン保管タンクがあり、この中のガソリンを自動車に給油しています。</a:t>
            </a:r>
            <a:br>
              <a:rPr lang="ja" sz="900"/>
            </a:br>
            <a:r>
              <a:rPr lang="ja" sz="900"/>
              <a:t>このタンクは定期的に交換をする必要があり、そのタイミングはアナリストが定期的な検査の結果から判断しています。</a:t>
            </a:r>
            <a:br>
              <a:rPr lang="ja" sz="900"/>
            </a:br>
            <a:r>
              <a:rPr lang="ja" sz="900"/>
              <a:t>しかし、アナリストごとにその判断にはばらつきがあり、この交換は一回数億するのでできる限り機械化したいです。</a:t>
            </a:r>
            <a:endParaRPr sz="900"/>
          </a:p>
          <a:p>
            <a:pPr indent="0" lvl="0" marL="0" rtl="0" algn="l">
              <a:spcBef>
                <a:spcPts val="1200"/>
              </a:spcBef>
              <a:spcAft>
                <a:spcPts val="0"/>
              </a:spcAft>
              <a:buSzPts val="1018"/>
              <a:buNone/>
            </a:pPr>
            <a:r>
              <a:rPr lang="ja" sz="1300"/>
              <a:t>問題</a:t>
            </a:r>
            <a:br>
              <a:rPr lang="ja" sz="922"/>
            </a:br>
            <a:r>
              <a:rPr lang="ja" sz="922"/>
              <a:t>アナリストの判断のばらつきを無くして交換時期把握を機械したい。</a:t>
            </a:r>
            <a:br>
              <a:rPr lang="ja" sz="922"/>
            </a:br>
            <a:r>
              <a:rPr lang="ja" sz="922"/>
              <a:t>タンク交換時期をアナリストが人手で判断しているので交換したときにタンクが腐食している場合やまだ交換しなくて良い場合がある</a:t>
            </a:r>
            <a:endParaRPr sz="1300"/>
          </a:p>
          <a:p>
            <a:pPr indent="0" lvl="0" marL="0" rtl="0" algn="l">
              <a:spcBef>
                <a:spcPts val="1200"/>
              </a:spcBef>
              <a:spcAft>
                <a:spcPts val="0"/>
              </a:spcAft>
              <a:buSzPts val="1018"/>
              <a:buNone/>
            </a:pPr>
            <a:r>
              <a:rPr lang="ja" sz="1300"/>
              <a:t>課題</a:t>
            </a:r>
            <a:br>
              <a:rPr lang="ja" sz="922"/>
            </a:br>
            <a:r>
              <a:rPr lang="ja" sz="922"/>
              <a:t>タンク交換時期を自動化する</a:t>
            </a:r>
            <a:endParaRPr sz="922"/>
          </a:p>
          <a:p>
            <a:pPr indent="0" lvl="0" marL="0" rtl="0" algn="l">
              <a:spcBef>
                <a:spcPts val="1200"/>
              </a:spcBef>
              <a:spcAft>
                <a:spcPts val="1200"/>
              </a:spcAft>
              <a:buSzPts val="1018"/>
              <a:buNone/>
            </a:pPr>
            <a:r>
              <a:t/>
            </a:r>
            <a:endParaRPr sz="922"/>
          </a:p>
        </p:txBody>
      </p:sp>
      <p:sp>
        <p:nvSpPr>
          <p:cNvPr id="87" name="Google Shape;87;p18"/>
          <p:cNvSpPr/>
          <p:nvPr/>
        </p:nvSpPr>
        <p:spPr>
          <a:xfrm>
            <a:off x="4732275" y="4097250"/>
            <a:ext cx="2911950" cy="53524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8" name="Google Shape;88;p18"/>
          <p:cNvSpPr/>
          <p:nvPr/>
        </p:nvSpPr>
        <p:spPr>
          <a:xfrm>
            <a:off x="1811275" y="2390025"/>
            <a:ext cx="5887500" cy="154200"/>
          </a:xfrm>
          <a:prstGeom prst="rect">
            <a:avLst/>
          </a:prstGeom>
          <a:solidFill>
            <a:srgbClr val="4A86E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9" name="Google Shape;89;p18"/>
          <p:cNvSpPr/>
          <p:nvPr/>
        </p:nvSpPr>
        <p:spPr>
          <a:xfrm>
            <a:off x="1673400" y="4097250"/>
            <a:ext cx="2911950" cy="53524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90" name="Google Shape;90;p18"/>
          <p:cNvCxnSpPr/>
          <p:nvPr/>
        </p:nvCxnSpPr>
        <p:spPr>
          <a:xfrm>
            <a:off x="1557250" y="3924850"/>
            <a:ext cx="6459000" cy="27300"/>
          </a:xfrm>
          <a:prstGeom prst="straightConnector1">
            <a:avLst/>
          </a:prstGeom>
          <a:noFill/>
          <a:ln cap="flat" cmpd="sng" w="9525">
            <a:solidFill>
              <a:srgbClr val="0000FF"/>
            </a:solidFill>
            <a:prstDash val="solid"/>
            <a:round/>
            <a:headEnd len="med" w="med" type="none"/>
            <a:tailEnd len="med" w="med" type="none"/>
          </a:ln>
        </p:spPr>
      </p:cxnSp>
      <p:sp>
        <p:nvSpPr>
          <p:cNvPr id="91" name="Google Shape;91;p18"/>
          <p:cNvSpPr/>
          <p:nvPr/>
        </p:nvSpPr>
        <p:spPr>
          <a:xfrm>
            <a:off x="2727475" y="2546050"/>
            <a:ext cx="199500" cy="1378800"/>
          </a:xfrm>
          <a:prstGeom prst="rect">
            <a:avLst/>
          </a:prstGeom>
          <a:solidFill>
            <a:srgbClr val="4A86E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2" name="Google Shape;92;p18"/>
          <p:cNvSpPr/>
          <p:nvPr/>
        </p:nvSpPr>
        <p:spPr>
          <a:xfrm>
            <a:off x="4022875" y="2546050"/>
            <a:ext cx="199500" cy="1378800"/>
          </a:xfrm>
          <a:prstGeom prst="rect">
            <a:avLst/>
          </a:prstGeom>
          <a:solidFill>
            <a:srgbClr val="4A86E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3" name="Google Shape;93;p18"/>
          <p:cNvSpPr/>
          <p:nvPr/>
        </p:nvSpPr>
        <p:spPr>
          <a:xfrm>
            <a:off x="5610375" y="2549700"/>
            <a:ext cx="199500" cy="1378800"/>
          </a:xfrm>
          <a:prstGeom prst="rect">
            <a:avLst/>
          </a:prstGeom>
          <a:solidFill>
            <a:srgbClr val="4A86E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4" name="Google Shape;94;p18"/>
          <p:cNvSpPr/>
          <p:nvPr/>
        </p:nvSpPr>
        <p:spPr>
          <a:xfrm>
            <a:off x="6905775" y="2549700"/>
            <a:ext cx="199500" cy="1378800"/>
          </a:xfrm>
          <a:prstGeom prst="rect">
            <a:avLst/>
          </a:prstGeom>
          <a:solidFill>
            <a:srgbClr val="4A86E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データについて</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0" y="0"/>
            <a:ext cx="9144000" cy="504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ja" sz="1198" u="sng"/>
              <a:t>データ</a:t>
            </a:r>
            <a:endParaRPr sz="1198" u="sng"/>
          </a:p>
          <a:p>
            <a:pPr indent="0" lvl="0" marL="0" rtl="0" algn="l">
              <a:lnSpc>
                <a:spcPct val="95000"/>
              </a:lnSpc>
              <a:spcBef>
                <a:spcPts val="1200"/>
              </a:spcBef>
              <a:spcAft>
                <a:spcPts val="0"/>
              </a:spcAft>
              <a:buSzPts val="712"/>
              <a:buNone/>
            </a:pPr>
            <a:r>
              <a:rPr lang="ja" sz="745"/>
              <a:t>計測結果データと直前に週間前データ、各店舗の位置情報まとめたデータ、sitecode、tanknumberごとの過去のタンク量データのcsvがMYSQLで提供されていて約10062行のデータだったので全部引っ張ってきて使用</a:t>
            </a:r>
            <a:endParaRPr sz="745"/>
          </a:p>
          <a:p>
            <a:pPr indent="0" lvl="0" marL="0" rtl="0" algn="l">
              <a:lnSpc>
                <a:spcPct val="95000"/>
              </a:lnSpc>
              <a:spcBef>
                <a:spcPts val="1200"/>
              </a:spcBef>
              <a:spcAft>
                <a:spcPts val="0"/>
              </a:spcAft>
              <a:buSzPts val="712"/>
              <a:buNone/>
            </a:pPr>
            <a:br>
              <a:rPr lang="ja" sz="745"/>
            </a:br>
            <a:r>
              <a:rPr lang="ja" sz="1010"/>
              <a:t>目的変数：`result` 0: の不合格, 1: 合格のみを学習に使用（注意と不明という結果は使用しない）し、異常検知タスクとして実施</a:t>
            </a:r>
            <a:br>
              <a:rPr lang="ja" sz="1010"/>
            </a:br>
            <a:r>
              <a:rPr lang="ja" sz="1010"/>
              <a:t>説明変数：</a:t>
            </a:r>
            <a:br>
              <a:rPr lang="ja" sz="1010"/>
            </a:br>
            <a:r>
              <a:rPr lang="ja" sz="1010"/>
              <a:t>result は</a:t>
            </a:r>
            <a:br>
              <a:rPr lang="ja" sz="1010"/>
            </a:br>
            <a:r>
              <a:rPr lang="ja" sz="1010"/>
              <a:t>- r_after_result があるときはこの結果をそのまま使用し、ないときは r_before_result の結果を使用</a:t>
            </a:r>
            <a:endParaRPr sz="1010"/>
          </a:p>
          <a:p>
            <a:pPr indent="0" lvl="0" marL="0" rtl="0" algn="l">
              <a:lnSpc>
                <a:spcPct val="95000"/>
              </a:lnSpc>
              <a:spcBef>
                <a:spcPts val="1200"/>
              </a:spcBef>
              <a:spcAft>
                <a:spcPts val="0"/>
              </a:spcAft>
              <a:buSzPts val="770"/>
              <a:buNone/>
            </a:pPr>
            <a:r>
              <a:rPr lang="ja" sz="1010"/>
              <a:t>説明変数：</a:t>
            </a:r>
            <a:br>
              <a:rPr lang="ja" sz="1010"/>
            </a:br>
            <a:r>
              <a:rPr lang="ja" sz="1010"/>
              <a:t>- 'sitecode'</a:t>
            </a:r>
            <a:br>
              <a:rPr lang="ja" sz="1010"/>
            </a:br>
            <a:r>
              <a:rPr lang="ja" sz="1010"/>
              <a:t>- 'oil'</a:t>
            </a:r>
            <a:br>
              <a:rPr lang="ja" sz="1010"/>
            </a:br>
            <a:r>
              <a:rPr lang="ja" sz="1010"/>
              <a:t>- 'tanknumber'</a:t>
            </a:r>
            <a:br>
              <a:rPr lang="ja" sz="1010"/>
            </a:br>
            <a:r>
              <a:rPr lang="ja" sz="1010"/>
              <a:t>- 'receipts' 1日の受入量</a:t>
            </a:r>
            <a:br>
              <a:rPr lang="ja" sz="1010"/>
            </a:br>
            <a:r>
              <a:rPr lang="ja" sz="1010"/>
              <a:t>- 'other'その他の受け入れ</a:t>
            </a:r>
            <a:br>
              <a:rPr lang="ja" sz="1010"/>
            </a:br>
            <a:r>
              <a:rPr lang="ja" sz="1010"/>
              <a:t>- 'sales'1日の出荷量</a:t>
            </a:r>
            <a:br>
              <a:rPr lang="ja" sz="1010"/>
            </a:br>
            <a:r>
              <a:rPr lang="ja" sz="1010"/>
              <a:t>- 'sales_adjust'日の検量機誤差</a:t>
            </a:r>
            <a:br>
              <a:rPr lang="ja" sz="1010"/>
            </a:br>
            <a:r>
              <a:rPr lang="ja" sz="1010"/>
              <a:t>- 'stock_adjust'在庫補正値</a:t>
            </a:r>
            <a:br>
              <a:rPr lang="ja" sz="1010"/>
            </a:br>
            <a:r>
              <a:rPr lang="ja" sz="1010"/>
              <a:t>- 'closingStick'</a:t>
            </a:r>
            <a:br>
              <a:rPr lang="ja" sz="1010"/>
            </a:br>
            <a:r>
              <a:rPr lang="ja" sz="1010"/>
              <a:t>- '真の増減率'</a:t>
            </a:r>
            <a:br>
              <a:rPr lang="ja" sz="1010"/>
            </a:br>
            <a:r>
              <a:rPr lang="ja" sz="1010"/>
              <a:t>- '真の増減量'</a:t>
            </a:r>
            <a:br>
              <a:rPr lang="ja" sz="1010"/>
            </a:br>
            <a:r>
              <a:rPr lang="ja" sz="1010"/>
              <a:t>- 'diff'</a:t>
            </a:r>
            <a:br>
              <a:rPr lang="ja" sz="1010"/>
            </a:br>
            <a:r>
              <a:rPr lang="ja" sz="1010"/>
              <a:t>- 'diff_add_stock_adjust'</a:t>
            </a:r>
            <a:br>
              <a:rPr lang="ja" sz="1010"/>
            </a:br>
            <a:r>
              <a:rPr lang="ja" sz="1010"/>
              <a:t>- 'pref'</a:t>
            </a:r>
            <a:br>
              <a:rPr lang="ja" sz="1010"/>
            </a:br>
            <a:r>
              <a:rPr lang="ja" sz="1010"/>
              <a:t>- 'tankvolume'</a:t>
            </a:r>
            <a:endParaRPr sz="1010"/>
          </a:p>
          <a:p>
            <a:pPr indent="0" lvl="0" marL="0" rtl="0" algn="l">
              <a:lnSpc>
                <a:spcPct val="95000"/>
              </a:lnSpc>
              <a:spcBef>
                <a:spcPts val="1200"/>
              </a:spcBef>
              <a:spcAft>
                <a:spcPts val="1200"/>
              </a:spcAft>
              <a:buSzPts val="770"/>
              <a:buNone/>
            </a:pPr>
            <a:r>
              <a:rPr lang="ja" sz="1010"/>
              <a:t>真の増減率の求め方：真の増減量は、真の増減率 * sales / 100で計算しています。</a:t>
            </a:r>
            <a:br>
              <a:rPr lang="ja" sz="1010"/>
            </a:br>
            <a:r>
              <a:rPr lang="ja" sz="1010"/>
              <a:t>- sales : 1日の出荷量</a:t>
            </a:r>
            <a:br>
              <a:rPr lang="ja" sz="1010"/>
            </a:br>
            <a:r>
              <a:rPr lang="ja" sz="1010"/>
              <a:t>- 真の増減率 : diffrate - 4週前のdiffrate - y(近隣店舗の累計増減率４週前差分の平均)</a:t>
            </a:r>
            <a:br>
              <a:rPr lang="ja" sz="1010"/>
            </a:br>
            <a:r>
              <a:rPr lang="ja" sz="1010"/>
              <a:t>- diffrate(%) : diff / sales</a:t>
            </a:r>
            <a:endParaRPr sz="745"/>
          </a:p>
        </p:txBody>
      </p:sp>
      <p:sp>
        <p:nvSpPr>
          <p:cNvPr id="105" name="Google Shape;105;p20"/>
          <p:cNvSpPr txBox="1"/>
          <p:nvPr>
            <p:ph idx="1" type="body"/>
          </p:nvPr>
        </p:nvSpPr>
        <p:spPr>
          <a:xfrm>
            <a:off x="2118025" y="1540425"/>
            <a:ext cx="1347900" cy="242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sz="1000"/>
              <a:t>- '会社コード'</a:t>
            </a:r>
            <a:br>
              <a:rPr lang="ja" sz="1000"/>
            </a:br>
            <a:r>
              <a:rPr lang="ja" sz="1000"/>
              <a:t>- '名称'</a:t>
            </a:r>
            <a:br>
              <a:rPr lang="ja" sz="1000"/>
            </a:br>
            <a:r>
              <a:rPr lang="ja" sz="1000"/>
              <a:t>- 'サイトコード'</a:t>
            </a:r>
            <a:br>
              <a:rPr lang="ja" sz="1000"/>
            </a:br>
            <a:r>
              <a:rPr lang="ja" sz="1000"/>
              <a:t>- '郵便番号'</a:t>
            </a:r>
            <a:br>
              <a:rPr lang="ja" sz="1000"/>
            </a:br>
            <a:r>
              <a:rPr lang="ja" sz="1000"/>
              <a:t>- '住所'</a:t>
            </a:r>
            <a:br>
              <a:rPr lang="ja" sz="1000"/>
            </a:br>
            <a:r>
              <a:rPr lang="ja" sz="1000"/>
              <a:t>- 'TEL'</a:t>
            </a:r>
            <a:br>
              <a:rPr lang="ja" sz="1000"/>
            </a:br>
            <a:r>
              <a:rPr lang="ja" sz="1000"/>
              <a:t>- '緯度'</a:t>
            </a:r>
            <a:br>
              <a:rPr lang="ja" sz="1000"/>
            </a:br>
            <a:r>
              <a:rPr lang="ja" sz="1000"/>
              <a:t>- '経度'</a:t>
            </a:r>
            <a:endParaRPr sz="622"/>
          </a:p>
        </p:txBody>
      </p:sp>
      <p:sp>
        <p:nvSpPr>
          <p:cNvPr id="106" name="Google Shape;106;p20"/>
          <p:cNvSpPr txBox="1"/>
          <p:nvPr>
            <p:ph idx="1" type="body"/>
          </p:nvPr>
        </p:nvSpPr>
        <p:spPr>
          <a:xfrm>
            <a:off x="3458775" y="1516825"/>
            <a:ext cx="4323900" cy="242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sz="1000"/>
              <a:t>- </a:t>
            </a:r>
            <a:r>
              <a:rPr lang="ja" sz="1000"/>
              <a:t>サイトコードから抽出した都道府県情報(31都道府県)</a:t>
            </a:r>
            <a:br>
              <a:rPr lang="ja" sz="1000"/>
            </a:br>
            <a:r>
              <a:rPr lang="ja" sz="1000"/>
              <a:t>北海    2241</a:t>
            </a:r>
            <a:br>
              <a:rPr lang="ja" sz="1000"/>
            </a:br>
            <a:r>
              <a:rPr lang="ja" sz="1000"/>
              <a:t>千葉    1266</a:t>
            </a:r>
            <a:br>
              <a:rPr lang="ja" sz="1000"/>
            </a:br>
            <a:r>
              <a:rPr lang="ja" sz="1000"/>
              <a:t>神奈    1007</a:t>
            </a:r>
            <a:br>
              <a:rPr lang="ja" sz="1000"/>
            </a:br>
            <a:r>
              <a:rPr lang="ja" sz="1000"/>
              <a:t>愛知     935</a:t>
            </a:r>
            <a:br>
              <a:rPr lang="ja" sz="1000"/>
            </a:br>
            <a:r>
              <a:rPr lang="ja" sz="1000"/>
              <a:t>香川     808</a:t>
            </a:r>
            <a:br>
              <a:rPr lang="ja" sz="1000"/>
            </a:br>
            <a:r>
              <a:rPr lang="ja" sz="1000"/>
              <a:t>福島     470</a:t>
            </a:r>
            <a:br>
              <a:rPr lang="ja" sz="1000"/>
            </a:br>
            <a:r>
              <a:rPr lang="ja" sz="1000"/>
              <a:t>熊本     389</a:t>
            </a:r>
            <a:br>
              <a:rPr lang="ja" sz="1000"/>
            </a:br>
            <a:endParaRPr sz="622"/>
          </a:p>
        </p:txBody>
      </p:sp>
      <p:sp>
        <p:nvSpPr>
          <p:cNvPr id="107" name="Google Shape;107;p20"/>
          <p:cNvSpPr txBox="1"/>
          <p:nvPr/>
        </p:nvSpPr>
        <p:spPr>
          <a:xfrm>
            <a:off x="5176025" y="2001900"/>
            <a:ext cx="39381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latin typeface="Proxima Nova"/>
                <a:ea typeface="Proxima Nova"/>
                <a:cs typeface="Proxima Nova"/>
                <a:sym typeface="Proxima Nova"/>
              </a:rPr>
              <a:t>ファイル構成</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├─data</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df_site.csv</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result_binary_classification.csv</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result_logs.csv</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tank_210120.csv</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├─models</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LOF.bin</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LOF_reset_target_variable.bin</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├─result</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result.csv</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result_reset_target_variable.csv</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└─src</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a:t>
            </a:r>
            <a:r>
              <a:rPr lang="ja" sz="800">
                <a:latin typeface="Proxima Nova"/>
                <a:ea typeface="Proxima Nova"/>
                <a:cs typeface="Proxima Nova"/>
                <a:sym typeface="Proxima Nova"/>
              </a:rPr>
              <a:t>033__rate_Average_of_true_change_between_neighboring_stores.py</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a:t>
            </a:r>
            <a:r>
              <a:rPr lang="ja" sz="800">
                <a:latin typeface="Proxima Nova"/>
                <a:ea typeface="Proxima Nova"/>
                <a:cs typeface="Proxima Nova"/>
                <a:sym typeface="Proxima Nova"/>
              </a:rPr>
              <a:t>035__LOF_rate_Average_of_true_change_between_neighboring_stores.py</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config.py</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EDA_PCA_tSNE.ipynb</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LOF_inference.py</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LOF_inference_reset_target_variable.py</a:t>
            </a:r>
            <a:endParaRPr sz="8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Baseline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