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6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76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188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84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67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85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58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9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4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9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1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5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F0174F-43C2-49F3-9174-F6E836E86632}" type="datetimeFigureOut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DD788-6A11-4B86-837B-C80D3EE3E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11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9652" y="908607"/>
            <a:ext cx="9144000" cy="67081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MAIN</a:t>
            </a:r>
            <a:r>
              <a:rPr lang="he-IL" b="1" dirty="0" smtClean="0"/>
              <a:t>  הפקת דרישות </a:t>
            </a:r>
            <a:endParaRPr lang="en-US" b="1" dirty="0"/>
          </a:p>
        </p:txBody>
      </p:sp>
      <p:pic>
        <p:nvPicPr>
          <p:cNvPr id="3074" name="Picture 2" descr="×ª××¦××ª ×ª××× × ×¢×××¨ ××¡×¢×× ××¦×××¨×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050" y="1854097"/>
            <a:ext cx="42862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9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סקיצה מסך ראשי – לקוח - 1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378519" y="1460665"/>
            <a:ext cx="8672315" cy="47145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66869"/>
              </p:ext>
            </p:extLst>
          </p:nvPr>
        </p:nvGraphicFramePr>
        <p:xfrm>
          <a:off x="3381835" y="3643368"/>
          <a:ext cx="4831938" cy="74168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4831938">
                  <a:extLst>
                    <a:ext uri="{9D8B030D-6E8A-4147-A177-3AD203B41FA5}">
                      <a16:colId xmlns:a16="http://schemas.microsoft.com/office/drawing/2014/main" val="3831965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b="0" dirty="0" smtClean="0"/>
                        <a:t>יושב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6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לוקח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99482"/>
                  </a:ext>
                </a:extLst>
              </a:tr>
            </a:tbl>
          </a:graphicData>
        </a:graphic>
      </p:graphicFrame>
      <p:sp>
        <p:nvSpPr>
          <p:cNvPr id="7" name="מלבן 6"/>
          <p:cNvSpPr/>
          <p:nvPr/>
        </p:nvSpPr>
        <p:spPr>
          <a:xfrm>
            <a:off x="4125939" y="2216065"/>
            <a:ext cx="3177473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אופי הזמנה?</a:t>
            </a:r>
            <a:endParaRPr lang="he-IL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63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639780" y="1213511"/>
            <a:ext cx="8672315" cy="47145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גג</a:t>
            </a:r>
            <a:endParaRPr lang="he-IL" dirty="0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776739" y="291342"/>
            <a:ext cx="9404723" cy="1400530"/>
          </a:xfrm>
        </p:spPr>
        <p:txBody>
          <a:bodyPr/>
          <a:lstStyle/>
          <a:p>
            <a:pPr algn="r"/>
            <a:r>
              <a:rPr lang="he-IL" dirty="0" smtClean="0"/>
              <a:t>סקיצה מסך ראשי – לקוח - 2</a:t>
            </a:r>
            <a:endParaRPr lang="he-IL" dirty="0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75618"/>
              </p:ext>
            </p:extLst>
          </p:nvPr>
        </p:nvGraphicFramePr>
        <p:xfrm>
          <a:off x="3406903" y="3570763"/>
          <a:ext cx="4831938" cy="11125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4831938">
                  <a:extLst>
                    <a:ext uri="{9D8B030D-6E8A-4147-A177-3AD203B41FA5}">
                      <a16:colId xmlns:a16="http://schemas.microsoft.com/office/drawing/2014/main" val="3831965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b="0" dirty="0" smtClean="0"/>
                        <a:t>כן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6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לא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9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u="sng" dirty="0" smtClean="0"/>
                        <a:t>הצטרף</a:t>
                      </a:r>
                      <a:endParaRPr lang="he-IL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17778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4253372" y="1961615"/>
            <a:ext cx="3139001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חבר</a:t>
            </a:r>
            <a:r>
              <a:rPr lang="he-IL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5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מועדון?</a:t>
            </a:r>
            <a:endParaRPr lang="he-IL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671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כותרת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סקיצה מסך ראשי – לקוח - </a:t>
            </a:r>
            <a:r>
              <a:rPr lang="he-IL" dirty="0" smtClean="0"/>
              <a:t>3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1986455" y="1373700"/>
            <a:ext cx="8434552" cy="4774852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29401"/>
              </p:ext>
            </p:extLst>
          </p:nvPr>
        </p:nvGraphicFramePr>
        <p:xfrm>
          <a:off x="1986455" y="1373700"/>
          <a:ext cx="8434552" cy="74168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445663">
                  <a:extLst>
                    <a:ext uri="{9D8B030D-6E8A-4147-A177-3AD203B41FA5}">
                      <a16:colId xmlns:a16="http://schemas.microsoft.com/office/drawing/2014/main" val="2640305672"/>
                    </a:ext>
                  </a:extLst>
                </a:gridCol>
                <a:gridCol w="1690646">
                  <a:extLst>
                    <a:ext uri="{9D8B030D-6E8A-4147-A177-3AD203B41FA5}">
                      <a16:colId xmlns:a16="http://schemas.microsoft.com/office/drawing/2014/main" val="3594481312"/>
                    </a:ext>
                  </a:extLst>
                </a:gridCol>
                <a:gridCol w="2259256">
                  <a:extLst>
                    <a:ext uri="{9D8B030D-6E8A-4147-A177-3AD203B41FA5}">
                      <a16:colId xmlns:a16="http://schemas.microsoft.com/office/drawing/2014/main" val="3576885232"/>
                    </a:ext>
                  </a:extLst>
                </a:gridCol>
                <a:gridCol w="1352077">
                  <a:extLst>
                    <a:ext uri="{9D8B030D-6E8A-4147-A177-3AD203B41FA5}">
                      <a16:colId xmlns:a16="http://schemas.microsoft.com/office/drawing/2014/main" val="3616615101"/>
                    </a:ext>
                  </a:extLst>
                </a:gridCol>
                <a:gridCol w="1686910">
                  <a:extLst>
                    <a:ext uri="{9D8B030D-6E8A-4147-A177-3AD203B41FA5}">
                      <a16:colId xmlns:a16="http://schemas.microsoft.com/office/drawing/2014/main" val="33324724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בחירת</a:t>
                      </a:r>
                      <a:r>
                        <a:rPr lang="he-IL" baseline="0" dirty="0" smtClean="0"/>
                        <a:t> הזמנה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עריכת הזמנה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תשלום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משוב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מנה ראשונה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מנה עיקרית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קינוח</a:t>
                      </a:r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שתיה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673842"/>
                  </a:ext>
                </a:extLst>
              </a:tr>
            </a:tbl>
          </a:graphicData>
        </a:graphic>
      </p:graphicFrame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19637"/>
              </p:ext>
            </p:extLst>
          </p:nvPr>
        </p:nvGraphicFramePr>
        <p:xfrm>
          <a:off x="8969829" y="2115377"/>
          <a:ext cx="1451178" cy="403317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51178">
                  <a:extLst>
                    <a:ext uri="{9D8B030D-6E8A-4147-A177-3AD203B41FA5}">
                      <a16:colId xmlns:a16="http://schemas.microsoft.com/office/drawing/2014/main" val="8620506"/>
                    </a:ext>
                  </a:extLst>
                </a:gridCol>
              </a:tblGrid>
              <a:tr h="474882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err="1" smtClean="0">
                          <a:solidFill>
                            <a:schemeClr val="bg1"/>
                          </a:solidFill>
                        </a:rPr>
                        <a:t>פינגויין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 עסיסי</a:t>
                      </a:r>
                      <a:endParaRPr lang="he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80394"/>
                  </a:ext>
                </a:extLst>
              </a:tr>
              <a:tr h="652133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מנה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he-IL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rtl="1"/>
                      <a:endParaRPr lang="he-IL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1365"/>
                  </a:ext>
                </a:extLst>
              </a:tr>
              <a:tr h="652133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מנה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3</a:t>
                      </a:r>
                      <a:endParaRPr lang="he-IL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rtl="1"/>
                      <a:endParaRPr lang="he-IL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681246"/>
                  </a:ext>
                </a:extLst>
              </a:tr>
              <a:tr h="652133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מנה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he-IL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rtl="1"/>
                      <a:endParaRPr lang="he-IL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671286"/>
                  </a:ext>
                </a:extLst>
              </a:tr>
              <a:tr h="652133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מנה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he-IL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rtl="1"/>
                      <a:endParaRPr lang="he-IL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727272"/>
                  </a:ext>
                </a:extLst>
              </a:tr>
              <a:tr h="4748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467817"/>
                  </a:ext>
                </a:extLst>
              </a:tr>
              <a:tr h="474882"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34105"/>
                  </a:ext>
                </a:extLst>
              </a:tr>
            </a:tbl>
          </a:graphicData>
        </a:graphic>
      </p:graphicFrame>
      <p:sp>
        <p:nvSpPr>
          <p:cNvPr id="7" name="מלבן 6"/>
          <p:cNvSpPr/>
          <p:nvPr/>
        </p:nvSpPr>
        <p:spPr>
          <a:xfrm>
            <a:off x="7242629" y="1373700"/>
            <a:ext cx="3178378" cy="3535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8969829" y="1772399"/>
            <a:ext cx="1451178" cy="3429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57" y="2643602"/>
            <a:ext cx="2213472" cy="1660104"/>
          </a:xfrm>
          <a:prstGeom prst="rect">
            <a:avLst/>
          </a:prstGeom>
        </p:spPr>
      </p:pic>
      <p:sp>
        <p:nvSpPr>
          <p:cNvPr id="11" name="מלבן 10"/>
          <p:cNvSpPr/>
          <p:nvPr/>
        </p:nvSpPr>
        <p:spPr>
          <a:xfrm>
            <a:off x="8969829" y="2160576"/>
            <a:ext cx="1451178" cy="29777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8343" y="2537508"/>
            <a:ext cx="3118057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b="1" u="sng" dirty="0" smtClean="0">
                <a:solidFill>
                  <a:schemeClr val="bg1"/>
                </a:solidFill>
              </a:rPr>
              <a:t>שם המנה: </a:t>
            </a:r>
            <a:r>
              <a:rPr lang="he-IL" dirty="0" smtClean="0">
                <a:solidFill>
                  <a:schemeClr val="bg1"/>
                </a:solidFill>
              </a:rPr>
              <a:t>פינגווין עסיסי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endParaRPr lang="he-IL" dirty="0" smtClean="0">
              <a:solidFill>
                <a:schemeClr val="bg1"/>
              </a:solidFill>
            </a:endParaRPr>
          </a:p>
          <a:p>
            <a:pPr algn="r"/>
            <a:r>
              <a:rPr lang="he-IL" b="1" u="sng" dirty="0" smtClean="0">
                <a:solidFill>
                  <a:schemeClr val="bg1"/>
                </a:solidFill>
              </a:rPr>
              <a:t>מרכיבי המנה </a:t>
            </a:r>
            <a:r>
              <a:rPr lang="he-IL" dirty="0" smtClean="0">
                <a:solidFill>
                  <a:schemeClr val="bg1"/>
                </a:solidFill>
              </a:rPr>
              <a:t>: בשר פינגווין, פטריות </a:t>
            </a:r>
            <a:r>
              <a:rPr lang="he-IL" dirty="0" err="1" smtClean="0">
                <a:solidFill>
                  <a:schemeClr val="bg1"/>
                </a:solidFill>
              </a:rPr>
              <a:t>שמפניון</a:t>
            </a:r>
            <a:r>
              <a:rPr lang="he-IL" dirty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he-IL" b="1" u="sng" dirty="0" smtClean="0">
                <a:solidFill>
                  <a:schemeClr val="bg1"/>
                </a:solidFill>
              </a:rPr>
              <a:t>גודל (משקל) : </a:t>
            </a:r>
            <a:r>
              <a:rPr lang="he-IL" dirty="0" smtClean="0">
                <a:solidFill>
                  <a:schemeClr val="bg1"/>
                </a:solidFill>
              </a:rPr>
              <a:t>300 גרם</a:t>
            </a:r>
          </a:p>
          <a:p>
            <a:pPr algn="r"/>
            <a:endParaRPr lang="he-IL" dirty="0">
              <a:solidFill>
                <a:schemeClr val="bg1"/>
              </a:solidFill>
            </a:endParaRPr>
          </a:p>
          <a:p>
            <a:pPr algn="r"/>
            <a:r>
              <a:rPr lang="he-IL" b="1" u="sng" dirty="0" smtClean="0">
                <a:solidFill>
                  <a:schemeClr val="bg1"/>
                </a:solidFill>
              </a:rPr>
              <a:t>מחיר: </a:t>
            </a:r>
            <a:r>
              <a:rPr lang="he-IL" dirty="0" smtClean="0">
                <a:solidFill>
                  <a:schemeClr val="bg1"/>
                </a:solidFill>
              </a:rPr>
              <a:t>5000 ש"ח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4572" y="5493995"/>
            <a:ext cx="1378857" cy="5770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050" b="1" u="sng" dirty="0" smtClean="0">
                <a:solidFill>
                  <a:schemeClr val="bg1"/>
                </a:solidFill>
              </a:rPr>
              <a:t>אופי הזמנה : </a:t>
            </a:r>
            <a:r>
              <a:rPr lang="he-IL" sz="1050" dirty="0" smtClean="0">
                <a:solidFill>
                  <a:schemeClr val="bg1"/>
                </a:solidFill>
              </a:rPr>
              <a:t>יושב</a:t>
            </a:r>
          </a:p>
          <a:p>
            <a:pPr algn="r"/>
            <a:r>
              <a:rPr lang="he-IL" sz="1050" b="1" u="sng" dirty="0" smtClean="0">
                <a:solidFill>
                  <a:schemeClr val="bg1"/>
                </a:solidFill>
              </a:rPr>
              <a:t>חבר מועדון : </a:t>
            </a:r>
            <a:r>
              <a:rPr lang="he-IL" sz="1050" dirty="0" smtClean="0">
                <a:solidFill>
                  <a:schemeClr val="bg1"/>
                </a:solidFill>
              </a:rPr>
              <a:t>כן</a:t>
            </a:r>
          </a:p>
          <a:p>
            <a:pPr algn="r"/>
            <a:r>
              <a:rPr lang="he-IL" sz="1050" b="1" u="sng" dirty="0" smtClean="0">
                <a:solidFill>
                  <a:schemeClr val="bg1"/>
                </a:solidFill>
              </a:rPr>
              <a:t>מספר נק' עדכני </a:t>
            </a:r>
            <a:r>
              <a:rPr lang="he-IL" sz="1050" dirty="0" smtClean="0">
                <a:solidFill>
                  <a:schemeClr val="bg1"/>
                </a:solidFill>
              </a:rPr>
              <a:t>: 100</a:t>
            </a:r>
          </a:p>
        </p:txBody>
      </p:sp>
      <p:sp>
        <p:nvSpPr>
          <p:cNvPr id="13" name="מלבן מעוגל 12"/>
          <p:cNvSpPr/>
          <p:nvPr/>
        </p:nvSpPr>
        <p:spPr>
          <a:xfrm>
            <a:off x="7312688" y="5493995"/>
            <a:ext cx="1030514" cy="3929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המשך</a:t>
            </a:r>
            <a:endParaRPr lang="he-IL" b="1" dirty="0"/>
          </a:p>
        </p:txBody>
      </p:sp>
      <p:sp>
        <p:nvSpPr>
          <p:cNvPr id="15" name="מלבן מעוגל 14"/>
          <p:cNvSpPr/>
          <p:nvPr/>
        </p:nvSpPr>
        <p:spPr>
          <a:xfrm>
            <a:off x="2249712" y="4845832"/>
            <a:ext cx="1059543" cy="38603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b="1" dirty="0" smtClean="0"/>
              <a:t>קרא למלצר</a:t>
            </a:r>
            <a:endParaRPr lang="he-IL" sz="1200" b="1" dirty="0"/>
          </a:p>
        </p:txBody>
      </p:sp>
    </p:spTree>
    <p:extLst>
      <p:ext uri="{BB962C8B-B14F-4D97-AF65-F5344CB8AC3E}">
        <p14:creationId xmlns:p14="http://schemas.microsoft.com/office/powerpoint/2010/main" val="41004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מציין מיקום תוכן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019698"/>
              </p:ext>
            </p:extLst>
          </p:nvPr>
        </p:nvGraphicFramePr>
        <p:xfrm>
          <a:off x="2454276" y="1773237"/>
          <a:ext cx="6853326" cy="4515811"/>
        </p:xfrm>
        <a:graphic>
          <a:graphicData uri="http://schemas.openxmlformats.org/drawingml/2006/table">
            <a:tbl>
              <a:tblPr rtl="1" firstRow="1" firstCol="1" bandRow="1"/>
              <a:tblGrid>
                <a:gridCol w="687427">
                  <a:extLst>
                    <a:ext uri="{9D8B030D-6E8A-4147-A177-3AD203B41FA5}">
                      <a16:colId xmlns:a16="http://schemas.microsoft.com/office/drawing/2014/main" val="3114325465"/>
                    </a:ext>
                  </a:extLst>
                </a:gridCol>
                <a:gridCol w="458747">
                  <a:extLst>
                    <a:ext uri="{9D8B030D-6E8A-4147-A177-3AD203B41FA5}">
                      <a16:colId xmlns:a16="http://schemas.microsoft.com/office/drawing/2014/main" val="2803194354"/>
                    </a:ext>
                  </a:extLst>
                </a:gridCol>
                <a:gridCol w="2853576">
                  <a:extLst>
                    <a:ext uri="{9D8B030D-6E8A-4147-A177-3AD203B41FA5}">
                      <a16:colId xmlns:a16="http://schemas.microsoft.com/office/drawing/2014/main" val="2813961837"/>
                    </a:ext>
                  </a:extLst>
                </a:gridCol>
                <a:gridCol w="2853576">
                  <a:extLst>
                    <a:ext uri="{9D8B030D-6E8A-4147-A177-3AD203B41FA5}">
                      <a16:colId xmlns:a16="http://schemas.microsoft.com/office/drawing/2014/main" val="1883749757"/>
                    </a:ext>
                  </a:extLst>
                </a:gridCol>
              </a:tblGrid>
              <a:tr h="51464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he-IL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שם הפרויקט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MAIN PROJECT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602686"/>
                  </a:ext>
                </a:extLst>
              </a:tr>
              <a:tr h="51464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he-IL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סוג המסמך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he-IL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דרישות</a:t>
                      </a:r>
                      <a:r>
                        <a:rPr lang="he-IL" sz="12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משתמש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447554"/>
                  </a:ext>
                </a:extLst>
              </a:tr>
              <a:tr h="51464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he-IL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גרסת המסמך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ar-SA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813709"/>
                  </a:ext>
                </a:extLst>
              </a:tr>
              <a:tr h="497071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he-IL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שם הצוות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MAIN stream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62628"/>
                  </a:ext>
                </a:extLst>
              </a:tr>
              <a:tr h="497071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he-IL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המחבר/ים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he-IL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עמית דהרי</a:t>
                      </a:r>
                      <a:r>
                        <a:rPr lang="ar-SA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he-IL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נירן זכאי </a:t>
                      </a:r>
                      <a:r>
                        <a:rPr lang="ar-SA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he-IL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עידן טוקייר </a:t>
                      </a:r>
                      <a:r>
                        <a:rPr lang="ar-SA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he-IL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מיכאל סבניצקי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821979"/>
                  </a:ext>
                </a:extLst>
              </a:tr>
              <a:tr h="514647"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he-IL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תאריך הגשה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ar-SA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17/3/19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90729"/>
                  </a:ext>
                </a:extLst>
              </a:tr>
              <a:tr h="497071">
                <a:tc rowSpan="3"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he-IL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יומן שינויים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he-IL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גרסה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he-IL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תאריך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he-IL" sz="1200" b="1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תאור</a:t>
                      </a:r>
                      <a:r>
                        <a:rPr lang="he-IL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השינוי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he-IL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ים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548360"/>
                  </a:ext>
                </a:extLst>
              </a:tr>
              <a:tr h="310716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he-IL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20/1/19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15000"/>
                        </a:lnSpc>
                        <a:spcBef>
                          <a:spcPts val="595"/>
                        </a:spcBef>
                        <a:spcAft>
                          <a:spcPts val="595"/>
                        </a:spcAft>
                      </a:pPr>
                      <a:r>
                        <a:rPr lang="he-IL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גרסה </a:t>
                      </a:r>
                      <a:r>
                        <a:rPr lang="he-IL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ראשונה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796892"/>
                  </a:ext>
                </a:extLst>
              </a:tr>
              <a:tr h="490818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200" dirty="0" smtClean="0">
                          <a:effectLst/>
                          <a:latin typeface="Calibri" panose="020F0502020204030204" pitchFamily="34" charset="0"/>
                          <a:cs typeface="+mj-cs"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cs typeface="+mj-cs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</a:pPr>
                      <a:r>
                        <a:rPr lang="he-IL" sz="1200" dirty="0" smtClean="0">
                          <a:effectLst/>
                          <a:latin typeface="Calibri" panose="020F0502020204030204" pitchFamily="34" charset="0"/>
                          <a:cs typeface="+mj-cs"/>
                        </a:rPr>
                        <a:t>25/3/19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cs typeface="+mj-cs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+mj-cs"/>
                        </a:rPr>
                        <a:t>גרסה שניה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  <a:p>
                      <a:pPr rtl="1"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+mj-cs"/>
                      </a:endParaRPr>
                    </a:p>
                  </a:txBody>
                  <a:tcPr marL="61698" marR="61698" marT="61698" marB="61698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7729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27500" y="174744"/>
            <a:ext cx="3296231" cy="16619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200" b="1" dirty="0"/>
              <a:t>בית הספר להנדסה</a:t>
            </a:r>
            <a:endParaRPr lang="en-US" sz="1200" dirty="0"/>
          </a:p>
          <a:p>
            <a:pPr algn="ctr"/>
            <a:r>
              <a:rPr lang="he-IL" sz="1200" b="1" dirty="0"/>
              <a:t>המכללה האקדמית כנרת בעמק הירדן</a:t>
            </a:r>
            <a:endParaRPr lang="en-US" sz="1200" dirty="0"/>
          </a:p>
          <a:p>
            <a:pPr algn="ctr"/>
            <a:r>
              <a:rPr lang="ar-SA" sz="1200" dirty="0"/>
              <a:t> </a:t>
            </a:r>
            <a:endParaRPr lang="en-US" sz="1200" dirty="0"/>
          </a:p>
          <a:p>
            <a:pPr algn="ctr"/>
            <a:r>
              <a:rPr lang="he-IL" sz="1200" dirty="0"/>
              <a:t>פרויקט סיום בקורס </a:t>
            </a:r>
            <a:r>
              <a:rPr lang="ar-SA" sz="1200" dirty="0"/>
              <a:t>"</a:t>
            </a:r>
            <a:r>
              <a:rPr lang="he-IL" sz="1200" dirty="0"/>
              <a:t>מבוא לתכנות מערכות</a:t>
            </a:r>
            <a:r>
              <a:rPr lang="ar-SA" sz="1200" dirty="0"/>
              <a:t>" (122141)</a:t>
            </a:r>
            <a:endParaRPr lang="en-US" sz="1200" dirty="0"/>
          </a:p>
          <a:p>
            <a:pPr algn="ctr"/>
            <a:r>
              <a:rPr lang="he-IL" sz="1200" dirty="0"/>
              <a:t>סמסטר חורף תשע</a:t>
            </a:r>
            <a:r>
              <a:rPr lang="ar-SA" sz="1200" dirty="0"/>
              <a:t>"</a:t>
            </a:r>
            <a:r>
              <a:rPr lang="he-IL" sz="1200" dirty="0"/>
              <a:t>ה </a:t>
            </a:r>
            <a:r>
              <a:rPr lang="ar-SA" sz="1200" dirty="0"/>
              <a:t>(2019</a:t>
            </a:r>
            <a:r>
              <a:rPr lang="he-IL" sz="1200" dirty="0"/>
              <a:t>ב</a:t>
            </a:r>
            <a:r>
              <a:rPr lang="ar-SA" sz="1200" dirty="0"/>
              <a:t>)</a:t>
            </a:r>
            <a:endParaRPr lang="en-US" sz="1200" dirty="0"/>
          </a:p>
          <a:p>
            <a:pPr algn="ctr"/>
            <a:r>
              <a:rPr lang="he-IL" sz="1200" dirty="0"/>
              <a:t>המרצה</a:t>
            </a:r>
            <a:r>
              <a:rPr lang="ar-SA" sz="1200" dirty="0"/>
              <a:t>: </a:t>
            </a:r>
            <a:r>
              <a:rPr lang="he-IL" sz="1200" dirty="0"/>
              <a:t>ד</a:t>
            </a:r>
            <a:r>
              <a:rPr lang="ar-SA" sz="1200" dirty="0"/>
              <a:t>"</a:t>
            </a:r>
            <a:r>
              <a:rPr lang="he-IL" sz="1200" dirty="0"/>
              <a:t>ר דן אהרוני</a:t>
            </a:r>
            <a:endParaRPr lang="en-US" sz="1200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36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u="sng" dirty="0" smtClean="0"/>
              <a:t>רקע:</a:t>
            </a:r>
            <a:endParaRPr lang="he-IL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09712" y="1853249"/>
            <a:ext cx="8946541" cy="2071052"/>
          </a:xfrm>
        </p:spPr>
        <p:txBody>
          <a:bodyPr/>
          <a:lstStyle/>
          <a:p>
            <a:pPr marL="0" indent="0" algn="r">
              <a:buNone/>
            </a:pPr>
            <a:r>
              <a:rPr lang="he-IL" dirty="0" smtClean="0"/>
              <a:t>מסמך זה מכיל את תיאור דרישות התוכנה </a:t>
            </a:r>
            <a:r>
              <a:rPr lang="he-IL" dirty="0"/>
              <a:t>של </a:t>
            </a:r>
            <a:r>
              <a:rPr lang="he-IL" dirty="0" smtClean="0"/>
              <a:t>הפרויקט.</a:t>
            </a:r>
          </a:p>
          <a:p>
            <a:pPr marL="0" indent="0" algn="r">
              <a:buNone/>
            </a:pPr>
            <a:r>
              <a:rPr lang="he-IL" dirty="0" smtClean="0"/>
              <a:t>יכלול בתוכו את דיאגרמת הישויות והקשרים, תרשים מקרי שימוש</a:t>
            </a:r>
            <a:r>
              <a:rPr lang="he-IL" smtClean="0"/>
              <a:t>, סיפורי משתמש וסקיצות </a:t>
            </a:r>
            <a:r>
              <a:rPr lang="he-IL" dirty="0" smtClean="0"/>
              <a:t>המסכים הראשיים.</a:t>
            </a:r>
          </a:p>
        </p:txBody>
      </p:sp>
    </p:spTree>
    <p:extLst>
      <p:ext uri="{BB962C8B-B14F-4D97-AF65-F5344CB8AC3E}">
        <p14:creationId xmlns:p14="http://schemas.microsoft.com/office/powerpoint/2010/main" val="26948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u="sng" dirty="0" smtClean="0"/>
              <a:t>תרשים מקרי שימוש</a:t>
            </a:r>
            <a:endParaRPr lang="he-IL" b="1" u="sng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3934" y="2482230"/>
            <a:ext cx="44435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rtl="1"/>
            <a:r>
              <a:rPr lang="he-IL" sz="1200" b="0" dirty="0" smtClean="0">
                <a:latin typeface="Arial" pitchFamily="34" charset="0"/>
                <a:cs typeface="+mj-cs"/>
              </a:rPr>
              <a:t>מנהל</a:t>
            </a:r>
            <a:endParaRPr lang="en-US" sz="1200" b="0" dirty="0">
              <a:latin typeface="Arial" pitchFamily="34" charset="0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169347" y="2571139"/>
            <a:ext cx="43313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rtl="1"/>
            <a:r>
              <a:rPr lang="he-IL" sz="1200" b="0" dirty="0" smtClean="0">
                <a:latin typeface="Arial" pitchFamily="34" charset="0"/>
                <a:cs typeface="+mj-cs"/>
              </a:rPr>
              <a:t>עובד</a:t>
            </a:r>
            <a:endParaRPr lang="en-US" sz="1200" b="0" dirty="0">
              <a:latin typeface="Arial" pitchFamily="34" charset="0"/>
              <a:cs typeface="+mj-cs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1815" y="5925151"/>
            <a:ext cx="439544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rtl="1"/>
            <a:r>
              <a:rPr lang="he-IL" sz="1200" b="0" dirty="0" smtClean="0">
                <a:latin typeface="Arial" pitchFamily="34" charset="0"/>
                <a:cs typeface="+mj-cs"/>
              </a:rPr>
              <a:t>לקוח</a:t>
            </a:r>
            <a:endParaRPr lang="en-US" sz="1200" b="0" dirty="0">
              <a:latin typeface="Arial" pitchFamily="34" charset="0"/>
              <a:cs typeface="+mj-cs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1193463" y="1602068"/>
            <a:ext cx="457200" cy="990600"/>
            <a:chOff x="3626" y="2091"/>
            <a:chExt cx="288" cy="624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26" y="2091"/>
              <a:ext cx="288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1200">
                <a:cs typeface="+mj-cs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682" y="2119"/>
              <a:ext cx="177" cy="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1200">
                <a:cs typeface="+mj-cs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770" y="2280"/>
              <a:ext cx="0" cy="2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1200">
                <a:cs typeface="+mj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3638" y="2359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1200">
                <a:cs typeface="+mj-cs"/>
              </a:endParaRPr>
            </a:p>
          </p:txBody>
        </p: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3638" y="2515"/>
              <a:ext cx="265" cy="158"/>
              <a:chOff x="3638" y="2515"/>
              <a:chExt cx="265" cy="158"/>
            </a:xfrm>
          </p:grpSpPr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3769" y="2515"/>
                <a:ext cx="134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sz="1200">
                  <a:cs typeface="+mj-cs"/>
                </a:endParaRPr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 flipH="1">
                <a:off x="3638" y="2515"/>
                <a:ext cx="131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sz="1200">
                  <a:cs typeface="+mj-cs"/>
                </a:endParaRPr>
              </a:p>
            </p:txBody>
          </p:sp>
        </p:grp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50249" y="4948518"/>
            <a:ext cx="457200" cy="990600"/>
            <a:chOff x="3626" y="2091"/>
            <a:chExt cx="288" cy="624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626" y="2091"/>
              <a:ext cx="288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1200">
                <a:cs typeface="+mj-cs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682" y="2119"/>
              <a:ext cx="177" cy="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1200">
                <a:cs typeface="+mj-cs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770" y="2280"/>
              <a:ext cx="0" cy="2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1200">
                <a:cs typeface="+mj-cs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3638" y="2359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1200">
                <a:cs typeface="+mj-cs"/>
              </a:endParaRP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3638" y="2515"/>
              <a:ext cx="265" cy="158"/>
              <a:chOff x="3638" y="2515"/>
              <a:chExt cx="265" cy="158"/>
            </a:xfrm>
          </p:grpSpPr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3769" y="2515"/>
                <a:ext cx="134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sz="1200">
                  <a:cs typeface="+mj-cs"/>
                </a:endParaRPr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 flipH="1">
                <a:off x="3638" y="2515"/>
                <a:ext cx="131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sz="1200">
                  <a:cs typeface="+mj-cs"/>
                </a:endParaRPr>
              </a:p>
            </p:txBody>
          </p:sp>
        </p:grp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23934" y="1490836"/>
            <a:ext cx="457200" cy="990600"/>
            <a:chOff x="3626" y="2091"/>
            <a:chExt cx="288" cy="624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626" y="2091"/>
              <a:ext cx="288" cy="6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1200">
                <a:cs typeface="+mj-cs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682" y="2119"/>
              <a:ext cx="177" cy="16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1200">
                <a:cs typeface="+mj-cs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770" y="2280"/>
              <a:ext cx="0" cy="2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1200">
                <a:cs typeface="+mj-cs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3638" y="2359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 sz="1200">
                <a:cs typeface="+mj-cs"/>
              </a:endParaRPr>
            </a:p>
          </p:txBody>
        </p: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3638" y="2515"/>
              <a:ext cx="265" cy="158"/>
              <a:chOff x="3638" y="2515"/>
              <a:chExt cx="265" cy="158"/>
            </a:xfrm>
          </p:grpSpPr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>
                <a:off x="3769" y="2515"/>
                <a:ext cx="134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sz="1200">
                  <a:cs typeface="+mj-cs"/>
                </a:endParaRPr>
              </a:p>
            </p:txBody>
          </p:sp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 flipH="1">
                <a:off x="3638" y="2515"/>
                <a:ext cx="131" cy="1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 sz="1200">
                  <a:cs typeface="+mj-cs"/>
                </a:endParaRPr>
              </a:p>
            </p:txBody>
          </p:sp>
        </p:grpSp>
      </p:grp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4642203" y="4556373"/>
            <a:ext cx="1058799" cy="3899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rtl="1"/>
            <a:r>
              <a:rPr lang="he-IL" sz="1200" dirty="0" smtClean="0">
                <a:solidFill>
                  <a:srgbClr val="000000"/>
                </a:solidFill>
                <a:latin typeface="Arial" pitchFamily="34" charset="0"/>
                <a:cs typeface="+mj-cs"/>
              </a:rPr>
              <a:t>הזמן מנה מהבית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j-cs"/>
            </a:endParaRPr>
          </a:p>
        </p:txBody>
      </p:sp>
      <p:sp>
        <p:nvSpPr>
          <p:cNvPr id="41" name="Oval 3"/>
          <p:cNvSpPr>
            <a:spLocks noChangeArrowheads="1"/>
          </p:cNvSpPr>
          <p:nvPr/>
        </p:nvSpPr>
        <p:spPr bwMode="auto">
          <a:xfrm>
            <a:off x="5550889" y="2913939"/>
            <a:ext cx="1058799" cy="4024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rtl="1"/>
            <a:r>
              <a:rPr lang="he-IL" sz="1200" dirty="0" smtClean="0">
                <a:solidFill>
                  <a:srgbClr val="000000"/>
                </a:solidFill>
                <a:latin typeface="Arial" pitchFamily="34" charset="0"/>
                <a:cs typeface="+mj-cs"/>
              </a:rPr>
              <a:t>הזמן מנה במסעדה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j-cs"/>
            </a:endParaRPr>
          </a:p>
        </p:txBody>
      </p: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2468913" y="2732438"/>
            <a:ext cx="969899" cy="390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rtl="1"/>
            <a:r>
              <a:rPr lang="he-IL" sz="1200" dirty="0" smtClean="0">
                <a:solidFill>
                  <a:srgbClr val="000000"/>
                </a:solidFill>
                <a:latin typeface="Arial" pitchFamily="34" charset="0"/>
                <a:cs typeface="+mj-cs"/>
              </a:rPr>
              <a:t>ערוך תפריט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j-cs"/>
            </a:endParaRPr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5545944" y="2236979"/>
            <a:ext cx="1058799" cy="4024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rtl="1"/>
            <a:r>
              <a:rPr lang="he-IL" sz="1200" dirty="0" smtClean="0">
                <a:solidFill>
                  <a:srgbClr val="000000"/>
                </a:solidFill>
                <a:latin typeface="Arial" pitchFamily="34" charset="0"/>
                <a:cs typeface="+mj-cs"/>
              </a:rPr>
              <a:t>הצג משוב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j-cs"/>
            </a:endParaRPr>
          </a:p>
        </p:txBody>
      </p:sp>
      <p:sp>
        <p:nvSpPr>
          <p:cNvPr id="47" name="Oval 3"/>
          <p:cNvSpPr>
            <a:spLocks noChangeArrowheads="1"/>
          </p:cNvSpPr>
          <p:nvPr/>
        </p:nvSpPr>
        <p:spPr bwMode="auto">
          <a:xfrm>
            <a:off x="4936144" y="5627368"/>
            <a:ext cx="1058799" cy="4024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rtl="1"/>
            <a:r>
              <a:rPr lang="he-IL" sz="1200" dirty="0" smtClean="0">
                <a:solidFill>
                  <a:srgbClr val="000000"/>
                </a:solidFill>
                <a:latin typeface="Arial" pitchFamily="34" charset="0"/>
                <a:cs typeface="+mj-cs"/>
              </a:rPr>
              <a:t>שלם על המנה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j-cs"/>
            </a:endParaRPr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3836317" y="5461520"/>
            <a:ext cx="1058799" cy="4024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rtl="1"/>
            <a:r>
              <a:rPr lang="he-IL" sz="1200" dirty="0" smtClean="0">
                <a:solidFill>
                  <a:srgbClr val="000000"/>
                </a:solidFill>
                <a:latin typeface="Arial" pitchFamily="34" charset="0"/>
                <a:cs typeface="+mj-cs"/>
              </a:rPr>
              <a:t>ערוך מנה לבחירתך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j-cs"/>
            </a:endParaRPr>
          </a:p>
        </p:txBody>
      </p:sp>
      <p:sp>
        <p:nvSpPr>
          <p:cNvPr id="49" name="Oval 3"/>
          <p:cNvSpPr>
            <a:spLocks noChangeArrowheads="1"/>
          </p:cNvSpPr>
          <p:nvPr/>
        </p:nvSpPr>
        <p:spPr bwMode="auto">
          <a:xfrm>
            <a:off x="5026142" y="5073337"/>
            <a:ext cx="1058799" cy="4024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rtl="1"/>
            <a:r>
              <a:rPr lang="he-IL" sz="1200" dirty="0" smtClean="0">
                <a:solidFill>
                  <a:srgbClr val="000000"/>
                </a:solidFill>
                <a:latin typeface="Arial" pitchFamily="34" charset="0"/>
                <a:cs typeface="+mj-cs"/>
              </a:rPr>
              <a:t>הצטרף למועדון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j-cs"/>
            </a:endParaRPr>
          </a:p>
        </p:txBody>
      </p:sp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3848627" y="4951655"/>
            <a:ext cx="1058799" cy="4024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rtl="1"/>
            <a:r>
              <a:rPr lang="he-IL" sz="1200" dirty="0" smtClean="0">
                <a:solidFill>
                  <a:srgbClr val="000000"/>
                </a:solidFill>
                <a:latin typeface="Arial" pitchFamily="34" charset="0"/>
                <a:cs typeface="+mj-cs"/>
              </a:rPr>
              <a:t>קרא למלצר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j-cs"/>
            </a:endParaRPr>
          </a:p>
        </p:txBody>
      </p:sp>
      <p:sp>
        <p:nvSpPr>
          <p:cNvPr id="51" name="Oval 3"/>
          <p:cNvSpPr>
            <a:spLocks noChangeArrowheads="1"/>
          </p:cNvSpPr>
          <p:nvPr/>
        </p:nvSpPr>
        <p:spPr bwMode="auto">
          <a:xfrm>
            <a:off x="2728470" y="3290835"/>
            <a:ext cx="969899" cy="390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rtl="1"/>
            <a:r>
              <a:rPr lang="he-IL" sz="1200" dirty="0" smtClean="0">
                <a:solidFill>
                  <a:srgbClr val="000000"/>
                </a:solidFill>
                <a:latin typeface="Arial" pitchFamily="34" charset="0"/>
                <a:cs typeface="+mj-cs"/>
              </a:rPr>
              <a:t>קבל דוחות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j-cs"/>
            </a:endParaRPr>
          </a:p>
        </p:txBody>
      </p:sp>
      <p:sp>
        <p:nvSpPr>
          <p:cNvPr id="52" name="Oval 3"/>
          <p:cNvSpPr>
            <a:spLocks noChangeArrowheads="1"/>
          </p:cNvSpPr>
          <p:nvPr/>
        </p:nvSpPr>
        <p:spPr bwMode="auto">
          <a:xfrm>
            <a:off x="1854853" y="3658069"/>
            <a:ext cx="969899" cy="390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rtl="1"/>
            <a:r>
              <a:rPr lang="he-IL" sz="1200" dirty="0" smtClean="0">
                <a:solidFill>
                  <a:srgbClr val="000000"/>
                </a:solidFill>
                <a:latin typeface="Arial" pitchFamily="34" charset="0"/>
                <a:cs typeface="+mj-cs"/>
              </a:rPr>
              <a:t>נהל מלאי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j-cs"/>
            </a:endParaRPr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1134891" y="2842127"/>
            <a:ext cx="1247657" cy="6247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rtl="1"/>
            <a:r>
              <a:rPr lang="he-IL" sz="1200" dirty="0" smtClean="0">
                <a:solidFill>
                  <a:srgbClr val="000000"/>
                </a:solidFill>
                <a:latin typeface="Arial" pitchFamily="34" charset="0"/>
                <a:cs typeface="+mj-cs"/>
              </a:rPr>
              <a:t>הוסף/הוצא עובד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j-cs"/>
            </a:endParaRPr>
          </a:p>
        </p:txBody>
      </p:sp>
      <p:sp>
        <p:nvSpPr>
          <p:cNvPr id="55" name="Oval 3"/>
          <p:cNvSpPr>
            <a:spLocks noChangeArrowheads="1"/>
          </p:cNvSpPr>
          <p:nvPr/>
        </p:nvSpPr>
        <p:spPr bwMode="auto">
          <a:xfrm>
            <a:off x="5398930" y="1416648"/>
            <a:ext cx="1321594" cy="6247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rtl="1"/>
            <a:r>
              <a:rPr lang="he-IL" sz="1200" dirty="0" smtClean="0">
                <a:solidFill>
                  <a:srgbClr val="000000"/>
                </a:solidFill>
                <a:latin typeface="Arial" pitchFamily="34" charset="0"/>
                <a:cs typeface="+mj-cs"/>
              </a:rPr>
              <a:t>קבל דוח מצב אודות הזמנות המסעדה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j-cs"/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7873742" y="2102501"/>
            <a:ext cx="1150898" cy="4234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 rtl="1"/>
            <a:r>
              <a:rPr lang="he-IL" sz="1200" dirty="0" smtClean="0">
                <a:solidFill>
                  <a:srgbClr val="000000"/>
                </a:solidFill>
                <a:latin typeface="Arial" pitchFamily="34" charset="0"/>
                <a:cs typeface="+mj-cs"/>
              </a:rPr>
              <a:t>הזן שעות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+mj-cs"/>
            </a:endParaRPr>
          </a:p>
        </p:txBody>
      </p:sp>
      <p:sp>
        <p:nvSpPr>
          <p:cNvPr id="57" name="אליפסה 56"/>
          <p:cNvSpPr/>
          <p:nvPr/>
        </p:nvSpPr>
        <p:spPr>
          <a:xfrm>
            <a:off x="3447541" y="4375688"/>
            <a:ext cx="2858009" cy="1939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מחבר חץ ישר 58"/>
          <p:cNvCxnSpPr>
            <a:endCxn id="57" idx="2"/>
          </p:cNvCxnSpPr>
          <p:nvPr/>
        </p:nvCxnSpPr>
        <p:spPr>
          <a:xfrm flipV="1">
            <a:off x="933522" y="5345382"/>
            <a:ext cx="2514019" cy="276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/>
          <p:cNvCxnSpPr/>
          <p:nvPr/>
        </p:nvCxnSpPr>
        <p:spPr>
          <a:xfrm flipV="1">
            <a:off x="907449" y="3316357"/>
            <a:ext cx="4317694" cy="2317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חץ ישר 66"/>
          <p:cNvCxnSpPr/>
          <p:nvPr/>
        </p:nvCxnSpPr>
        <p:spPr>
          <a:xfrm flipV="1">
            <a:off x="5225143" y="2606131"/>
            <a:ext cx="631135" cy="71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חץ ישר 70"/>
          <p:cNvCxnSpPr>
            <a:endCxn id="41" idx="2"/>
          </p:cNvCxnSpPr>
          <p:nvPr/>
        </p:nvCxnSpPr>
        <p:spPr>
          <a:xfrm flipV="1">
            <a:off x="5225143" y="3115147"/>
            <a:ext cx="325746" cy="201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אליפסה 76"/>
          <p:cNvSpPr/>
          <p:nvPr/>
        </p:nvSpPr>
        <p:spPr>
          <a:xfrm>
            <a:off x="957224" y="2424432"/>
            <a:ext cx="2987637" cy="1783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מחבר חץ ישר 78"/>
          <p:cNvCxnSpPr/>
          <p:nvPr/>
        </p:nvCxnSpPr>
        <p:spPr>
          <a:xfrm>
            <a:off x="887557" y="1746108"/>
            <a:ext cx="967296" cy="765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>
            <a:endCxn id="44" idx="2"/>
          </p:cNvCxnSpPr>
          <p:nvPr/>
        </p:nvCxnSpPr>
        <p:spPr>
          <a:xfrm>
            <a:off x="888399" y="1730975"/>
            <a:ext cx="4657545" cy="707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חץ ישר 96"/>
          <p:cNvCxnSpPr>
            <a:endCxn id="55" idx="2"/>
          </p:cNvCxnSpPr>
          <p:nvPr/>
        </p:nvCxnSpPr>
        <p:spPr>
          <a:xfrm>
            <a:off x="881134" y="1729014"/>
            <a:ext cx="451779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חץ ישר 97"/>
          <p:cNvCxnSpPr>
            <a:stCxn id="16" idx="1"/>
            <a:endCxn id="56" idx="6"/>
          </p:cNvCxnSpPr>
          <p:nvPr/>
        </p:nvCxnSpPr>
        <p:spPr>
          <a:xfrm flipH="1">
            <a:off x="9024640" y="2097368"/>
            <a:ext cx="2168823" cy="21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חץ ישר 100"/>
          <p:cNvCxnSpPr>
            <a:stCxn id="16" idx="1"/>
            <a:endCxn id="55" idx="6"/>
          </p:cNvCxnSpPr>
          <p:nvPr/>
        </p:nvCxnSpPr>
        <p:spPr>
          <a:xfrm flipH="1" flipV="1">
            <a:off x="6720524" y="1729015"/>
            <a:ext cx="4472939" cy="368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חץ ישר 107"/>
          <p:cNvCxnSpPr>
            <a:stCxn id="16" idx="1"/>
            <a:endCxn id="41" idx="6"/>
          </p:cNvCxnSpPr>
          <p:nvPr/>
        </p:nvCxnSpPr>
        <p:spPr>
          <a:xfrm flipH="1">
            <a:off x="6609688" y="2097368"/>
            <a:ext cx="4583775" cy="1017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0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113" y="345840"/>
            <a:ext cx="9404723" cy="1400530"/>
          </a:xfrm>
        </p:spPr>
        <p:txBody>
          <a:bodyPr/>
          <a:lstStyle/>
          <a:p>
            <a:pPr algn="r"/>
            <a:r>
              <a:rPr lang="he-IL" b="1" i="1" u="sng" dirty="0" smtClean="0"/>
              <a:t>מקרי שימוש </a:t>
            </a:r>
            <a:br>
              <a:rPr lang="he-IL" b="1" i="1" u="sng" dirty="0" smtClean="0"/>
            </a:br>
            <a:endParaRPr lang="en-US" b="1" i="1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48249" y="1202469"/>
            <a:ext cx="732707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ja-JP" sz="1800" b="1" i="0" u="sng" strike="noStrike" cap="none" normalizeH="0" baseline="0" dirty="0" smtClean="0">
                <a:ln>
                  <a:noFill/>
                </a:ln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שירות הזמנה :</a:t>
            </a:r>
            <a:endParaRPr kumimoji="0" lang="en-US" altLang="ja-JP" sz="18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 הלקוח </a:t>
            </a:r>
            <a:r>
              <a:rPr kumimoji="0" lang="he-IL" altLang="ja-JP" sz="1400" i="0" strike="noStrike" cap="none" normalizeH="0" baseline="0" dirty="0" smtClean="0">
                <a:ln>
                  <a:noFill/>
                </a:ln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המשתמש בתוכנה לצורך הזמנת אוכל ,</a:t>
            </a: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הזמנת שולחן.</a:t>
            </a:r>
            <a:r>
              <a:rPr kumimoji="0" lang="he-IL" altLang="ja-JP" sz="1400" i="0" u="sng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kumimoji="0" lang="en-US" altLang="ja-JP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defTabSz="914400" rtl="1">
              <a:buClrTx/>
              <a:buSzTx/>
            </a:pP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rgbClr val="C0504D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כל משתמש בתוכנה(מנהל, עובד, לקוח) רשאי להשתמש בשירות הזמנה.</a:t>
            </a:r>
            <a:endParaRPr kumimoji="0" lang="en-US" altLang="ja-JP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ja-JP" sz="1600" b="1" i="0" u="sng" strike="noStrike" cap="none" normalizeH="0" baseline="0" dirty="0" smtClean="0">
                <a:ln>
                  <a:noFill/>
                </a:ln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שירות הזמנה במסעדה :</a:t>
            </a:r>
            <a:endParaRPr kumimoji="0" lang="en-US" altLang="ja-JP" sz="1600" b="1" i="0" u="sng" strike="noStrike" cap="none" normalizeH="0" baseline="0" dirty="0" smtClean="0">
              <a:ln>
                <a:noFill/>
              </a:ln>
              <a:effectLst/>
            </a:endParaRPr>
          </a:p>
          <a:p>
            <a:pPr algn="just" defTabSz="914400" rtl="1">
              <a:buClrTx/>
              <a:buSzTx/>
            </a:pPr>
            <a:r>
              <a:rPr kumimoji="0" lang="he-IL" altLang="ja-JP" sz="1400" i="0" strike="noStrike" cap="none" normalizeH="0" baseline="0" dirty="0" smtClean="0">
                <a:ln>
                  <a:noFill/>
                </a:ln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הלקוח נכנס למסעדה.</a:t>
            </a:r>
            <a:endParaRPr kumimoji="0" lang="en-US" altLang="ja-JP" sz="1400" i="0" strike="noStrike" cap="none" normalizeH="0" baseline="0" dirty="0" smtClean="0">
              <a:ln>
                <a:noFill/>
              </a:ln>
              <a:effectLst/>
            </a:endParaRPr>
          </a:p>
          <a:p>
            <a:pPr algn="just" defTabSz="914400" rtl="1">
              <a:buClrTx/>
              <a:buSzTx/>
            </a:pPr>
            <a:r>
              <a:rPr kumimoji="0" lang="he-IL" altLang="ja-JP" sz="1400" i="0" strike="noStrike" cap="none" normalizeH="0" baseline="0" dirty="0" smtClean="0">
                <a:ln>
                  <a:noFill/>
                </a:ln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מוגש ללקוח תפריט דיגיטלי</a:t>
            </a:r>
            <a:endParaRPr kumimoji="0" lang="en-US" altLang="ja-JP" sz="1400" i="0" strike="noStrike" cap="none" normalizeH="0" baseline="0" dirty="0" smtClean="0">
              <a:ln>
                <a:noFill/>
              </a:ln>
              <a:effectLst/>
            </a:endParaRPr>
          </a:p>
          <a:p>
            <a:pPr algn="just" defTabSz="914400" rtl="1">
              <a:buClrTx/>
              <a:buSzTx/>
            </a:pPr>
            <a:r>
              <a:rPr kumimoji="0" lang="he-IL" altLang="ja-JP" sz="1400" i="0" strike="noStrike" cap="none" normalizeH="0" baseline="0" dirty="0" smtClean="0">
                <a:ln>
                  <a:noFill/>
                </a:ln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.הלקוח נשאל האם הוא יושב או לוקח.</a:t>
            </a:r>
            <a:endParaRPr kumimoji="0" lang="en-US" altLang="ja-JP" sz="1400" i="0" strike="noStrike" cap="none" normalizeH="0" baseline="0" dirty="0" smtClean="0">
              <a:ln>
                <a:noFill/>
              </a:ln>
              <a:effectLst/>
            </a:endParaRPr>
          </a:p>
          <a:p>
            <a:pPr algn="just" defTabSz="914400" rtl="1">
              <a:buClrTx/>
              <a:buSzTx/>
            </a:pP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הלקוח ישאל האם הוא חבר מועדון או לא, במידה ו</a:t>
            </a:r>
            <a:r>
              <a:rPr kumimoji="0" lang="he-IL" altLang="ja-JP" sz="14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כן</a:t>
            </a: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יקבל את ההטבות הבאות :</a:t>
            </a:r>
            <a:endParaRPr kumimoji="0" lang="en-US" altLang="ja-JP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קבלת 10% הנחה.</a:t>
            </a:r>
            <a:endParaRPr kumimoji="0" lang="en-US" altLang="ja-JP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על כל הזמנה יקבל הלקוח נקודה, על כל 10 נק' שיצבור יקבל קינוח חינם.</a:t>
            </a:r>
            <a:endParaRPr kumimoji="0" lang="en-US" altLang="ja-JP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 במידה </a:t>
            </a:r>
            <a:r>
              <a:rPr kumimoji="0" lang="he-IL" altLang="ja-JP" sz="14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ולא </a:t>
            </a: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תינתן אופציה להצטרפות, אם כן יידרש להזין את הפרטים הבאים:</a:t>
            </a:r>
            <a:endParaRPr kumimoji="0" lang="en-US" altLang="ja-JP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 שם , שם משפחה, כתובת, מייל, פלאפון.</a:t>
            </a:r>
            <a:endParaRPr kumimoji="0" lang="en-US" altLang="ja-JP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defTabSz="914400" rtl="1">
              <a:buClrTx/>
              <a:buSzTx/>
            </a:pP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בשלב זה ללקוח מוצג התפריט שיכלול את מנות התפריט:</a:t>
            </a:r>
            <a:endParaRPr kumimoji="0" lang="en-US" altLang="ja-JP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 שם המנה, תמונה של המנה, מחיר המנה, גודל המנה(משקל לפי גרם), מרכיבי המנה.</a:t>
            </a:r>
            <a:endParaRPr kumimoji="0" lang="en-US" altLang="ja-JP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defTabSz="914400" rtl="1">
              <a:buClrTx/>
              <a:buSzTx/>
            </a:pP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כעת ללקוח תינתן אופציה לעריכת המנה (במידה וירצה לשנות אותה).</a:t>
            </a:r>
            <a:endParaRPr kumimoji="0" lang="en-US" altLang="ja-JP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defTabSz="914400" rtl="1">
              <a:buClrTx/>
              <a:buSzTx/>
            </a:pP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ללקוח </a:t>
            </a:r>
            <a:r>
              <a:rPr kumimoji="0" lang="he-IL" altLang="ja-JP" sz="1400" i="0" strike="noStrike" cap="none" normalizeH="0" baseline="0" dirty="0" smtClean="0">
                <a:ln>
                  <a:noFill/>
                </a:ln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תינתן אופציית משוב </a:t>
            </a: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שבה יוכל לדרג את המנות שהזמין, השירות, וממשק התוכנה.</a:t>
            </a:r>
            <a:endParaRPr kumimoji="0" lang="en-US" altLang="ja-JP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defTabSz="914400" rtl="1">
              <a:buClrTx/>
              <a:buSzTx/>
            </a:pP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ללקוח תינתן אופציית תשלום להזמין קבלה ולשלם באמצעות כרטיס אשראי.</a:t>
            </a:r>
            <a:endParaRPr kumimoji="0" lang="en-US" altLang="ja-JP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defTabSz="914400" rtl="1">
              <a:buClrTx/>
              <a:buSzTx/>
            </a:pPr>
            <a:r>
              <a:rPr kumimoji="0" lang="he-IL" altLang="ja-JP" sz="1400" i="0" u="none" strike="noStrike" cap="none" normalizeH="0" baseline="0" dirty="0" smtClean="0">
                <a:ln>
                  <a:noFill/>
                </a:ln>
                <a:solidFill>
                  <a:srgbClr val="C0504D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בכל שלב תינתן ללקוח אופציה לקרוא למלצר לקבלת שירות אנושי ,או לחלופין הזמנת חשבון ותשלום במזומן.</a:t>
            </a:r>
            <a:endParaRPr kumimoji="0" lang="he-IL" altLang="ja-JP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18264" y="5332859"/>
            <a:ext cx="675706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ja-JP" sz="1600" b="1" i="0" u="sng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שירות הזמנה מהבית:</a:t>
            </a:r>
            <a:endParaRPr kumimoji="0" lang="en-US" altLang="ja-JP" sz="1600" b="1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כשהלקוח אינו בטווח המסעדה וברצונו לבצע הזמנה, יבצע הזמנה כפי שמתואר לעיל אך ההבדל יהיה באופן ההזמנה שתעשה עפ"י פרטי ההזדהות של הלקוח(כתובתו וכו') או לחלופין במידה והוא </a:t>
            </a:r>
            <a:r>
              <a:rPr kumimoji="0" lang="he-IL" altLang="ja-JP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חבר מועדון</a:t>
            </a:r>
            <a:r>
              <a:rPr kumimoji="0" lang="he-IL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יילקחו פרטי ההזדהות שלו מהמערכת. נוסף על כך תינתן אופציה להזמנת שולחן במידה וירצה להגיע למסעדה.</a:t>
            </a:r>
            <a:endParaRPr kumimoji="0" lang="he-IL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1" name="Picture 7" descr="×ª××¦××ª ×ª××× × ×¢×××¨ ×××¦×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662" y="1746370"/>
            <a:ext cx="1465019" cy="187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×ª××¦××ª ×ª××× × ×¢×××¨ ××©××××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7" y="5022124"/>
            <a:ext cx="2051987" cy="142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1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i="1" u="sng" dirty="0"/>
              <a:t>מקרי שימוש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091" y="1853248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lvl="0" algn="just" rtl="1">
              <a:buFont typeface="Symbol" panose="05050102010706020507" pitchFamily="18" charset="2"/>
              <a:buChar char=""/>
            </a:pPr>
            <a:r>
              <a:rPr lang="he-IL" sz="30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שירות ניהול:</a:t>
            </a:r>
            <a:endParaRPr lang="en-US" sz="3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 algn="just" rtl="1">
              <a:buNone/>
            </a:pP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מנהל 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המשתמש בתוכנה לצורך הפקת דוחות , שירותי עריכה.</a:t>
            </a:r>
          </a:p>
          <a:p>
            <a:pPr marL="457200" algn="just" rtl="1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שירות ניהול עריכה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114300" indent="0" algn="just" rtl="1">
              <a:buNone/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כאשר המנהל רוצה לבצע עריכה של פריטים בתפריט: </a:t>
            </a:r>
          </a:p>
          <a:p>
            <a:pPr marL="114300" indent="0" algn="just" rtl="1">
              <a:buNone/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שם המנה, תמונה של המנה, מחיר המנה, גודל המנה(משקל לפי גרם), מרכיבי המנה.</a:t>
            </a:r>
          </a:p>
          <a:p>
            <a:pPr marL="114300" indent="0" algn="just" rtl="1">
              <a:buNone/>
            </a:pP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ועריכת כרטיסי עובד: (הוספה והוצאה של עובדים).</a:t>
            </a:r>
          </a:p>
          <a:p>
            <a:pPr marL="457200" algn="just" rtl="1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שירות ניהול הפקת דוחות</a:t>
            </a:r>
            <a:r>
              <a:rPr lang="he-IL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114300" indent="0" algn="just" rtl="1">
              <a:buNone/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כאשר המנהל רוצה לקבל מידע לפי פרק זמן מסוים אודות הכנסות והוצאות המסעדה, </a:t>
            </a:r>
          </a:p>
          <a:p>
            <a:pPr marL="114300" indent="0" algn="just" rtl="1">
              <a:buNone/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דוח כמות המנות שנמכרו, דוח משוב (יכלול משוב ממוצע לפרק זמן שהוזן), דוח שעות העובדים (דוח שמראה את השעות של כל עובד וגם את סך השעות ), דוח מלאי ( מעקב אחר מרכיבי המנות).</a:t>
            </a:r>
          </a:p>
          <a:p>
            <a:endParaRPr lang="en-US" dirty="0"/>
          </a:p>
        </p:txBody>
      </p:sp>
      <p:pic>
        <p:nvPicPr>
          <p:cNvPr id="1026" name="Picture 2" descr="×ª××¦××ª ×ª××× × ×¢×××¨ ×× ××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80" y="1371599"/>
            <a:ext cx="1578223" cy="157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i="1" u="sng" dirty="0"/>
              <a:t>מקרי שימוש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08953" y="1853248"/>
            <a:ext cx="8946541" cy="4195481"/>
          </a:xfrm>
        </p:spPr>
        <p:txBody>
          <a:bodyPr/>
          <a:lstStyle/>
          <a:p>
            <a:pPr lvl="0" algn="just" rtl="1">
              <a:buFont typeface="Symbol" panose="05050102010706020507" pitchFamily="18" charset="2"/>
              <a:buChar char=""/>
            </a:pPr>
            <a:r>
              <a:rPr lang="he-IL" sz="2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שירות עובד</a:t>
            </a:r>
            <a:r>
              <a:rPr lang="he-IL" sz="2400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 algn="just" rtl="1">
              <a:buNone/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עובד המשתמש בתוכנה לצורך קבלת הזמנה.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 algn="just" rtl="1">
              <a:buNone/>
            </a:pP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יכלול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 rtl="1"/>
            <a:r>
              <a:rPr lang="he-IL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שירות עובד דוח מסעדה(זמן אמת):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מס' השולחן, סה"כ, האם חבר מועדון, מתי הוזמנה, האם יושב או לוקח, קריאה למלצר ( במידה ונעשתה קריאה ע"י לקוח) 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 rtl="1"/>
            <a:r>
              <a:rPr lang="he-IL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שירות עובד להזנת שעות: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 algn="just" rtl="1">
              <a:buNone/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עובד בתחילת עבודתו וסיומה מזין את שעותיו.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 rtl="1"/>
            <a:r>
              <a:rPr lang="he-IL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שירות עובד להזמנת מנה :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 algn="just" rtl="1">
              <a:spcAft>
                <a:spcPts val="400"/>
              </a:spcAft>
              <a:buNone/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במידה וירצה להזמין מנה יבצע הזמנה כמו לקוח 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endParaRPr lang="he-IL" dirty="0"/>
          </a:p>
        </p:txBody>
      </p:sp>
      <p:pic>
        <p:nvPicPr>
          <p:cNvPr id="2050" name="Picture 2" descr="×ª××¦××ª ×ª××× × ×¢×××¨ ×¢×××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8" y="806099"/>
            <a:ext cx="1637599" cy="135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סקיצה מסך ראשי - מנהל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377538" y="1353787"/>
            <a:ext cx="8672315" cy="47145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8620505" y="1678470"/>
            <a:ext cx="1417473" cy="43898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8620505" y="1353787"/>
            <a:ext cx="1429348" cy="5652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שירות ניהול הפקת דוחות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8608630" y="1919056"/>
            <a:ext cx="1429348" cy="5652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שירות ניהול עריכה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23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סקיצה מסך ראשי - עובד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654979" y="1318161"/>
            <a:ext cx="8395855" cy="4821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8633361" y="1369712"/>
            <a:ext cx="1417473" cy="4821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8633361" y="1318161"/>
            <a:ext cx="1429348" cy="535087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דוח מסעדה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8633361" y="1853248"/>
            <a:ext cx="1429348" cy="5350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כניסת/יציאת עובד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8633361" y="2388335"/>
            <a:ext cx="1429348" cy="5350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הזמנת מנה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8633361" y="1318161"/>
            <a:ext cx="1417473" cy="5350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83676"/>
              </p:ext>
            </p:extLst>
          </p:nvPr>
        </p:nvGraphicFramePr>
        <p:xfrm>
          <a:off x="1654979" y="1328708"/>
          <a:ext cx="6978384" cy="4847787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163064">
                  <a:extLst>
                    <a:ext uri="{9D8B030D-6E8A-4147-A177-3AD203B41FA5}">
                      <a16:colId xmlns:a16="http://schemas.microsoft.com/office/drawing/2014/main" val="2178769655"/>
                    </a:ext>
                  </a:extLst>
                </a:gridCol>
                <a:gridCol w="1163064">
                  <a:extLst>
                    <a:ext uri="{9D8B030D-6E8A-4147-A177-3AD203B41FA5}">
                      <a16:colId xmlns:a16="http://schemas.microsoft.com/office/drawing/2014/main" val="1879099450"/>
                    </a:ext>
                  </a:extLst>
                </a:gridCol>
                <a:gridCol w="1163064">
                  <a:extLst>
                    <a:ext uri="{9D8B030D-6E8A-4147-A177-3AD203B41FA5}">
                      <a16:colId xmlns:a16="http://schemas.microsoft.com/office/drawing/2014/main" val="2089013050"/>
                    </a:ext>
                  </a:extLst>
                </a:gridCol>
                <a:gridCol w="1163064">
                  <a:extLst>
                    <a:ext uri="{9D8B030D-6E8A-4147-A177-3AD203B41FA5}">
                      <a16:colId xmlns:a16="http://schemas.microsoft.com/office/drawing/2014/main" val="449397340"/>
                    </a:ext>
                  </a:extLst>
                </a:gridCol>
                <a:gridCol w="1163064">
                  <a:extLst>
                    <a:ext uri="{9D8B030D-6E8A-4147-A177-3AD203B41FA5}">
                      <a16:colId xmlns:a16="http://schemas.microsoft.com/office/drawing/2014/main" val="823623647"/>
                    </a:ext>
                  </a:extLst>
                </a:gridCol>
                <a:gridCol w="1163064">
                  <a:extLst>
                    <a:ext uri="{9D8B030D-6E8A-4147-A177-3AD203B41FA5}">
                      <a16:colId xmlns:a16="http://schemas.microsoft.com/office/drawing/2014/main" val="3779792710"/>
                    </a:ext>
                  </a:extLst>
                </a:gridCol>
              </a:tblGrid>
              <a:tr h="601101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מס'</a:t>
                      </a:r>
                      <a:r>
                        <a:rPr lang="he-IL" baseline="0" dirty="0" smtClean="0"/>
                        <a:t> שולחן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סה"כ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חבר מועדון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יושב/לוקח</a:t>
                      </a:r>
                    </a:p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קריאה</a:t>
                      </a:r>
                      <a:r>
                        <a:rPr lang="he-IL" baseline="0" dirty="0" smtClean="0"/>
                        <a:t> למלצר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מתי הוזמן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787590"/>
                  </a:ext>
                </a:extLst>
              </a:tr>
              <a:tr h="601101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250 ש"ח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כן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יושב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17:45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4747"/>
                  </a:ext>
                </a:extLst>
              </a:tr>
              <a:tr h="601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07473"/>
                  </a:ext>
                </a:extLst>
              </a:tr>
              <a:tr h="601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4245"/>
                  </a:ext>
                </a:extLst>
              </a:tr>
              <a:tr h="601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7589"/>
                  </a:ext>
                </a:extLst>
              </a:tr>
              <a:tr h="601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33845"/>
                  </a:ext>
                </a:extLst>
              </a:tr>
              <a:tr h="601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55848"/>
                  </a:ext>
                </a:extLst>
              </a:tr>
              <a:tr h="601101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2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8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</TotalTime>
  <Words>712</Words>
  <Application>Microsoft Office PowerPoint</Application>
  <PresentationFormat>מסך רחב</PresentationFormat>
  <Paragraphs>151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1" baseType="lpstr">
      <vt:lpstr>Aharoni</vt:lpstr>
      <vt:lpstr>Arial</vt:lpstr>
      <vt:lpstr>Calibri</vt:lpstr>
      <vt:lpstr>Century Gothic</vt:lpstr>
      <vt:lpstr>メイリオ</vt:lpstr>
      <vt:lpstr>Symbol</vt:lpstr>
      <vt:lpstr>Times New Roman</vt:lpstr>
      <vt:lpstr>Wingdings 3</vt:lpstr>
      <vt:lpstr>Ion</vt:lpstr>
      <vt:lpstr>MAIN  הפקת דרישות </vt:lpstr>
      <vt:lpstr>מצגת של PowerPoint‏</vt:lpstr>
      <vt:lpstr>רקע:</vt:lpstr>
      <vt:lpstr>תרשים מקרי שימוש</vt:lpstr>
      <vt:lpstr>מקרי שימוש  </vt:lpstr>
      <vt:lpstr>מקרי שימוש</vt:lpstr>
      <vt:lpstr>מקרי שימוש</vt:lpstr>
      <vt:lpstr>סקיצה מסך ראשי - מנהל</vt:lpstr>
      <vt:lpstr>סקיצה מסך ראשי - עובד</vt:lpstr>
      <vt:lpstr>סקיצה מסך ראשי – לקוח - 1</vt:lpstr>
      <vt:lpstr>סקיצה מסך ראשי – לקוח - 2</vt:lpstr>
      <vt:lpstr>סקיצה מסך ראשי – לקוח - 3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 הפקדת דרישות</dc:title>
  <dc:creator>KitotSfriya</dc:creator>
  <cp:lastModifiedBy>catalog</cp:lastModifiedBy>
  <cp:revision>20</cp:revision>
  <dcterms:created xsi:type="dcterms:W3CDTF">2019-01-20T14:18:52Z</dcterms:created>
  <dcterms:modified xsi:type="dcterms:W3CDTF">2019-03-25T15:17:03Z</dcterms:modified>
</cp:coreProperties>
</file>