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58" r:id="rId2"/>
    <p:sldId id="357" r:id="rId3"/>
    <p:sldId id="343" r:id="rId4"/>
    <p:sldId id="344" r:id="rId5"/>
    <p:sldId id="341" r:id="rId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66FF"/>
    <a:srgbClr val="99FFCC"/>
    <a:srgbClr val="99FF99"/>
    <a:srgbClr val="CCEC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1" autoAdjust="0"/>
    <p:restoredTop sz="94414" autoAdjust="0"/>
  </p:normalViewPr>
  <p:slideViewPr>
    <p:cSldViewPr>
      <p:cViewPr varScale="1">
        <p:scale>
          <a:sx n="103" d="100"/>
          <a:sy n="103" d="100"/>
        </p:scale>
        <p:origin x="11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7319CD41-A568-40EE-B179-B1FD33805358}" type="datetimeFigureOut">
              <a:rPr lang="ja-JP" altLang="en-US" smtClean="0"/>
              <a:pPr>
                <a:defRPr/>
              </a:pPr>
              <a:t>2020/10/15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E788285-31B6-42DB-9B1B-38F7BCB04B54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32504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B414F-9155-430C-BD57-02A8D657A9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2465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332CF-5DF9-4A2D-9650-00CB157F5C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2369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034087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034087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61694-E4C3-403F-9BA2-7F174520B3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1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63341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038600" cy="5183187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83187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BFCA3-F733-43B3-BDA5-A7D491C2DC3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3591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633412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038600" cy="5183187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038600" cy="2514600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038600" cy="2516187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B1F8E-CEB7-42F8-A574-4504BE2785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091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86B61-6BFF-4564-99E0-FF8E493F90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8287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C31AB-FEF0-47C3-BF03-D50DFC3F3D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062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19254-BBF3-4222-945D-EDE0B0B714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825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7069A-5946-40F0-9721-B707E50BE6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377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D0FC9-50E0-48C7-903C-F0172F249B9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703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6C32A-C265-48A9-B2E0-6B92E393C6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5663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595C-D585-4CD0-9E00-C27343A6729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572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B158A-B239-4C30-A4F7-33688D6AD1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150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468313" y="260350"/>
            <a:ext cx="8207375" cy="647700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100000">
                <a:srgbClr val="E9FFE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defRPr/>
            </a:pPr>
            <a:endParaRPr lang="ja-JP" altLang="en-US" dirty="0" smtClean="0">
              <a:latin typeface="ＭＳ Ｐゴシック" panose="020B0600070205080204" pitchFamily="50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74638"/>
            <a:ext cx="82296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18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4B93237C-DE19-4D07-B7A4-B0510065BB81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ＭＳ Ｐゴシック" panose="020B0600070205080204" pitchFamily="50" charset="-128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ＭＳ Ｐゴシック" panose="020B0600070205080204" pitchFamily="50" charset="-128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ＭＳ Ｐゴシック" panose="020B0600070205080204" pitchFamily="50" charset="-128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ＭＳ Ｐゴシック" panose="020B0600070205080204" pitchFamily="50" charset="-128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ＭＳ Ｐゴシック" panose="020B0600070205080204" pitchFamily="50" charset="-128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ＭＳ Ｐゴシック" panose="020B0600070205080204" pitchFamily="50" charset="-128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使い方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1052736"/>
            <a:ext cx="84273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smtClean="0"/>
              <a:t>1.server-https.py</a:t>
            </a:r>
            <a:r>
              <a:rPr lang="ja-JP" altLang="en-US" sz="1600" dirty="0" err="1" smtClean="0"/>
              <a:t>、</a:t>
            </a:r>
            <a:r>
              <a:rPr lang="en-US" altLang="ja-JP" sz="1600" dirty="0" err="1" smtClean="0"/>
              <a:t>server.pem</a:t>
            </a:r>
            <a:r>
              <a:rPr lang="ja-JP" altLang="en-US" sz="1600" dirty="0" err="1" smtClean="0"/>
              <a:t>、</a:t>
            </a:r>
            <a:r>
              <a:rPr lang="en-US" altLang="ja-JP" sz="1600" dirty="0" smtClean="0"/>
              <a:t>client.html</a:t>
            </a:r>
            <a:r>
              <a:rPr lang="ja-JP" altLang="en-US" sz="1600" dirty="0" smtClean="0"/>
              <a:t>を同じフォルダに置く。</a:t>
            </a:r>
            <a:endParaRPr lang="en-US" altLang="ja-JP" sz="1600" dirty="0" smtClean="0"/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2.</a:t>
            </a:r>
            <a:r>
              <a:rPr lang="ja-JP" altLang="en-US" sz="1600" dirty="0" smtClean="0"/>
              <a:t>コマンドプロンプトを起動し、上記ファイルをおいたフォルダに</a:t>
            </a:r>
            <a:r>
              <a:rPr lang="en-US" altLang="ja-JP" sz="1600" dirty="0" smtClean="0"/>
              <a:t>cd</a:t>
            </a:r>
            <a:r>
              <a:rPr lang="ja-JP" altLang="en-US" sz="1600" dirty="0" smtClean="0"/>
              <a:t>する。</a:t>
            </a:r>
            <a:endParaRPr lang="en-US" altLang="ja-JP" sz="1600" dirty="0" smtClean="0"/>
          </a:p>
          <a:p>
            <a:r>
              <a:rPr lang="en-US" altLang="ja-JP" sz="1600" dirty="0" smtClean="0"/>
              <a:t>	</a:t>
            </a:r>
            <a:r>
              <a:rPr lang="ja-JP" altLang="en-US" sz="1600" dirty="0" smtClean="0"/>
              <a:t>例）</a:t>
            </a:r>
            <a:r>
              <a:rPr lang="en-US" altLang="ja-JP" sz="1600" dirty="0" smtClean="0"/>
              <a:t>cd Downloads</a:t>
            </a:r>
            <a:endParaRPr lang="en-US" altLang="ja-JP" sz="1600" dirty="0"/>
          </a:p>
          <a:p>
            <a:endParaRPr lang="en-US" altLang="ja-JP" sz="1600" dirty="0" smtClean="0"/>
          </a:p>
          <a:p>
            <a:r>
              <a:rPr lang="en-US" altLang="ja-JP" sz="1600" dirty="0" smtClean="0"/>
              <a:t>3.</a:t>
            </a:r>
            <a:r>
              <a:rPr lang="ja-JP" altLang="en-US" sz="1600" dirty="0" smtClean="0"/>
              <a:t>コマンドプロンプトで、 </a:t>
            </a:r>
            <a:r>
              <a:rPr lang="en-US" altLang="ja-JP" sz="1600" dirty="0" smtClean="0"/>
              <a:t>python </a:t>
            </a:r>
            <a:r>
              <a:rPr lang="en-US" altLang="ja-JP" sz="1600" dirty="0"/>
              <a:t>server-https.py </a:t>
            </a:r>
            <a:r>
              <a:rPr lang="ja-JP" altLang="en-US" sz="1600" dirty="0"/>
              <a:t>を実行すると</a:t>
            </a:r>
            <a:r>
              <a:rPr lang="ja-JP" altLang="en-US" sz="1600" dirty="0" smtClean="0"/>
              <a:t>、最後に </a:t>
            </a:r>
            <a:endParaRPr lang="en-US" altLang="ja-JP" sz="1600" dirty="0" smtClean="0"/>
          </a:p>
          <a:p>
            <a:r>
              <a:rPr lang="en-US" altLang="ja-JP" sz="1400" dirty="0" smtClean="0"/>
              <a:t>	</a:t>
            </a:r>
            <a:r>
              <a:rPr lang="en-US" altLang="ja-JP" sz="1400" dirty="0" smtClean="0">
                <a:solidFill>
                  <a:schemeClr val="accent2"/>
                </a:solidFill>
              </a:rPr>
              <a:t>Ready</a:t>
            </a:r>
            <a:r>
              <a:rPr lang="en-US" altLang="ja-JP" sz="1400" dirty="0">
                <a:solidFill>
                  <a:schemeClr val="accent2"/>
                </a:solidFill>
              </a:rPr>
              <a:t>! Now you can access to https://192.168.10.30:8000</a:t>
            </a:r>
            <a:endParaRPr lang="en-US" altLang="ja-JP" sz="1600" dirty="0">
              <a:solidFill>
                <a:schemeClr val="accent2"/>
              </a:solidFill>
            </a:endParaRPr>
          </a:p>
          <a:p>
            <a:r>
              <a:rPr lang="ja-JP" altLang="en-US" sz="1600" dirty="0" err="1" smtClean="0"/>
              <a:t>のような</a:t>
            </a:r>
            <a:r>
              <a:rPr lang="en-US" altLang="ja-JP" sz="1600" dirty="0" smtClean="0"/>
              <a:t>URL</a:t>
            </a:r>
            <a:r>
              <a:rPr lang="ja-JP" altLang="en-US" sz="1600" dirty="0"/>
              <a:t>が表示されるので、</a:t>
            </a:r>
            <a:r>
              <a:rPr lang="en-US" altLang="ja-JP" sz="1600" dirty="0"/>
              <a:t>Web</a:t>
            </a:r>
            <a:r>
              <a:rPr lang="ja-JP" altLang="en-US" sz="1600" dirty="0" smtClean="0"/>
              <a:t>ブラウザ（同じパソコンの</a:t>
            </a:r>
            <a:r>
              <a:rPr lang="en-US" altLang="ja-JP" sz="1600" dirty="0" smtClean="0"/>
              <a:t>Web</a:t>
            </a:r>
            <a:r>
              <a:rPr lang="ja-JP" altLang="en-US" sz="1600" dirty="0" smtClean="0"/>
              <a:t>ブラウザ、または</a:t>
            </a:r>
            <a:endParaRPr lang="en-US" altLang="ja-JP" sz="1600" dirty="0" smtClean="0"/>
          </a:p>
          <a:p>
            <a:r>
              <a:rPr lang="ja-JP" altLang="en-US" sz="1600" dirty="0" smtClean="0"/>
              <a:t>同じ</a:t>
            </a:r>
            <a:r>
              <a:rPr lang="en-US" altLang="ja-JP" sz="1600" dirty="0" err="1" smtClean="0"/>
              <a:t>WiFi</a:t>
            </a:r>
            <a:r>
              <a:rPr lang="ja-JP" altLang="en-US" sz="1600" dirty="0" smtClean="0"/>
              <a:t>基地局に接続しているスマホの</a:t>
            </a:r>
            <a:r>
              <a:rPr lang="en-US" altLang="ja-JP" sz="1600" dirty="0" smtClean="0"/>
              <a:t>Web</a:t>
            </a:r>
            <a:r>
              <a:rPr lang="ja-JP" altLang="en-US" sz="1600" dirty="0" smtClean="0"/>
              <a:t>ブラウザ）で</a:t>
            </a:r>
            <a:r>
              <a:rPr lang="ja-JP" altLang="en-US" sz="1600" dirty="0"/>
              <a:t>この</a:t>
            </a:r>
            <a:r>
              <a:rPr lang="en-US" altLang="ja-JP" sz="1600" dirty="0"/>
              <a:t>URL</a:t>
            </a:r>
            <a:r>
              <a:rPr lang="ja-JP" altLang="en-US" sz="1600" dirty="0"/>
              <a:t>にアクセスする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endParaRPr lang="en-US" altLang="ja-JP" sz="1600" dirty="0"/>
          </a:p>
          <a:p>
            <a:r>
              <a:rPr lang="ja-JP" altLang="en-US" sz="1600" dirty="0" smtClean="0"/>
              <a:t>「この</a:t>
            </a:r>
            <a:r>
              <a:rPr lang="ja-JP" altLang="en-US" sz="1600" dirty="0"/>
              <a:t>接続ではプライバシーが保護</a:t>
            </a:r>
            <a:r>
              <a:rPr lang="ja-JP" altLang="en-US" sz="1600" dirty="0" smtClean="0"/>
              <a:t>されません」のようなメッセージがでても気に</a:t>
            </a:r>
            <a:r>
              <a:rPr lang="ja-JP" altLang="en-US" sz="1600" dirty="0"/>
              <a:t>せず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r>
              <a:rPr lang="ja-JP" altLang="en-US" sz="1600" dirty="0" smtClean="0"/>
              <a:t>「詳細」、「詳細設定」などを選び、上記</a:t>
            </a:r>
            <a:r>
              <a:rPr lang="en-US" altLang="ja-JP" sz="1600" dirty="0" smtClean="0"/>
              <a:t>URL</a:t>
            </a:r>
            <a:r>
              <a:rPr lang="ja-JP" altLang="en-US" sz="1600" dirty="0" smtClean="0"/>
              <a:t>にアクセスするためのリンクをクリックする。</a:t>
            </a:r>
            <a:endParaRPr lang="en-US" altLang="ja-JP" sz="1600" dirty="0" smtClean="0"/>
          </a:p>
          <a:p>
            <a:r>
              <a:rPr lang="en-US" altLang="ja-JP" sz="1600" dirty="0" smtClean="0"/>
              <a:t>	</a:t>
            </a:r>
            <a:r>
              <a:rPr lang="ja-JP" altLang="en-US" sz="1600" dirty="0" smtClean="0"/>
              <a:t>リンクの例</a:t>
            </a:r>
            <a:r>
              <a:rPr lang="en-US" altLang="ja-JP" sz="1600" dirty="0" smtClean="0"/>
              <a:t>) </a:t>
            </a:r>
            <a:r>
              <a:rPr lang="en-US" altLang="ja-JP" sz="1400" u="sng" dirty="0" smtClean="0"/>
              <a:t>192.168.10.30 </a:t>
            </a:r>
            <a:r>
              <a:rPr lang="ja-JP" altLang="en-US" sz="1400" u="sng" dirty="0"/>
              <a:t>にアクセスする（安全ではありません</a:t>
            </a:r>
            <a:r>
              <a:rPr lang="ja-JP" altLang="en-US" sz="1400" u="sng" dirty="0" smtClean="0"/>
              <a:t>）</a:t>
            </a:r>
            <a:endParaRPr lang="en-US" altLang="ja-JP" sz="1400" u="sng" dirty="0" smtClean="0"/>
          </a:p>
          <a:p>
            <a:endParaRPr lang="en-US" altLang="ja-JP" sz="1400" u="sng" dirty="0"/>
          </a:p>
          <a:p>
            <a:r>
              <a:rPr lang="en-US" altLang="ja-JP" sz="1600" smtClean="0"/>
              <a:t>4.</a:t>
            </a:r>
            <a:r>
              <a:rPr lang="ja-JP" altLang="en-US" sz="1600" dirty="0" smtClean="0"/>
              <a:t>接続</a:t>
            </a:r>
            <a:r>
              <a:rPr lang="ja-JP" altLang="en-US" sz="1600" dirty="0"/>
              <a:t>に</a:t>
            </a:r>
            <a:r>
              <a:rPr lang="ja-JP" altLang="en-US" sz="1600" dirty="0"/>
              <a:t>成功する</a:t>
            </a:r>
            <a:r>
              <a:rPr lang="ja-JP" altLang="en-US" sz="1600" dirty="0"/>
              <a:t>と上記フォルダ内のファイル一覧が表示されるので、</a:t>
            </a:r>
            <a:r>
              <a:rPr lang="en-US" altLang="ja-JP" sz="1600" dirty="0"/>
              <a:t>client.html</a:t>
            </a:r>
            <a:r>
              <a:rPr lang="ja-JP" altLang="en-US" sz="1600" dirty="0"/>
              <a:t>をクリックする。</a:t>
            </a:r>
            <a:endParaRPr lang="ja-JP" altLang="en-US" sz="1600" dirty="0"/>
          </a:p>
          <a:p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3409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jQuery</a:t>
            </a:r>
            <a:r>
              <a:rPr lang="ja-JP" altLang="en-US" dirty="0" smtClean="0"/>
              <a:t>と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の通信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5754" y="4221088"/>
            <a:ext cx="8352159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 smtClean="0"/>
              <a:t>var</a:t>
            </a:r>
            <a:r>
              <a:rPr lang="en-US" altLang="ja-JP" sz="1400" dirty="0" smtClean="0"/>
              <a:t> </a:t>
            </a:r>
            <a:r>
              <a:rPr lang="en-US" altLang="ja-JP" sz="1400" dirty="0" err="1"/>
              <a:t>xmlHttp</a:t>
            </a:r>
            <a:r>
              <a:rPr lang="en-US" altLang="ja-JP" sz="1400" dirty="0"/>
              <a:t> = new </a:t>
            </a:r>
            <a:r>
              <a:rPr lang="en-US" altLang="ja-JP" sz="1400" dirty="0" err="1"/>
              <a:t>XMLHttpRequest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 err="1" smtClean="0"/>
              <a:t>xmlHttp.open</a:t>
            </a:r>
            <a:r>
              <a:rPr lang="en-US" altLang="ja-JP" sz="1400" dirty="0"/>
              <a:t>("</a:t>
            </a:r>
            <a:r>
              <a:rPr lang="en-US" altLang="ja-JP" sz="1400" dirty="0">
                <a:solidFill>
                  <a:srgbClr val="00B0F0"/>
                </a:solidFill>
              </a:rPr>
              <a:t>GET</a:t>
            </a:r>
            <a:r>
              <a:rPr lang="en-US" altLang="ja-JP" sz="1400" dirty="0"/>
              <a:t>", </a:t>
            </a:r>
            <a:r>
              <a:rPr lang="en-US" altLang="ja-JP" sz="1400" dirty="0">
                <a:solidFill>
                  <a:srgbClr val="FF0000"/>
                </a:solidFill>
              </a:rPr>
              <a:t>"/</a:t>
            </a:r>
            <a:r>
              <a:rPr lang="en-US" altLang="ja-JP" sz="1400" dirty="0" err="1">
                <a:solidFill>
                  <a:srgbClr val="FF0000"/>
                </a:solidFill>
              </a:rPr>
              <a:t>send</a:t>
            </a:r>
            <a:r>
              <a:rPr lang="en-US" altLang="ja-JP" sz="1400" dirty="0" err="1"/>
              <a:t>?</a:t>
            </a:r>
            <a:r>
              <a:rPr lang="en-US" altLang="ja-JP" sz="1400" dirty="0" err="1">
                <a:solidFill>
                  <a:srgbClr val="00B050"/>
                </a:solidFill>
              </a:rPr>
              <a:t>q</a:t>
            </a:r>
            <a:r>
              <a:rPr lang="en-US" altLang="ja-JP" sz="1400" dirty="0"/>
              <a:t>=" + </a:t>
            </a:r>
            <a:r>
              <a:rPr lang="en-US" altLang="ja-JP" sz="1400" dirty="0" err="1"/>
              <a:t>str</a:t>
            </a:r>
            <a:r>
              <a:rPr lang="en-US" altLang="ja-JP" sz="1400" dirty="0"/>
              <a:t>, true</a:t>
            </a:r>
            <a:r>
              <a:rPr lang="en-US" altLang="ja-JP" sz="1400" dirty="0" smtClean="0"/>
              <a:t>);  //</a:t>
            </a:r>
            <a:r>
              <a:rPr lang="en-US" altLang="ja-JP" sz="1400" dirty="0"/>
              <a:t>web</a:t>
            </a:r>
            <a:r>
              <a:rPr lang="ja-JP" altLang="en-US" sz="1400" dirty="0"/>
              <a:t>サーバに送信</a:t>
            </a:r>
          </a:p>
          <a:p>
            <a:r>
              <a:rPr lang="en-US" altLang="ja-JP" sz="1400" dirty="0" err="1" smtClean="0"/>
              <a:t>xmlHttp.onload</a:t>
            </a:r>
            <a:r>
              <a:rPr lang="en-US" altLang="ja-JP" sz="1400" dirty="0" smtClean="0"/>
              <a:t>=function</a:t>
            </a:r>
            <a:r>
              <a:rPr lang="en-US" altLang="ja-JP" sz="1400" dirty="0"/>
              <a:t>(){</a:t>
            </a:r>
          </a:p>
          <a:p>
            <a:pPr lvl="2"/>
            <a:r>
              <a:rPr lang="en-US" altLang="ja-JP" sz="1400" dirty="0" err="1" smtClean="0"/>
              <a:t>var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answer = </a:t>
            </a:r>
            <a:r>
              <a:rPr lang="en-US" altLang="ja-JP" sz="1400" dirty="0" err="1"/>
              <a:t>xmlHttp.responseText</a:t>
            </a:r>
            <a:r>
              <a:rPr lang="en-US" altLang="ja-JP" sz="1400" dirty="0"/>
              <a:t>;</a:t>
            </a:r>
          </a:p>
          <a:p>
            <a:pPr lvl="2"/>
            <a:r>
              <a:rPr lang="en-US" altLang="ja-JP" sz="1400" dirty="0" smtClean="0"/>
              <a:t>////////////////////////////////////////////////////////////////////////</a:t>
            </a:r>
            <a:endParaRPr lang="en-US" altLang="ja-JP" sz="1400" dirty="0"/>
          </a:p>
          <a:p>
            <a:pPr lvl="2"/>
            <a:r>
              <a:rPr lang="en-US" altLang="ja-JP" sz="1400" dirty="0" smtClean="0"/>
              <a:t>//</a:t>
            </a:r>
            <a:r>
              <a:rPr lang="en-US" altLang="ja-JP" sz="1400" dirty="0"/>
              <a:t>web</a:t>
            </a:r>
            <a:r>
              <a:rPr lang="ja-JP" altLang="en-US" sz="1400" dirty="0"/>
              <a:t>サーバからの返信が変数</a:t>
            </a:r>
            <a:r>
              <a:rPr lang="en-US" altLang="ja-JP" sz="1400" dirty="0"/>
              <a:t>answer</a:t>
            </a:r>
            <a:r>
              <a:rPr lang="ja-JP" altLang="en-US" sz="1400" dirty="0"/>
              <a:t>に入っている。自分のプログラムをここに書く</a:t>
            </a:r>
          </a:p>
          <a:p>
            <a:pPr lvl="2"/>
            <a:endParaRPr lang="ja-JP" altLang="en-US" sz="1400" dirty="0"/>
          </a:p>
          <a:p>
            <a:pPr lvl="2"/>
            <a:r>
              <a:rPr lang="en-US" altLang="ja-JP" sz="1400" dirty="0" smtClean="0"/>
              <a:t>$("#</a:t>
            </a:r>
            <a:r>
              <a:rPr lang="en-US" altLang="ja-JP" sz="1400" dirty="0"/>
              <a:t>answer").html( answer );</a:t>
            </a:r>
          </a:p>
          <a:p>
            <a:pPr lvl="2"/>
            <a:r>
              <a:rPr lang="en-US" altLang="ja-JP" sz="1400" dirty="0" smtClean="0"/>
              <a:t>////////////////////////////////////////////////////////////////////////</a:t>
            </a:r>
            <a:endParaRPr lang="en-US" altLang="ja-JP" sz="1400" dirty="0"/>
          </a:p>
          <a:p>
            <a:r>
              <a:rPr lang="en-US" altLang="ja-JP" sz="1400" dirty="0" smtClean="0"/>
              <a:t>}</a:t>
            </a:r>
            <a:endParaRPr lang="en-US" altLang="ja-JP" sz="1400" dirty="0"/>
          </a:p>
          <a:p>
            <a:r>
              <a:rPr lang="en-US" altLang="ja-JP" sz="1400" dirty="0" err="1" smtClean="0"/>
              <a:t>xmlHttp.send</a:t>
            </a:r>
            <a:r>
              <a:rPr lang="en-US" altLang="ja-JP" sz="1400" dirty="0" smtClean="0"/>
              <a:t>(null);</a:t>
            </a:r>
            <a:endParaRPr lang="en-US" altLang="ja-JP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5754" y="1247732"/>
            <a:ext cx="8352159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 </a:t>
            </a:r>
            <a:r>
              <a:rPr lang="en-US" altLang="ja-JP" sz="1400" dirty="0" err="1"/>
              <a:t>def</a:t>
            </a:r>
            <a:r>
              <a:rPr lang="en-US" altLang="ja-JP" sz="1400" dirty="0"/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do_GET</a:t>
            </a:r>
            <a:r>
              <a:rPr lang="en-US" altLang="ja-JP" sz="1400" dirty="0"/>
              <a:t>(self):</a:t>
            </a:r>
          </a:p>
          <a:p>
            <a:r>
              <a:rPr lang="en-US" altLang="ja-JP" sz="1400" dirty="0"/>
              <a:t> </a:t>
            </a:r>
          </a:p>
          <a:p>
            <a:r>
              <a:rPr lang="en-US" altLang="ja-JP" sz="1400" dirty="0"/>
              <a:t> </a:t>
            </a:r>
            <a:r>
              <a:rPr lang="ja-JP" altLang="en-US" sz="1400" dirty="0" smtClean="0"/>
              <a:t>　　　</a:t>
            </a:r>
            <a:r>
              <a:rPr lang="en-US" altLang="ja-JP" sz="1400" dirty="0" smtClean="0"/>
              <a:t>	</a:t>
            </a:r>
            <a:r>
              <a:rPr lang="ja-JP" altLang="en-US" sz="1400" dirty="0" smtClean="0"/>
              <a:t>（省略）</a:t>
            </a:r>
            <a:endParaRPr lang="en-US" altLang="ja-JP" sz="1400" dirty="0" smtClean="0"/>
          </a:p>
          <a:p>
            <a:r>
              <a:rPr lang="ja-JP" altLang="en-US" sz="1400" dirty="0" smtClean="0"/>
              <a:t>       </a:t>
            </a:r>
            <a:endParaRPr lang="ja-JP" altLang="en-US" sz="1400" dirty="0"/>
          </a:p>
          <a:p>
            <a:r>
              <a:rPr lang="ja-JP" altLang="en-US" sz="1400" dirty="0"/>
              <a:t>        </a:t>
            </a:r>
            <a:r>
              <a:rPr lang="en-US" altLang="ja-JP" sz="1400" dirty="0"/>
              <a:t>if (</a:t>
            </a:r>
            <a:r>
              <a:rPr lang="en-US" altLang="ja-JP" sz="1400" dirty="0" err="1"/>
              <a:t>p.path</a:t>
            </a:r>
            <a:r>
              <a:rPr lang="en-US" altLang="ja-JP" sz="1400" dirty="0"/>
              <a:t> == "</a:t>
            </a:r>
            <a:r>
              <a:rPr lang="en-US" altLang="ja-JP" sz="1400" dirty="0">
                <a:solidFill>
                  <a:srgbClr val="FF0000"/>
                </a:solidFill>
              </a:rPr>
              <a:t>/send</a:t>
            </a:r>
            <a:r>
              <a:rPr lang="en-US" altLang="ja-JP" sz="1400" dirty="0"/>
              <a:t>"):</a:t>
            </a:r>
          </a:p>
          <a:p>
            <a:r>
              <a:rPr lang="en-US" altLang="ja-JP" sz="1400" dirty="0"/>
              <a:t>            </a:t>
            </a:r>
            <a:r>
              <a:rPr lang="en-US" altLang="ja-JP" sz="1400" dirty="0" err="1"/>
              <a:t>self.htmlheader</a:t>
            </a:r>
            <a:r>
              <a:rPr lang="en-US" altLang="ja-JP" sz="1400" dirty="0"/>
              <a:t>()</a:t>
            </a:r>
          </a:p>
          <a:p>
            <a:r>
              <a:rPr lang="en-US" altLang="ja-JP" sz="1400" dirty="0"/>
              <a:t>            q=</a:t>
            </a:r>
            <a:r>
              <a:rPr lang="en-US" altLang="ja-JP" sz="1400" dirty="0" err="1"/>
              <a:t>urllib.parse.parse_qs</a:t>
            </a:r>
            <a:r>
              <a:rPr lang="en-US" altLang="ja-JP" sz="1400" dirty="0"/>
              <a:t>(</a:t>
            </a:r>
            <a:r>
              <a:rPr lang="en-US" altLang="ja-JP" sz="1400" dirty="0" err="1"/>
              <a:t>p.query</a:t>
            </a:r>
            <a:r>
              <a:rPr lang="en-US" altLang="ja-JP" sz="1400" dirty="0"/>
              <a:t>).get("</a:t>
            </a:r>
            <a:r>
              <a:rPr lang="en-US" altLang="ja-JP" sz="1400" dirty="0">
                <a:solidFill>
                  <a:srgbClr val="00B050"/>
                </a:solidFill>
              </a:rPr>
              <a:t>q</a:t>
            </a:r>
            <a:r>
              <a:rPr lang="en-US" altLang="ja-JP" sz="1400" dirty="0"/>
              <a:t>","")[0]</a:t>
            </a:r>
          </a:p>
          <a:p>
            <a:r>
              <a:rPr lang="en-US" altLang="ja-JP" sz="1400" dirty="0"/>
              <a:t>            print(q)  </a:t>
            </a:r>
            <a:r>
              <a:rPr lang="en-US" altLang="ja-JP" sz="1400" dirty="0" smtClean="0"/>
              <a:t>#</a:t>
            </a:r>
            <a:r>
              <a:rPr lang="en-US" altLang="ja-JP" sz="1400" dirty="0"/>
              <a:t>console</a:t>
            </a:r>
            <a:r>
              <a:rPr lang="ja-JP" altLang="en-US" sz="1400" dirty="0"/>
              <a:t>に表示</a:t>
            </a:r>
          </a:p>
          <a:p>
            <a:r>
              <a:rPr lang="ja-JP" altLang="en-US" sz="1400" dirty="0"/>
              <a:t>            </a:t>
            </a:r>
          </a:p>
          <a:p>
            <a:r>
              <a:rPr lang="ja-JP" altLang="en-US" sz="1400" dirty="0"/>
              <a:t>            </a:t>
            </a:r>
            <a:r>
              <a:rPr lang="en-US" altLang="ja-JP" sz="1400" dirty="0"/>
              <a:t>answer="&lt;b&gt;"+q+"&lt;/b&gt;"+"</a:t>
            </a:r>
            <a:r>
              <a:rPr lang="ja-JP" altLang="en-US" sz="1400" dirty="0"/>
              <a:t>ですか？</a:t>
            </a:r>
            <a:r>
              <a:rPr lang="en-US" altLang="ja-JP" sz="1400" dirty="0"/>
              <a:t>" </a:t>
            </a:r>
            <a:r>
              <a:rPr lang="ja-JP" altLang="en-US" sz="1400" dirty="0"/>
              <a:t> </a:t>
            </a:r>
            <a:r>
              <a:rPr lang="ja-JP" altLang="en-US" sz="1400" dirty="0" smtClean="0"/>
              <a:t>   </a:t>
            </a:r>
            <a:r>
              <a:rPr lang="en-US" altLang="ja-JP" sz="1400" dirty="0" smtClean="0"/>
              <a:t>#</a:t>
            </a:r>
            <a:r>
              <a:rPr lang="en-US" altLang="ja-JP" sz="1400" dirty="0"/>
              <a:t>web</a:t>
            </a:r>
            <a:r>
              <a:rPr lang="ja-JP" altLang="en-US" sz="1400" dirty="0"/>
              <a:t>ブラウザに返信する</a:t>
            </a:r>
            <a:r>
              <a:rPr lang="en-US" altLang="ja-JP" sz="1400" dirty="0"/>
              <a:t>HTML</a:t>
            </a:r>
            <a:r>
              <a:rPr lang="ja-JP" altLang="en-US" sz="1400" dirty="0"/>
              <a:t>文を作成する</a:t>
            </a:r>
          </a:p>
          <a:p>
            <a:r>
              <a:rPr lang="ja-JP" altLang="en-US" sz="1400" dirty="0"/>
              <a:t>            </a:t>
            </a:r>
            <a:r>
              <a:rPr lang="en-US" altLang="ja-JP" sz="1400" dirty="0" err="1"/>
              <a:t>self.wfile.write</a:t>
            </a:r>
            <a:r>
              <a:rPr lang="en-US" altLang="ja-JP" sz="1400" dirty="0"/>
              <a:t>(</a:t>
            </a:r>
            <a:r>
              <a:rPr lang="en-US" altLang="ja-JP" sz="1400" dirty="0" err="1"/>
              <a:t>answer.encode</a:t>
            </a:r>
            <a:r>
              <a:rPr lang="en-US" altLang="ja-JP" sz="1400" dirty="0"/>
              <a:t>('utf-8</a:t>
            </a:r>
            <a:r>
              <a:rPr lang="en-US" altLang="ja-JP" sz="1400" dirty="0" smtClean="0"/>
              <a:t>'))  #</a:t>
            </a:r>
            <a:r>
              <a:rPr lang="en-US" altLang="ja-JP" sz="1400" dirty="0"/>
              <a:t>web</a:t>
            </a:r>
            <a:r>
              <a:rPr lang="ja-JP" altLang="en-US" sz="1400" dirty="0"/>
              <a:t>ブラウザに返信する</a:t>
            </a:r>
            <a:endParaRPr lang="en-US" altLang="ja-JP" sz="1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478" y="3881406"/>
            <a:ext cx="233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err="1" smtClean="0"/>
              <a:t>ｊ</a:t>
            </a:r>
            <a:r>
              <a:rPr kumimoji="1" lang="en-US" altLang="ja-JP" dirty="0" smtClean="0"/>
              <a:t>Query</a:t>
            </a:r>
            <a:r>
              <a:rPr lang="en-US" altLang="ja-JP" dirty="0" smtClean="0"/>
              <a:t>(Web</a:t>
            </a:r>
            <a:r>
              <a:rPr lang="ja-JP" altLang="en-US" dirty="0" smtClean="0"/>
              <a:t>ブラウザ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418" y="928178"/>
            <a:ext cx="2209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Python(Web</a:t>
            </a:r>
            <a:r>
              <a:rPr lang="ja-JP" altLang="en-US" dirty="0" smtClean="0"/>
              <a:t>サーバ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62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smtClean="0"/>
              <a:t>付録１：ｊ</a:t>
            </a:r>
            <a:r>
              <a:rPr lang="en-US" altLang="ja-JP" sz="3600" smtClean="0"/>
              <a:t>Query</a:t>
            </a:r>
            <a:r>
              <a:rPr lang="ja-JP" altLang="en-US" sz="3600" smtClean="0"/>
              <a:t>の主なセレクタ</a:t>
            </a:r>
            <a:endParaRPr lang="ja-JP" altLang="en-US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468313" y="1341438"/>
          <a:ext cx="4895850" cy="292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449"/>
                <a:gridCol w="3168401"/>
              </a:tblGrid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$("#ID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ID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$(".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クラス名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クラスを指定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$("*")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全要素を指定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1 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2")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1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の子孫である要素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2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1 &gt; 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2")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1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の子である要素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2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1 , 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2")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1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および要素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2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1</a:t>
                      </a:r>
                      <a:r>
                        <a:rPr kumimoji="1" lang="ja-JP" altLang="en-US" sz="1000" b="0" baseline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 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+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2")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1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に隣接している要素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2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$("[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属性名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='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値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']")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特定の属性値をもった要素のみを指定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[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属性名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='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値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']")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指定要素のうち特定の属性値をもった要素のみを指定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:parent")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要素の親要素を指定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$("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1:has(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2)")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2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を子孫に持つ要素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1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を指定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33" marR="91433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smtClean="0"/>
              <a:t>付録２：ｊ</a:t>
            </a:r>
            <a:r>
              <a:rPr lang="en-US" altLang="ja-JP" sz="3600" smtClean="0"/>
              <a:t>Query</a:t>
            </a:r>
            <a:r>
              <a:rPr lang="ja-JP" altLang="en-US" sz="3600" smtClean="0"/>
              <a:t>の主なメソッド</a:t>
            </a:r>
            <a:endParaRPr lang="ja-JP" altLang="en-US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468313" y="1341438"/>
          <a:ext cx="4751387" cy="356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463"/>
                <a:gridCol w="2663924"/>
              </a:tblGrid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text()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と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text(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テキスト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テキストの取得と変更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html()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と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html(HTML)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HTML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の取得と変更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val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()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と</a:t>
                      </a:r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val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値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&lt;input&gt;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タグの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value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属性の値の取得と変更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attr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属性名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)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と</a:t>
                      </a:r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attr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属性名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,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値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属性値の取得と変更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73"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css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プロパティ名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)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と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/>
                      </a:r>
                      <a:b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</a:br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css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プロパティ名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, 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値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css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プロパティの取得と変更</a:t>
                      </a: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prepend(HTML)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と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append(HTML)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要素内の先頭および最後に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HTML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を挿入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before(HTML)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と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after(HTML)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要素の前および後に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HTML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を挿入</a:t>
                      </a: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remove()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対象要素を削除</a:t>
                      </a: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replaceWith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要素名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対象要素を他の要素に置き換え</a:t>
                      </a: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show()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と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hide()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表示と非表示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fadeIn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()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と</a:t>
                      </a:r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fadeOut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フェードインとフェードアウト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each()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複数の対象に対して繰り返し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on()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イベント登録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11"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load()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と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$.ajax()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非同期通信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25" marR="91425"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smtClean="0"/>
              <a:t>付録３：</a:t>
            </a:r>
            <a:r>
              <a:rPr lang="ja-JP" altLang="en-US" sz="3600" dirty="0" err="1" smtClean="0"/>
              <a:t>ｊ</a:t>
            </a:r>
            <a:r>
              <a:rPr lang="en-US" altLang="ja-JP" sz="3600" dirty="0" smtClean="0"/>
              <a:t>Query</a:t>
            </a:r>
            <a:r>
              <a:rPr lang="ja-JP" altLang="en-US" sz="3600" dirty="0" smtClean="0"/>
              <a:t>の主なイベント</a:t>
            </a:r>
            <a:endParaRPr lang="ja-JP" altLang="en-US" dirty="0" smtClean="0"/>
          </a:p>
        </p:txBody>
      </p:sp>
      <p:graphicFrame>
        <p:nvGraphicFramePr>
          <p:cNvPr id="3" name="表 2"/>
          <p:cNvGraphicFramePr>
            <a:graphicFrameLocks noGrp="1"/>
          </p:cNvGraphicFramePr>
          <p:nvPr/>
        </p:nvGraphicFramePr>
        <p:xfrm>
          <a:off x="468313" y="1341438"/>
          <a:ext cx="5472112" cy="292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89"/>
                <a:gridCol w="1052339"/>
                <a:gridCol w="3368184"/>
              </a:tblGrid>
              <a:tr h="243946"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マウスイベント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click()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要素がクリックされた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dblclick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要素がダブルクリックされた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mouseover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要素内にマウスカーソルが入った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mouseout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要素内からマウスカーソルが出た</a:t>
                      </a: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mousedown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要素上でマウスボタンが押下された</a:t>
                      </a: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mouseup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要素上でマウスボタンが離された</a:t>
                      </a: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mousemove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要素内でマウスカーソルが動いた</a:t>
                      </a: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キーイベント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keyup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キーが上がった</a:t>
                      </a: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keydown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キーが下がった</a:t>
                      </a: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keypress()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キー（印刷可能文字）が押下された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フォームイベント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change()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input,select,textarea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要素の内容が変わった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946"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submit()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submit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要素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(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送信ボタン</a:t>
                      </a:r>
                      <a:r>
                        <a:rPr kumimoji="1" lang="en-US" altLang="ja-JP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)</a:t>
                      </a:r>
                      <a:r>
                        <a:rPr kumimoji="1" lang="ja-JP" altLang="en-US" sz="1000" b="0" dirty="0" err="1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が押</a:t>
                      </a:r>
                      <a:r>
                        <a:rPr kumimoji="1" lang="ja-JP" altLang="en-US" sz="1000" b="0" dirty="0" smtClean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</a:rPr>
                        <a:t>下された</a:t>
                      </a:r>
                      <a:endParaRPr kumimoji="1" lang="ja-JP" altLang="en-US" sz="1000" b="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</a:endParaRPr>
                    </a:p>
                  </a:txBody>
                  <a:tcPr marL="91442" marR="91442" marT="45737" marB="457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526</Words>
  <Application>Microsoft Office PowerPoint</Application>
  <PresentationFormat>画面に合わせる (4:3)</PresentationFormat>
  <Paragraphs>123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ＭＳ Ｐゴシック</vt:lpstr>
      <vt:lpstr>Arial</vt:lpstr>
      <vt:lpstr>Calibri</vt:lpstr>
      <vt:lpstr>標準デザイン</vt:lpstr>
      <vt:lpstr>使い方</vt:lpstr>
      <vt:lpstr>jQueryとPythonの通信</vt:lpstr>
      <vt:lpstr>付録１：ｊQueryの主なセレクタ</vt:lpstr>
      <vt:lpstr>付録２：ｊQueryの主なメソッド</vt:lpstr>
      <vt:lpstr>付録３：ｊQueryの主なイベント</vt:lpstr>
    </vt:vector>
  </TitlesOfParts>
  <Company>i-lab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Web技術応用 第１回</dc:title>
  <dc:creator>ichimura</dc:creator>
  <cp:lastModifiedBy>i</cp:lastModifiedBy>
  <cp:revision>840</cp:revision>
  <dcterms:created xsi:type="dcterms:W3CDTF">2004-09-08T04:17:19Z</dcterms:created>
  <dcterms:modified xsi:type="dcterms:W3CDTF">2020-10-15T02:23:17Z</dcterms:modified>
</cp:coreProperties>
</file>