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8" r:id="rId24"/>
    <p:sldId id="277" r:id="rId25"/>
    <p:sldId id="283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7A0C-DF04-4AD9-9039-6B0DEFA4A39D}" type="datetimeFigureOut">
              <a:rPr lang="en-US" smtClean="0"/>
              <a:t>3/11/2008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9DED-8B8D-46CE-AA1C-6A7AE6243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7A0C-DF04-4AD9-9039-6B0DEFA4A39D}" type="datetimeFigureOut">
              <a:rPr lang="en-US" smtClean="0"/>
              <a:t>3/11/2008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9DED-8B8D-46CE-AA1C-6A7AE6243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7A0C-DF04-4AD9-9039-6B0DEFA4A39D}" type="datetimeFigureOut">
              <a:rPr lang="en-US" smtClean="0"/>
              <a:t>3/11/2008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9DED-8B8D-46CE-AA1C-6A7AE6243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7A0C-DF04-4AD9-9039-6B0DEFA4A39D}" type="datetimeFigureOut">
              <a:rPr lang="en-US" smtClean="0"/>
              <a:t>3/11/2008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9DED-8B8D-46CE-AA1C-6A7AE6243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7A0C-DF04-4AD9-9039-6B0DEFA4A39D}" type="datetimeFigureOut">
              <a:rPr lang="en-US" smtClean="0"/>
              <a:t>3/11/2008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9DED-8B8D-46CE-AA1C-6A7AE6243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7A0C-DF04-4AD9-9039-6B0DEFA4A39D}" type="datetimeFigureOut">
              <a:rPr lang="en-US" smtClean="0"/>
              <a:t>3/11/2008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9DED-8B8D-46CE-AA1C-6A7AE6243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7A0C-DF04-4AD9-9039-6B0DEFA4A39D}" type="datetimeFigureOut">
              <a:rPr lang="en-US" smtClean="0"/>
              <a:t>3/11/2008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9DED-8B8D-46CE-AA1C-6A7AE6243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7A0C-DF04-4AD9-9039-6B0DEFA4A39D}" type="datetimeFigureOut">
              <a:rPr lang="en-US" smtClean="0"/>
              <a:t>3/11/2008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9DED-8B8D-46CE-AA1C-6A7AE6243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7A0C-DF04-4AD9-9039-6B0DEFA4A39D}" type="datetimeFigureOut">
              <a:rPr lang="en-US" smtClean="0"/>
              <a:t>3/11/2008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9DED-8B8D-46CE-AA1C-6A7AE6243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7A0C-DF04-4AD9-9039-6B0DEFA4A39D}" type="datetimeFigureOut">
              <a:rPr lang="en-US" smtClean="0"/>
              <a:t>3/11/2008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9DED-8B8D-46CE-AA1C-6A7AE6243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7A0C-DF04-4AD9-9039-6B0DEFA4A39D}" type="datetimeFigureOut">
              <a:rPr lang="en-US" smtClean="0"/>
              <a:t>3/11/2008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9DED-8B8D-46CE-AA1C-6A7AE6243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7A0C-DF04-4AD9-9039-6B0DEFA4A39D}" type="datetimeFigureOut">
              <a:rPr lang="en-US" smtClean="0"/>
              <a:t>3/11/2008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F9DED-8B8D-46CE-AA1C-6A7AE62436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ugust_24" TargetMode="External"/><Relationship Id="rId2" Type="http://schemas.openxmlformats.org/officeDocument/2006/relationships/hyperlink" Target="http://en.wikipedia.org/wiki/Windows_9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199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Explorer" TargetMode="External"/><Relationship Id="rId2" Type="http://schemas.openxmlformats.org/officeDocument/2006/relationships/hyperlink" Target="http://en.wikipedia.org/wiki/Slipstream_%28computing%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Universal_Serial_Bus" TargetMode="External"/><Relationship Id="rId4" Type="http://schemas.openxmlformats.org/officeDocument/2006/relationships/hyperlink" Target="http://en.wikipedia.org/wiki/File_Allocation_Tabl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1998" TargetMode="External"/><Relationship Id="rId2" Type="http://schemas.openxmlformats.org/officeDocument/2006/relationships/hyperlink" Target="http://en.wikipedia.org/wiki/June_2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Internet_Connection_Sharing" TargetMode="External"/><Relationship Id="rId4" Type="http://schemas.openxmlformats.org/officeDocument/2006/relationships/hyperlink" Target="http://en.wikipedia.org/wiki/US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8/81/Windows_98_logo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ndows_Server_domain" TargetMode="External"/><Relationship Id="rId2" Type="http://schemas.openxmlformats.org/officeDocument/2006/relationships/hyperlink" Target="http://en.wikipedia.org/wiki/Active_Direc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irectX" TargetMode="External"/><Relationship Id="rId5" Type="http://schemas.openxmlformats.org/officeDocument/2006/relationships/hyperlink" Target="http://en.wikipedia.org/wiki/Windows_Media_Player" TargetMode="External"/><Relationship Id="rId4" Type="http://schemas.openxmlformats.org/officeDocument/2006/relationships/hyperlink" Target="http://en.wikipedia.org/wiki/Terminal_Servic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1985" TargetMode="External"/><Relationship Id="rId2" Type="http://schemas.openxmlformats.org/officeDocument/2006/relationships/hyperlink" Target="http://en.wikipedia.org/wiki/November_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indows_Movie_Mak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ndows_XP_Embedded" TargetMode="External"/><Relationship Id="rId2" Type="http://schemas.openxmlformats.org/officeDocument/2006/relationships/hyperlink" Target="http://en.wikipedia.org/wiki/Windows_XP_Media_Center_Edi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Windows_XP_64-bit_Edition" TargetMode="External"/><Relationship Id="rId4" Type="http://schemas.openxmlformats.org/officeDocument/2006/relationships/hyperlink" Target="http://en.wikipedia.org/wiki/Windows_XP_Professional_x64_Edit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2003" TargetMode="External"/><Relationship Id="rId2" Type="http://schemas.openxmlformats.org/officeDocument/2006/relationships/hyperlink" Target="http://en.wikipedia.org/wiki/April_2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e/e0/Windows_Server_2003_logo.svg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ovember_30" TargetMode="External"/><Relationship Id="rId7" Type="http://schemas.openxmlformats.org/officeDocument/2006/relationships/hyperlink" Target="http://en.wikipedia.org/wiki/GUI" TargetMode="External"/><Relationship Id="rId2" Type="http://schemas.openxmlformats.org/officeDocument/2006/relationships/hyperlink" Target="http://en.wikipedia.org/wiki/Windows_Vis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Windows_Aero" TargetMode="External"/><Relationship Id="rId5" Type="http://schemas.openxmlformats.org/officeDocument/2006/relationships/hyperlink" Target="http://en.wikipedia.org/wiki/User_Account_Control" TargetMode="External"/><Relationship Id="rId4" Type="http://schemas.openxmlformats.org/officeDocument/2006/relationships/hyperlink" Target="http://en.wikipedia.org/wiki/2006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2008" TargetMode="External"/><Relationship Id="rId2" Type="http://schemas.openxmlformats.org/officeDocument/2006/relationships/hyperlink" Target="http://en.wikipedia.org/wiki/February_2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://upload.wikimedia.org/wikipedia/en/6/65/Longhorn_Beta_3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6/6c/7desktop.png" TargetMode="External"/><Relationship Id="rId2" Type="http://schemas.openxmlformats.org/officeDocument/2006/relationships/hyperlink" Target="http://en.wikipedia.org/wiki/Windows_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upload.wikimedia.org/wikipedia/commons/e/e8/Windows_Family_Tree.pn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Win%20Vista.fl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1987" TargetMode="External"/><Relationship Id="rId2" Type="http://schemas.openxmlformats.org/officeDocument/2006/relationships/hyperlink" Target="http://en.wikipedia.org/wiki/December_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egabyte" TargetMode="External"/><Relationship Id="rId5" Type="http://schemas.openxmlformats.org/officeDocument/2006/relationships/hyperlink" Target="http://en.wikipedia.org/wiki/Computer_storage" TargetMode="External"/><Relationship Id="rId4" Type="http://schemas.openxmlformats.org/officeDocument/2006/relationships/hyperlink" Target="http://en.wikipedia.org/wiki/Real_mod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l_8088" TargetMode="External"/><Relationship Id="rId2" Type="http://schemas.openxmlformats.org/officeDocument/2006/relationships/hyperlink" Target="http://en.wikipedia.org/wiki/Intel_808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Intel_80386" TargetMode="External"/><Relationship Id="rId4" Type="http://schemas.openxmlformats.org/officeDocument/2006/relationships/hyperlink" Target="http://en.wikipedia.org/wiki/Intel_8028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e/e5/Os2logo.png" TargetMode="External"/><Relationship Id="rId2" Type="http://schemas.openxmlformats.org/officeDocument/2006/relationships/hyperlink" Target="http://en.wikipedia.org/wiki/Windows_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indows_3.1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ehmet\Desktop\sun\Windows_vista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362200"/>
            <a:ext cx="6134100" cy="4495800"/>
          </a:xfrm>
          <a:prstGeom prst="rect">
            <a:avLst/>
          </a:prstGeom>
          <a:noFill/>
        </p:spPr>
      </p:pic>
      <p:pic>
        <p:nvPicPr>
          <p:cNvPr id="1026" name="Picture 2" descr="C:\Users\Mehmet\Desktop\sun\200px-Windows_1_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3606564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 1992 to 2000</a:t>
            </a:r>
            <a:endParaRPr lang="en-US" dirty="0"/>
          </a:p>
        </p:txBody>
      </p:sp>
      <p:pic>
        <p:nvPicPr>
          <p:cNvPr id="6146" name="Picture 2" descr="C:\Users\Mehmet\Desktop\sun\Microsoft_Windows_Logo_from_1992_to_200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1447800"/>
            <a:ext cx="3581400" cy="3456051"/>
          </a:xfrm>
          <a:prstGeom prst="rect">
            <a:avLst/>
          </a:prstGeom>
          <a:noFill/>
        </p:spPr>
      </p:pic>
      <p:pic>
        <p:nvPicPr>
          <p:cNvPr id="6147" name="Picture 3" descr="C:\Users\Mehmet\Desktop\sun\Windows_3_1_sta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5600" y="1600200"/>
            <a:ext cx="49784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3.1 workspace</a:t>
            </a:r>
            <a:endParaRPr lang="en-US" dirty="0"/>
          </a:p>
        </p:txBody>
      </p:sp>
      <p:pic>
        <p:nvPicPr>
          <p:cNvPr id="7170" name="Picture 2" descr="C:\Users\Mehmet\Desktop\sun\Windows_3_11_workspac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8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Microsoft marketing adopted </a:t>
            </a:r>
            <a:r>
              <a:rPr lang="en-US" dirty="0" smtClean="0">
                <a:hlinkClick r:id="rId2" tooltip="Windows 95"/>
              </a:rPr>
              <a:t>Windows 95</a:t>
            </a:r>
            <a:r>
              <a:rPr lang="en-US" dirty="0" smtClean="0"/>
              <a:t> as the product name for Chicago when it was released on </a:t>
            </a:r>
            <a:r>
              <a:rPr lang="en-US" dirty="0" smtClean="0">
                <a:hlinkClick r:id="rId3" tooltip="August 24"/>
              </a:rPr>
              <a:t>August 24</a:t>
            </a:r>
            <a:r>
              <a:rPr lang="en-US" dirty="0" smtClean="0"/>
              <a:t>, </a:t>
            </a:r>
            <a:r>
              <a:rPr lang="en-US" dirty="0" smtClean="0">
                <a:hlinkClick r:id="rId4" tooltip="1995"/>
              </a:rPr>
              <a:t>1995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Windows code to 32-bit</a:t>
            </a:r>
          </a:p>
          <a:p>
            <a:r>
              <a:rPr lang="en-US" dirty="0" smtClean="0"/>
              <a:t>Plug and Play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Microsoft released five different versions of Windows 95: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Windows 95 - original release </a:t>
            </a:r>
          </a:p>
          <a:p>
            <a:r>
              <a:rPr lang="en-US" dirty="0" smtClean="0"/>
              <a:t>Windows 95 A - included Windows 95 OSR1 </a:t>
            </a:r>
            <a:r>
              <a:rPr lang="en-US" dirty="0" smtClean="0">
                <a:hlinkClick r:id="rId2" tooltip="Slipstream (computing)"/>
              </a:rPr>
              <a:t>slipstreamed</a:t>
            </a:r>
            <a:r>
              <a:rPr lang="en-US" dirty="0" smtClean="0"/>
              <a:t> into the installation. </a:t>
            </a:r>
          </a:p>
          <a:p>
            <a:r>
              <a:rPr lang="en-US" dirty="0" smtClean="0"/>
              <a:t>Windows 95 B - (OSR2) included several major enhancements, </a:t>
            </a:r>
            <a:r>
              <a:rPr lang="en-US" dirty="0" smtClean="0">
                <a:hlinkClick r:id="rId3" tooltip="Internet Explorer"/>
              </a:rPr>
              <a:t>Internet Explorer</a:t>
            </a:r>
            <a:r>
              <a:rPr lang="en-US" dirty="0" smtClean="0"/>
              <a:t> (IE) 3.0 and full </a:t>
            </a:r>
            <a:r>
              <a:rPr lang="en-US" dirty="0" smtClean="0">
                <a:hlinkClick r:id="rId4" tooltip="File Allocation Table"/>
              </a:rPr>
              <a:t>FAT32</a:t>
            </a:r>
            <a:r>
              <a:rPr lang="en-US" dirty="0" smtClean="0"/>
              <a:t> file system support. </a:t>
            </a:r>
          </a:p>
          <a:p>
            <a:r>
              <a:rPr lang="en-US" dirty="0" smtClean="0"/>
              <a:t>Windows 95 B USB - (OSR2.1) included basic </a:t>
            </a:r>
            <a:r>
              <a:rPr lang="en-US" dirty="0" smtClean="0">
                <a:hlinkClick r:id="rId5" tooltip="Universal Serial Bus"/>
              </a:rPr>
              <a:t>USB</a:t>
            </a:r>
            <a:r>
              <a:rPr lang="en-US" dirty="0" smtClean="0"/>
              <a:t> support. </a:t>
            </a:r>
          </a:p>
          <a:p>
            <a:r>
              <a:rPr lang="en-US" dirty="0" smtClean="0"/>
              <a:t>Windows 95 C - (OSR2.5) included all the above features, plus IE 4.0. This was the last 95 version produced.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Mehmet\Desktop\sun\Am_windows95_desktop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34618" cy="4525963"/>
          </a:xfrm>
          <a:prstGeom prst="rect">
            <a:avLst/>
          </a:prstGeom>
          <a:noFill/>
        </p:spPr>
      </p:pic>
      <p:pic>
        <p:nvPicPr>
          <p:cNvPr id="8195" name="Picture 3" descr="C:\Users\Mehmet\Desktop\sun\logo_vir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763963"/>
            <a:ext cx="4495800" cy="3094037"/>
          </a:xfrm>
          <a:prstGeom prst="rect">
            <a:avLst/>
          </a:prstGeom>
          <a:noFill/>
        </p:spPr>
      </p:pic>
      <p:pic>
        <p:nvPicPr>
          <p:cNvPr id="8196" name="Picture 4" descr="C:\Users\Mehmet\Desktop\sun\Windows_95_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953000"/>
            <a:ext cx="3556000" cy="73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Microsoft released Windows NT 4.0   but it was quite buggy</a:t>
            </a:r>
            <a:endParaRPr lang="en-US" dirty="0"/>
          </a:p>
        </p:txBody>
      </p:sp>
      <p:pic>
        <p:nvPicPr>
          <p:cNvPr id="9218" name="Picture 2" descr="C:\Users\Mehmet\Desktop\sun\Nt4serve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6034618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 </a:t>
            </a:r>
            <a:r>
              <a:rPr lang="en-US" dirty="0" smtClean="0">
                <a:hlinkClick r:id="rId2" tooltip="June 25"/>
              </a:rPr>
              <a:t>June 25</a:t>
            </a:r>
            <a:r>
              <a:rPr lang="en-US" dirty="0" smtClean="0"/>
              <a:t>, </a:t>
            </a:r>
            <a:r>
              <a:rPr lang="en-US" dirty="0" smtClean="0">
                <a:hlinkClick r:id="rId3" tooltip="1998"/>
              </a:rPr>
              <a:t>1998</a:t>
            </a:r>
            <a:r>
              <a:rPr lang="en-US" dirty="0" smtClean="0"/>
              <a:t>, Microsoft released Windows 98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4" tooltip="USB"/>
              </a:rPr>
              <a:t>USB</a:t>
            </a:r>
            <a:r>
              <a:rPr lang="en-US" dirty="0" smtClean="0"/>
              <a:t> support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1999, Microsoft released Windows 98 Second Edition</a:t>
            </a:r>
          </a:p>
          <a:p>
            <a:r>
              <a:rPr lang="en-US" dirty="0" smtClean="0">
                <a:hlinkClick r:id="rId5" tooltip="Internet Connection Sharing"/>
              </a:rPr>
              <a:t>Internet Connection Sharing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Users\Mehmet\Desktop\sun\Windows9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6034617" cy="4525963"/>
          </a:xfrm>
          <a:prstGeom prst="rect">
            <a:avLst/>
          </a:prstGeom>
          <a:noFill/>
        </p:spPr>
      </p:pic>
      <p:pic>
        <p:nvPicPr>
          <p:cNvPr id="10244" name="Picture 4" descr="Image:Windows 98 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457200"/>
            <a:ext cx="4314825" cy="904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Microsoft released Windows 2000, known during its development cycle as Windows NT 5.0, in February 2000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 tooltip="Active Directory"/>
              </a:rPr>
              <a:t>Active Directory</a:t>
            </a:r>
            <a:endParaRPr lang="en-US" dirty="0" smtClean="0"/>
          </a:p>
          <a:p>
            <a:r>
              <a:rPr lang="en-US" dirty="0" smtClean="0">
                <a:hlinkClick r:id="rId3" tooltip="Windows Server domain"/>
              </a:rPr>
              <a:t>Windows Server domain</a:t>
            </a:r>
            <a:endParaRPr lang="en-US" dirty="0" smtClean="0"/>
          </a:p>
          <a:p>
            <a:r>
              <a:rPr lang="en-US" dirty="0" smtClean="0">
                <a:hlinkClick r:id="rId4" tooltip="Terminal Services"/>
              </a:rPr>
              <a:t>Terminal Services</a:t>
            </a:r>
            <a:endParaRPr lang="en-US" dirty="0" smtClean="0"/>
          </a:p>
          <a:p>
            <a:r>
              <a:rPr lang="en-US" dirty="0" smtClean="0">
                <a:hlinkClick r:id="rId5" tooltip="Windows Media Player"/>
              </a:rPr>
              <a:t>Windows Media Player</a:t>
            </a:r>
            <a:endParaRPr lang="en-US" dirty="0" smtClean="0"/>
          </a:p>
          <a:p>
            <a:r>
              <a:rPr lang="en-US" dirty="0" smtClean="0">
                <a:hlinkClick r:id="rId6" tooltip="DirectX"/>
              </a:rPr>
              <a:t>DirectX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C:\Users\Mehmet\Desktop\sun\Win2000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130800" cy="3378200"/>
          </a:xfrm>
          <a:prstGeom prst="rect">
            <a:avLst/>
          </a:prstGeom>
          <a:noFill/>
        </p:spPr>
      </p:pic>
      <p:pic>
        <p:nvPicPr>
          <p:cNvPr id="35843" name="Picture 3" descr="C:\Users\Mehmet\Desktop\sun\Windows2000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70400" y="3352800"/>
            <a:ext cx="467360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first independent version of Microsoft Windows, version 1.0, released on </a:t>
            </a:r>
            <a:r>
              <a:rPr lang="en-US" dirty="0" smtClean="0">
                <a:hlinkClick r:id="rId2" tooltip="November 20"/>
              </a:rPr>
              <a:t>November 20</a:t>
            </a:r>
            <a:r>
              <a:rPr lang="en-US" dirty="0" smtClean="0"/>
              <a:t>, </a:t>
            </a:r>
            <a:r>
              <a:rPr lang="en-US" dirty="0" smtClean="0">
                <a:hlinkClick r:id="rId3" tooltip="1985"/>
              </a:rPr>
              <a:t>1985</a:t>
            </a:r>
            <a:endParaRPr lang="en-US" dirty="0"/>
          </a:p>
        </p:txBody>
      </p:sp>
      <p:pic>
        <p:nvPicPr>
          <p:cNvPr id="2050" name="Picture 2" descr="C:\Users\Mehmet\Desktop\sun\250px-Windows_1_0_logo-edit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810000"/>
            <a:ext cx="6645349" cy="1143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143000" y="2590800"/>
            <a:ext cx="2548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called </a:t>
            </a:r>
            <a:r>
              <a:rPr lang="en-US" b="1" dirty="0" smtClean="0"/>
              <a:t>Interface Manager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September 2000, Microsoft introduced Windows Me (Millennium Edition), which upgraded Windows 98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 tooltip="Windows Movie Maker"/>
              </a:rPr>
              <a:t>Windows Movie Maker</a:t>
            </a:r>
            <a:endParaRPr lang="en-US" dirty="0" smtClean="0"/>
          </a:p>
          <a:p>
            <a:r>
              <a:rPr lang="en-US" dirty="0" smtClean="0"/>
              <a:t>Mistake Edition (Non Compatible DOS Commands)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3" name="Picture 1" descr="C:\Users\Mehmet\Desktop\sun\Win_Me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4151518" cy="3429000"/>
          </a:xfrm>
          <a:prstGeom prst="rect">
            <a:avLst/>
          </a:prstGeom>
          <a:noFill/>
        </p:spPr>
      </p:pic>
      <p:pic>
        <p:nvPicPr>
          <p:cNvPr id="33794" name="Picture 2" descr="C:\Users\Mehmet\Desktop\sun\Windows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200400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2001, Microsoft introduced Windows XP (codenamed "Whistler").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tooltip="Windows XP Media Center Edition"/>
              </a:rPr>
              <a:t>Windows XP Media Center Edition</a:t>
            </a:r>
            <a:r>
              <a:rPr lang="en-US" dirty="0" smtClean="0"/>
              <a:t> (MCE), </a:t>
            </a:r>
          </a:p>
          <a:p>
            <a:r>
              <a:rPr lang="en-US" dirty="0" smtClean="0"/>
              <a:t>Windows XP Home Edition", </a:t>
            </a:r>
          </a:p>
          <a:p>
            <a:r>
              <a:rPr lang="en-US" dirty="0" smtClean="0">
                <a:hlinkClick r:id="rId3" tooltip="Windows XP Embedded"/>
              </a:rPr>
              <a:t>Windows XP Embedded</a:t>
            </a:r>
            <a:r>
              <a:rPr lang="en-US" dirty="0" smtClean="0"/>
              <a:t>,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Windows XP Tablet PC Edition 2005 </a:t>
            </a:r>
          </a:p>
          <a:p>
            <a:r>
              <a:rPr lang="en-US" dirty="0" smtClean="0">
                <a:hlinkClick r:id="rId4" tooltip="Windows XP Professional x64 Edition"/>
              </a:rPr>
              <a:t>Windows XP Professional x64 Edition</a:t>
            </a:r>
            <a:r>
              <a:rPr lang="en-US" dirty="0" smtClean="0"/>
              <a:t>,</a:t>
            </a:r>
          </a:p>
          <a:p>
            <a:r>
              <a:rPr lang="en-US" dirty="0" smtClean="0">
                <a:hlinkClick r:id="rId5" tooltip="Windows XP 64-bit Edition"/>
              </a:rPr>
              <a:t>Windows XP 64-bit Edition</a:t>
            </a:r>
            <a:r>
              <a:rPr lang="en-US" dirty="0" smtClean="0"/>
              <a:t>,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 descr="C:\Users\Mehmet\Desktop\sun\800px-Microsoft_Windows_XP_Logo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4793434" cy="3505199"/>
          </a:xfrm>
          <a:prstGeom prst="rect">
            <a:avLst/>
          </a:prstGeom>
          <a:noFill/>
        </p:spPr>
      </p:pic>
      <p:pic>
        <p:nvPicPr>
          <p:cNvPr id="36867" name="Picture 3" descr="C:\Users\Mehmet\Desktop\sun\Windows_X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50" y="2819400"/>
            <a:ext cx="504825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 </a:t>
            </a:r>
            <a:r>
              <a:rPr lang="en-US" dirty="0" smtClean="0">
                <a:hlinkClick r:id="rId2" tooltip="April 24"/>
              </a:rPr>
              <a:t>April 24</a:t>
            </a:r>
            <a:r>
              <a:rPr lang="en-US" dirty="0" smtClean="0"/>
              <a:t>, </a:t>
            </a:r>
            <a:r>
              <a:rPr lang="en-US" dirty="0" smtClean="0">
                <a:hlinkClick r:id="rId3" tooltip="2003"/>
              </a:rPr>
              <a:t>2003</a:t>
            </a:r>
            <a:r>
              <a:rPr lang="en-US" dirty="0" smtClean="0"/>
              <a:t> Microsoft launched Windows Server 2003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Your Server" wizard that simplifies configuring a machine</a:t>
            </a:r>
          </a:p>
          <a:p>
            <a:r>
              <a:rPr lang="en-US" dirty="0" smtClean="0"/>
              <a:t>Windows Server 2003 is available in six editions:</a:t>
            </a:r>
          </a:p>
          <a:p>
            <a:r>
              <a:rPr lang="en-US" b="1" dirty="0" smtClean="0"/>
              <a:t>Windows Home Server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Server</a:t>
            </a:r>
            <a:endParaRPr lang="en-US" dirty="0"/>
          </a:p>
        </p:txBody>
      </p:sp>
      <p:pic>
        <p:nvPicPr>
          <p:cNvPr id="37890" name="Picture 2" descr="C:\Users\Mehmet\Desktop\sun\800px-WindowsHomeServer_%28Server_Storage%2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68742"/>
            <a:ext cx="7772400" cy="54892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C:\Users\Mehmet\Desktop\sun\Windows_Server_2003_Enterprise_Edition_trial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6979709" cy="5234782"/>
          </a:xfrm>
          <a:prstGeom prst="rect">
            <a:avLst/>
          </a:prstGeom>
          <a:noFill/>
        </p:spPr>
      </p:pic>
      <p:pic>
        <p:nvPicPr>
          <p:cNvPr id="38916" name="Picture 4" descr="Image:Windows Server 2003 logo.sv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66724"/>
            <a:ext cx="6400800" cy="75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current client version of Windows, </a:t>
            </a:r>
            <a:r>
              <a:rPr lang="en-US" dirty="0" smtClean="0">
                <a:hlinkClick r:id="rId2" tooltip="Windows Vista"/>
              </a:rPr>
              <a:t>Windows Vista</a:t>
            </a:r>
            <a:r>
              <a:rPr lang="en-US" dirty="0" smtClean="0"/>
              <a:t> (codenamed Longhorn) was released on </a:t>
            </a:r>
            <a:r>
              <a:rPr lang="en-US" dirty="0" smtClean="0">
                <a:hlinkClick r:id="rId3" tooltip="November 30"/>
              </a:rPr>
              <a:t>November 30</a:t>
            </a:r>
            <a:r>
              <a:rPr lang="en-US" dirty="0" smtClean="0"/>
              <a:t>, </a:t>
            </a:r>
            <a:r>
              <a:rPr lang="en-US" dirty="0" smtClean="0">
                <a:hlinkClick r:id="rId4" tooltip="2006"/>
              </a:rPr>
              <a:t>2006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hlinkClick r:id="rId5" tooltip="User Account Control"/>
              </a:rPr>
              <a:t>User Account Control</a:t>
            </a:r>
            <a:endParaRPr lang="en-US" dirty="0" smtClean="0"/>
          </a:p>
          <a:p>
            <a:r>
              <a:rPr lang="en-US" dirty="0" smtClean="0">
                <a:hlinkClick r:id="rId6" tooltip="Windows Aero"/>
              </a:rPr>
              <a:t>Windows Aero</a:t>
            </a:r>
            <a:r>
              <a:rPr lang="en-US" dirty="0" smtClean="0"/>
              <a:t> </a:t>
            </a:r>
            <a:r>
              <a:rPr lang="en-US" dirty="0" smtClean="0">
                <a:hlinkClick r:id="rId7" tooltip="GUI"/>
              </a:rPr>
              <a:t>GUI</a:t>
            </a:r>
            <a:endParaRPr lang="en-US" dirty="0" smtClean="0"/>
          </a:p>
          <a:p>
            <a:r>
              <a:rPr lang="en-US" dirty="0" smtClean="0"/>
              <a:t>new applications </a:t>
            </a:r>
          </a:p>
          <a:p>
            <a:pPr>
              <a:buNone/>
            </a:pPr>
            <a:r>
              <a:rPr lang="en-US" dirty="0" smtClean="0"/>
              <a:t>EDITIONS:</a:t>
            </a:r>
          </a:p>
          <a:p>
            <a:r>
              <a:rPr lang="en-US" dirty="0" smtClean="0"/>
              <a:t>Starter (only available in developing countries) </a:t>
            </a:r>
          </a:p>
          <a:p>
            <a:r>
              <a:rPr lang="en-US" dirty="0" smtClean="0"/>
              <a:t>Home Basic </a:t>
            </a:r>
          </a:p>
          <a:p>
            <a:r>
              <a:rPr lang="en-US" dirty="0" smtClean="0"/>
              <a:t>Home Premium </a:t>
            </a:r>
          </a:p>
          <a:p>
            <a:r>
              <a:rPr lang="en-US" dirty="0" smtClean="0"/>
              <a:t>Business </a:t>
            </a:r>
          </a:p>
          <a:p>
            <a:r>
              <a:rPr lang="en-US" dirty="0" smtClean="0"/>
              <a:t>Ultimate </a:t>
            </a:r>
          </a:p>
          <a:p>
            <a:r>
              <a:rPr lang="en-US" dirty="0" smtClean="0"/>
              <a:t>Enterprise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9" name="Picture 3" descr="C:\Users\Mehmet\Desktop\sun\Windows_vista_logo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62400" cy="2904119"/>
          </a:xfrm>
          <a:prstGeom prst="rect">
            <a:avLst/>
          </a:prstGeom>
          <a:noFill/>
        </p:spPr>
      </p:pic>
      <p:pic>
        <p:nvPicPr>
          <p:cNvPr id="39940" name="Picture 4" descr="C:\Users\Mehmet\Desktop\sun\Windows_Vista_Desk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0800" y="2895600"/>
            <a:ext cx="52832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Server 2008, released on </a:t>
            </a:r>
            <a:r>
              <a:rPr lang="en-US" dirty="0" smtClean="0">
                <a:hlinkClick r:id="rId2" tooltip="February 27"/>
              </a:rPr>
              <a:t>February 27</a:t>
            </a:r>
            <a:r>
              <a:rPr lang="en-US" dirty="0" smtClean="0"/>
              <a:t>, </a:t>
            </a:r>
            <a:r>
              <a:rPr lang="en-US" dirty="0" smtClean="0">
                <a:hlinkClick r:id="rId3" tooltip="2008"/>
              </a:rPr>
              <a:t>2008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3010" name="Picture 2" descr="Image:Longhorn Beta 3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2000250"/>
            <a:ext cx="6477000" cy="4857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</a:t>
            </a:r>
            <a:endParaRPr lang="en-US" dirty="0"/>
          </a:p>
        </p:txBody>
      </p:sp>
      <p:pic>
        <p:nvPicPr>
          <p:cNvPr id="3074" name="Picture 2" descr="C:\Users\Mehmet\Desktop\sun\290px-Windows1_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589" y="1904999"/>
            <a:ext cx="8977411" cy="4800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next major release after Windows Vista is known internally as </a:t>
            </a:r>
            <a:r>
              <a:rPr lang="en-US" dirty="0" smtClean="0">
                <a:hlinkClick r:id="rId2" tooltip="Windows 7"/>
              </a:rPr>
              <a:t>Windows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986" name="Picture 2" descr="Image:7desktop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428750"/>
            <a:ext cx="7239000" cy="542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Windows Family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 descr="Image:Windows Family Tree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9" y="2743200"/>
            <a:ext cx="9133191" cy="3219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 descr="C:\Users\Mehmet\Desktop\sun\412-windows-vis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4941"/>
            <a:ext cx="9144000" cy="61682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6082" name="Picture 2" descr="C:\Users\Mehmet\Desktop\sun\dialog-win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0"/>
            <a:ext cx="5715000" cy="6878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7106" name="Picture 2" descr="C:\Users\Mehmet\Desktop\sun\dialog-win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-41242"/>
            <a:ext cx="4495800" cy="6824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hlinkClick r:id="rId2" action="ppaction://hlinkfile"/>
              </a:rPr>
              <a:t>Windows VISTA</a:t>
            </a:r>
            <a:r>
              <a:rPr lang="en-US" sz="4400" dirty="0" smtClean="0"/>
              <a:t>    MOVIE</a:t>
            </a:r>
            <a:endParaRPr lang="en-US" sz="4400" dirty="0"/>
          </a:p>
        </p:txBody>
      </p:sp>
      <p:pic>
        <p:nvPicPr>
          <p:cNvPr id="4" name="Picture 3" descr="C:\Users\Mehmet\Desktop\sun\s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19801"/>
            <a:ext cx="2284506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Microsoft Windows version 2 came out on </a:t>
            </a:r>
            <a:r>
              <a:rPr lang="en-US" dirty="0" smtClean="0">
                <a:hlinkClick r:id="rId2" tooltip="December 9"/>
              </a:rPr>
              <a:t>December 9</a:t>
            </a:r>
            <a:r>
              <a:rPr lang="en-US" dirty="0" smtClean="0"/>
              <a:t>, </a:t>
            </a:r>
            <a:r>
              <a:rPr lang="en-US" dirty="0" smtClean="0">
                <a:hlinkClick r:id="rId3" tooltip="1987"/>
              </a:rPr>
              <a:t>1987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and Word for Windows</a:t>
            </a:r>
          </a:p>
          <a:p>
            <a:r>
              <a:rPr lang="en-US" dirty="0" smtClean="0"/>
              <a:t>Versions 2.0x uses the </a:t>
            </a:r>
            <a:r>
              <a:rPr lang="en-US" dirty="0" smtClean="0">
                <a:hlinkClick r:id="rId4" tooltip="Real mode"/>
              </a:rPr>
              <a:t>real-mode</a:t>
            </a:r>
            <a:r>
              <a:rPr lang="en-US" dirty="0" smtClean="0"/>
              <a:t> </a:t>
            </a:r>
            <a:r>
              <a:rPr lang="en-US" dirty="0" smtClean="0">
                <a:hlinkClick r:id="rId5" tooltip="Computer storage"/>
              </a:rPr>
              <a:t>memory</a:t>
            </a:r>
            <a:r>
              <a:rPr lang="en-US" dirty="0" smtClean="0"/>
              <a:t> model, which confines it to a maximum of 1 </a:t>
            </a:r>
            <a:r>
              <a:rPr lang="en-US" dirty="0" smtClean="0">
                <a:hlinkClick r:id="rId6" tooltip="Megabyte"/>
              </a:rPr>
              <a:t>megabyte</a:t>
            </a:r>
            <a:r>
              <a:rPr lang="en-US" dirty="0" smtClean="0"/>
              <a:t> of memory</a:t>
            </a:r>
          </a:p>
          <a:p>
            <a:r>
              <a:rPr lang="en-US" dirty="0" smtClean="0"/>
              <a:t>Later, two new versions were released: Windows/286 2.1 and Windows/386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2.0</a:t>
            </a:r>
            <a:endParaRPr lang="en-US" dirty="0"/>
          </a:p>
        </p:txBody>
      </p:sp>
      <p:pic>
        <p:nvPicPr>
          <p:cNvPr id="4098" name="Picture 2" descr="C:\Users\Mehmet\Desktop\sun\Win38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6065" y="1600200"/>
            <a:ext cx="655187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Microsoft Windows scored a significant success with Windows 3.0, released in 1990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compatible with any Intel processor from the </a:t>
            </a:r>
            <a:r>
              <a:rPr lang="en-US" dirty="0" smtClean="0">
                <a:hlinkClick r:id="rId2" tooltip="Intel 8086"/>
              </a:rPr>
              <a:t>8086</a:t>
            </a:r>
            <a:r>
              <a:rPr lang="en-US" dirty="0" smtClean="0"/>
              <a:t>/</a:t>
            </a:r>
            <a:r>
              <a:rPr lang="en-US" dirty="0" smtClean="0">
                <a:hlinkClick r:id="rId3" tooltip="Intel 8088"/>
              </a:rPr>
              <a:t>8088</a:t>
            </a:r>
            <a:r>
              <a:rPr lang="en-US" dirty="0" smtClean="0"/>
              <a:t> up to </a:t>
            </a:r>
            <a:r>
              <a:rPr lang="en-US" dirty="0" smtClean="0">
                <a:hlinkClick r:id="rId4" tooltip="Intel 80286"/>
              </a:rPr>
              <a:t>80286</a:t>
            </a:r>
            <a:r>
              <a:rPr lang="en-US" dirty="0" smtClean="0"/>
              <a:t> and </a:t>
            </a:r>
            <a:r>
              <a:rPr lang="en-US" dirty="0" smtClean="0">
                <a:hlinkClick r:id="rId5" tooltip="Intel 80386"/>
              </a:rPr>
              <a:t>80386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"multimedia" version, Windows 3.0 with Multimedia Extensions 1.0, was released several months later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3.0</a:t>
            </a:r>
            <a:endParaRPr lang="en-US" dirty="0"/>
          </a:p>
        </p:txBody>
      </p:sp>
      <p:pic>
        <p:nvPicPr>
          <p:cNvPr id="5122" name="Picture 2" descr="C:\Users\Mehmet\Desktop\sun\Untitled-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7693" y="1600200"/>
            <a:ext cx="596861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OS/2 1.0, released in 1987, supported swapping and multitasking and allowed running of DOS executables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agreement soon however fell apart, and the Microsoft/IBM relationship was terminated.</a:t>
            </a:r>
          </a:p>
          <a:p>
            <a:r>
              <a:rPr lang="en-US" dirty="0" smtClean="0"/>
              <a:t>Microsoft changed the name of its (as yet unreleased) OS/2 3.0 to </a:t>
            </a:r>
            <a:r>
              <a:rPr lang="en-US" dirty="0" smtClean="0">
                <a:hlinkClick r:id="rId2" tooltip="Windows NT"/>
              </a:rPr>
              <a:t>Windows NT</a:t>
            </a:r>
            <a:endParaRPr lang="en-US" dirty="0"/>
          </a:p>
        </p:txBody>
      </p:sp>
      <p:pic>
        <p:nvPicPr>
          <p:cNvPr id="25602" name="Picture 2" descr="Image:Os2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9530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response to the impending release of OS/2 2.0, Microsoft developed </a:t>
            </a:r>
            <a:r>
              <a:rPr lang="en-US" dirty="0" smtClean="0">
                <a:hlinkClick r:id="rId2" tooltip="Windows 3.1x"/>
              </a:rPr>
              <a:t>Windows 3.1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Windows for Workgroups</a:t>
            </a:r>
          </a:p>
          <a:p>
            <a:r>
              <a:rPr lang="en-US" dirty="0" smtClean="0"/>
              <a:t> July 1992 Windows NT and Windows 3.1's replacement (code-named Chicago), which would unify the two into one operating system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573</Words>
  <Application>Microsoft Office PowerPoint</Application>
  <PresentationFormat>On-screen Show (4:3)</PresentationFormat>
  <Paragraphs>80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The first independent version of Microsoft Windows, version 1.0, released on November 20, 1985</vt:lpstr>
      <vt:lpstr>WINDOWS 1</vt:lpstr>
      <vt:lpstr>Microsoft Windows version 2 came out on December 9, 1987</vt:lpstr>
      <vt:lpstr>Version 2.0</vt:lpstr>
      <vt:lpstr>Microsoft Windows scored a significant success with Windows 3.0, released in 1990</vt:lpstr>
      <vt:lpstr>Version 3.0</vt:lpstr>
      <vt:lpstr>OS/2 1.0, released in 1987, supported swapping and multitasking and allowed running of DOS executables</vt:lpstr>
      <vt:lpstr>In response to the impending release of OS/2 2.0, Microsoft developed Windows 3.1,</vt:lpstr>
      <vt:lpstr>Logo 1992 to 2000</vt:lpstr>
      <vt:lpstr>Windows 3.1 workspace</vt:lpstr>
      <vt:lpstr>Microsoft marketing adopted Windows 95 as the product name for Chicago when it was released on August 24, 1995</vt:lpstr>
      <vt:lpstr>Microsoft released five different versions of Windows 95: </vt:lpstr>
      <vt:lpstr>Slide 14</vt:lpstr>
      <vt:lpstr>Microsoft released Windows NT 4.0   but it was quite buggy</vt:lpstr>
      <vt:lpstr>On June 25, 1998, Microsoft released Windows 98</vt:lpstr>
      <vt:lpstr>Slide 17</vt:lpstr>
      <vt:lpstr>Microsoft released Windows 2000, known during its development cycle as Windows NT 5.0, in February 2000</vt:lpstr>
      <vt:lpstr>Slide 19</vt:lpstr>
      <vt:lpstr>In September 2000, Microsoft introduced Windows Me (Millennium Edition), which upgraded Windows 98 </vt:lpstr>
      <vt:lpstr>Slide 21</vt:lpstr>
      <vt:lpstr>In 2001, Microsoft introduced Windows XP (codenamed "Whistler"). </vt:lpstr>
      <vt:lpstr>Slide 23</vt:lpstr>
      <vt:lpstr>On April 24, 2003 Microsoft launched Windows Server 2003</vt:lpstr>
      <vt:lpstr>Home Server</vt:lpstr>
      <vt:lpstr>Slide 26</vt:lpstr>
      <vt:lpstr>The current client version of Windows, Windows Vista (codenamed Longhorn) was released on November 30, 2006</vt:lpstr>
      <vt:lpstr>Slide 28</vt:lpstr>
      <vt:lpstr>Windows Server 2008, released on February 27, 2008</vt:lpstr>
      <vt:lpstr>The next major release after Windows Vista is known internally as Windows 7</vt:lpstr>
      <vt:lpstr>Windows Family Tree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Mehmet</dc:creator>
  <cp:lastModifiedBy>Mehmet</cp:lastModifiedBy>
  <cp:revision>65</cp:revision>
  <dcterms:created xsi:type="dcterms:W3CDTF">2008-03-11T06:42:06Z</dcterms:created>
  <dcterms:modified xsi:type="dcterms:W3CDTF">2008-03-11T08:03:55Z</dcterms:modified>
</cp:coreProperties>
</file>