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834"/>
  </p:normalViewPr>
  <p:slideViewPr>
    <p:cSldViewPr snapToGrid="0" snapToObjects="1">
      <p:cViewPr varScale="1">
        <p:scale>
          <a:sx n="135" d="100"/>
          <a:sy n="135" d="100"/>
        </p:scale>
        <p:origin x="1496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D8D88-BE4C-4473-80DE-70D9E5D9C9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BBBF69-0077-4813-A3D9-AA958AB911E2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Open-source operating system</a:t>
          </a:r>
        </a:p>
      </dgm:t>
    </dgm:pt>
    <dgm:pt modelId="{00C66E93-0CC5-4198-9FF8-2AB1E96167B4}" type="parTrans" cxnId="{94B213E3-24FE-4A05-8218-1C048D76C311}">
      <dgm:prSet/>
      <dgm:spPr/>
      <dgm:t>
        <a:bodyPr/>
        <a:lstStyle/>
        <a:p>
          <a:endParaRPr lang="en-US"/>
        </a:p>
      </dgm:t>
    </dgm:pt>
    <dgm:pt modelId="{9E83F901-8E09-43A4-AE3F-C891675C238D}" type="sibTrans" cxnId="{94B213E3-24FE-4A05-8218-1C048D76C311}">
      <dgm:prSet/>
      <dgm:spPr/>
      <dgm:t>
        <a:bodyPr/>
        <a:lstStyle/>
        <a:p>
          <a:endParaRPr lang="en-US"/>
        </a:p>
      </dgm:t>
    </dgm:pt>
    <dgm:pt modelId="{FDD9B142-7534-4AB6-BBF0-8212E39F7CF5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Provides command-line interface (CLI)</a:t>
          </a:r>
        </a:p>
      </dgm:t>
    </dgm:pt>
    <dgm:pt modelId="{A35C1C16-D4B9-4A25-9137-C032C505BA48}" type="parTrans" cxnId="{D2554745-9F64-44CF-9177-9C30546C8BB1}">
      <dgm:prSet/>
      <dgm:spPr/>
      <dgm:t>
        <a:bodyPr/>
        <a:lstStyle/>
        <a:p>
          <a:endParaRPr lang="en-US"/>
        </a:p>
      </dgm:t>
    </dgm:pt>
    <dgm:pt modelId="{A933205A-EAD9-4740-8F95-77C7505379BA}" type="sibTrans" cxnId="{D2554745-9F64-44CF-9177-9C30546C8BB1}">
      <dgm:prSet/>
      <dgm:spPr/>
      <dgm:t>
        <a:bodyPr/>
        <a:lstStyle/>
        <a:p>
          <a:endParaRPr lang="en-US"/>
        </a:p>
      </dgm:t>
    </dgm:pt>
    <dgm:pt modelId="{E5688826-95B5-4F4E-973E-F1808208CF07}">
      <dgm:prSet/>
      <dgm:spPr/>
      <dgm:t>
        <a:bodyPr/>
        <a:lstStyle/>
        <a:p>
          <a:r>
            <a:rPr lang="en-US" dirty="0">
              <a:latin typeface="Georgia" panose="02040502050405020303" pitchFamily="18" charset="0"/>
            </a:rPr>
            <a:t>Uses shells (bash, </a:t>
          </a:r>
          <a:r>
            <a:rPr lang="en-US" dirty="0" err="1">
              <a:latin typeface="Georgia" panose="02040502050405020303" pitchFamily="18" charset="0"/>
            </a:rPr>
            <a:t>zsh</a:t>
          </a:r>
          <a:r>
            <a:rPr lang="en-US" dirty="0">
              <a:latin typeface="Georgia" panose="02040502050405020303" pitchFamily="18" charset="0"/>
            </a:rPr>
            <a:t>, etc.)</a:t>
          </a:r>
        </a:p>
      </dgm:t>
    </dgm:pt>
    <dgm:pt modelId="{7C13E306-A65B-439D-9A48-0DA32E385A3F}" type="parTrans" cxnId="{5A87B23A-C691-4ED6-817F-6FDAF8D679DE}">
      <dgm:prSet/>
      <dgm:spPr/>
      <dgm:t>
        <a:bodyPr/>
        <a:lstStyle/>
        <a:p>
          <a:endParaRPr lang="en-US"/>
        </a:p>
      </dgm:t>
    </dgm:pt>
    <dgm:pt modelId="{554DFF01-1D23-4EB1-A4EF-0154B9127ECA}" type="sibTrans" cxnId="{5A87B23A-C691-4ED6-817F-6FDAF8D679DE}">
      <dgm:prSet/>
      <dgm:spPr/>
      <dgm:t>
        <a:bodyPr/>
        <a:lstStyle/>
        <a:p>
          <a:endParaRPr lang="en-US"/>
        </a:p>
      </dgm:t>
    </dgm:pt>
    <dgm:pt modelId="{A3FC5343-E086-8D49-9626-D6A5740B5AC4}" type="pres">
      <dgm:prSet presAssocID="{CD2D8D88-BE4C-4473-80DE-70D9E5D9C95B}" presName="linear" presStyleCnt="0">
        <dgm:presLayoutVars>
          <dgm:animLvl val="lvl"/>
          <dgm:resizeHandles val="exact"/>
        </dgm:presLayoutVars>
      </dgm:prSet>
      <dgm:spPr/>
    </dgm:pt>
    <dgm:pt modelId="{042AB322-6468-B040-ADCE-CEB7D113A257}" type="pres">
      <dgm:prSet presAssocID="{2BBBBF69-0077-4813-A3D9-AA958AB911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937B21-82D8-6B4F-89AC-8620E92C8F7C}" type="pres">
      <dgm:prSet presAssocID="{9E83F901-8E09-43A4-AE3F-C891675C238D}" presName="spacer" presStyleCnt="0"/>
      <dgm:spPr/>
    </dgm:pt>
    <dgm:pt modelId="{99E10A6D-4921-F94E-983F-84EBC810E2FC}" type="pres">
      <dgm:prSet presAssocID="{FDD9B142-7534-4AB6-BBF0-8212E39F7CF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AB8D21-BBAC-AC49-8A9A-26F8EBE87B90}" type="pres">
      <dgm:prSet presAssocID="{A933205A-EAD9-4740-8F95-77C7505379BA}" presName="spacer" presStyleCnt="0"/>
      <dgm:spPr/>
    </dgm:pt>
    <dgm:pt modelId="{45C4A88B-42AE-5E4B-8554-1BC04368CF33}" type="pres">
      <dgm:prSet presAssocID="{E5688826-95B5-4F4E-973E-F1808208CF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87B23A-C691-4ED6-817F-6FDAF8D679DE}" srcId="{CD2D8D88-BE4C-4473-80DE-70D9E5D9C95B}" destId="{E5688826-95B5-4F4E-973E-F1808208CF07}" srcOrd="2" destOrd="0" parTransId="{7C13E306-A65B-439D-9A48-0DA32E385A3F}" sibTransId="{554DFF01-1D23-4EB1-A4EF-0154B9127ECA}"/>
    <dgm:cxn modelId="{D2554745-9F64-44CF-9177-9C30546C8BB1}" srcId="{CD2D8D88-BE4C-4473-80DE-70D9E5D9C95B}" destId="{FDD9B142-7534-4AB6-BBF0-8212E39F7CF5}" srcOrd="1" destOrd="0" parTransId="{A35C1C16-D4B9-4A25-9137-C032C505BA48}" sibTransId="{A933205A-EAD9-4740-8F95-77C7505379BA}"/>
    <dgm:cxn modelId="{1A6C4360-2786-E846-A2A1-6CFCAF64ED97}" type="presOf" srcId="{CD2D8D88-BE4C-4473-80DE-70D9E5D9C95B}" destId="{A3FC5343-E086-8D49-9626-D6A5740B5AC4}" srcOrd="0" destOrd="0" presId="urn:microsoft.com/office/officeart/2005/8/layout/vList2"/>
    <dgm:cxn modelId="{6410F2B2-4E0A-134B-B153-E82FD7B6965D}" type="presOf" srcId="{FDD9B142-7534-4AB6-BBF0-8212E39F7CF5}" destId="{99E10A6D-4921-F94E-983F-84EBC810E2FC}" srcOrd="0" destOrd="0" presId="urn:microsoft.com/office/officeart/2005/8/layout/vList2"/>
    <dgm:cxn modelId="{4C4486D7-DAB1-4948-B67E-B779985A166D}" type="presOf" srcId="{E5688826-95B5-4F4E-973E-F1808208CF07}" destId="{45C4A88B-42AE-5E4B-8554-1BC04368CF33}" srcOrd="0" destOrd="0" presId="urn:microsoft.com/office/officeart/2005/8/layout/vList2"/>
    <dgm:cxn modelId="{94B213E3-24FE-4A05-8218-1C048D76C311}" srcId="{CD2D8D88-BE4C-4473-80DE-70D9E5D9C95B}" destId="{2BBBBF69-0077-4813-A3D9-AA958AB911E2}" srcOrd="0" destOrd="0" parTransId="{00C66E93-0CC5-4198-9FF8-2AB1E96167B4}" sibTransId="{9E83F901-8E09-43A4-AE3F-C891675C238D}"/>
    <dgm:cxn modelId="{1BD860FE-A4A2-594B-9A56-1416423A2F76}" type="presOf" srcId="{2BBBBF69-0077-4813-A3D9-AA958AB911E2}" destId="{042AB322-6468-B040-ADCE-CEB7D113A257}" srcOrd="0" destOrd="0" presId="urn:microsoft.com/office/officeart/2005/8/layout/vList2"/>
    <dgm:cxn modelId="{8B1A6147-5EBF-2848-BFD0-8E642DA8D90F}" type="presParOf" srcId="{A3FC5343-E086-8D49-9626-D6A5740B5AC4}" destId="{042AB322-6468-B040-ADCE-CEB7D113A257}" srcOrd="0" destOrd="0" presId="urn:microsoft.com/office/officeart/2005/8/layout/vList2"/>
    <dgm:cxn modelId="{14521844-6C7E-134E-8C2A-3A080629ABEB}" type="presParOf" srcId="{A3FC5343-E086-8D49-9626-D6A5740B5AC4}" destId="{FB937B21-82D8-6B4F-89AC-8620E92C8F7C}" srcOrd="1" destOrd="0" presId="urn:microsoft.com/office/officeart/2005/8/layout/vList2"/>
    <dgm:cxn modelId="{EE937F24-D4BC-1344-81DC-146CA6749A3D}" type="presParOf" srcId="{A3FC5343-E086-8D49-9626-D6A5740B5AC4}" destId="{99E10A6D-4921-F94E-983F-84EBC810E2FC}" srcOrd="2" destOrd="0" presId="urn:microsoft.com/office/officeart/2005/8/layout/vList2"/>
    <dgm:cxn modelId="{0B792E2F-0CE5-1D45-9E7D-490BDFBDE2A5}" type="presParOf" srcId="{A3FC5343-E086-8D49-9626-D6A5740B5AC4}" destId="{EFAB8D21-BBAC-AC49-8A9A-26F8EBE87B90}" srcOrd="3" destOrd="0" presId="urn:microsoft.com/office/officeart/2005/8/layout/vList2"/>
    <dgm:cxn modelId="{03C13A40-2D67-EC41-BC30-29133925D28A}" type="presParOf" srcId="{A3FC5343-E086-8D49-9626-D6A5740B5AC4}" destId="{45C4A88B-42AE-5E4B-8554-1BC04368CF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AB322-6468-B040-ADCE-CEB7D113A257}">
      <dsp:nvSpPr>
        <dsp:cNvPr id="0" name=""/>
        <dsp:cNvSpPr/>
      </dsp:nvSpPr>
      <dsp:spPr>
        <a:xfrm>
          <a:off x="0" y="477921"/>
          <a:ext cx="109728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Georgia" panose="02040502050405020303" pitchFamily="18" charset="0"/>
            </a:rPr>
            <a:t>Open-source operating system</a:t>
          </a:r>
        </a:p>
      </dsp:txBody>
      <dsp:txXfrm>
        <a:off x="53688" y="531609"/>
        <a:ext cx="10865424" cy="992424"/>
      </dsp:txXfrm>
    </dsp:sp>
    <dsp:sp modelId="{99E10A6D-4921-F94E-983F-84EBC810E2FC}">
      <dsp:nvSpPr>
        <dsp:cNvPr id="0" name=""/>
        <dsp:cNvSpPr/>
      </dsp:nvSpPr>
      <dsp:spPr>
        <a:xfrm>
          <a:off x="0" y="1713081"/>
          <a:ext cx="109728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Georgia" panose="02040502050405020303" pitchFamily="18" charset="0"/>
            </a:rPr>
            <a:t>Provides command-line interface (CLI)</a:t>
          </a:r>
        </a:p>
      </dsp:txBody>
      <dsp:txXfrm>
        <a:off x="53688" y="1766769"/>
        <a:ext cx="10865424" cy="992424"/>
      </dsp:txXfrm>
    </dsp:sp>
    <dsp:sp modelId="{45C4A88B-42AE-5E4B-8554-1BC04368CF33}">
      <dsp:nvSpPr>
        <dsp:cNvPr id="0" name=""/>
        <dsp:cNvSpPr/>
      </dsp:nvSpPr>
      <dsp:spPr>
        <a:xfrm>
          <a:off x="0" y="2948241"/>
          <a:ext cx="10972800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Georgia" panose="02040502050405020303" pitchFamily="18" charset="0"/>
            </a:rPr>
            <a:t>Uses shells (bash, </a:t>
          </a:r>
          <a:r>
            <a:rPr lang="en-US" sz="4700" kern="1200" dirty="0" err="1">
              <a:latin typeface="Georgia" panose="02040502050405020303" pitchFamily="18" charset="0"/>
            </a:rPr>
            <a:t>zsh</a:t>
          </a:r>
          <a:r>
            <a:rPr lang="en-US" sz="4700" kern="1200" dirty="0">
              <a:latin typeface="Georgia" panose="02040502050405020303" pitchFamily="18" charset="0"/>
            </a:rPr>
            <a:t>, etc.)</a:t>
          </a:r>
        </a:p>
      </dsp:txBody>
      <dsp:txXfrm>
        <a:off x="53688" y="3001929"/>
        <a:ext cx="10865424" cy="992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2550" y="848413"/>
            <a:ext cx="5636113" cy="3170854"/>
          </a:xfrm>
        </p:spPr>
        <p:txBody>
          <a:bodyPr anchor="b"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Introduction </a:t>
            </a:r>
            <a:r>
              <a:rPr lang="en-US" b="1">
                <a:solidFill>
                  <a:srgbClr val="00B0F0"/>
                </a:solidFill>
                <a:latin typeface="Georgia" panose="02040502050405020303" pitchFamily="18" charset="0"/>
              </a:rPr>
              <a:t>to Computing </a:t>
            </a:r>
            <a:r>
              <a:rPr lang="en-US" b="1" dirty="0">
                <a:solidFill>
                  <a:srgbClr val="00B0F0"/>
                </a:solidFill>
                <a:latin typeface="Georgia" panose="02040502050405020303" pitchFamily="18" charset="0"/>
              </a:rPr>
              <a:t>and LaTeX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: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Linux commands, Bash scripting,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</a:rPr>
              <a:t>Version control (Git)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9309" y="4298722"/>
            <a:ext cx="4678086" cy="114888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Geeza Pro" panose="02000400000000000000" pitchFamily="2" charset="-78"/>
              </a:rPr>
              <a:t>Dr. Lema LS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D2FF6D7-0349-C9C7-68FF-5D0CAFA921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42" r="52514" b="-1"/>
          <a:stretch>
            <a:fillRect/>
          </a:stretch>
        </p:blipFill>
        <p:spPr>
          <a:xfrm>
            <a:off x="-7266" y="10"/>
            <a:ext cx="3569616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[ -d "ICL" ]; </a:t>
            </a:r>
            <a:r>
              <a:rPr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echo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"ICL exists"</a:t>
            </a:r>
          </a:p>
          <a:p>
            <a:pPr marL="0" indent="0">
              <a:buNone/>
            </a:pPr>
            <a:r>
              <a:rPr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ICL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echo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"ICL created"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 "ICL":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does the directory ICL exist</a:t>
            </a:r>
            <a:endParaRPr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in {1..5}; do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echo "Number $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while [ $count -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5 ]; do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echo $count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((count++))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echo "Hello, $1!"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greet Lema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output: Hello, Lema!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Practical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 Backup script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czf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backup.tar.gz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~/Documents</a:t>
            </a:r>
          </a:p>
          <a:p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# Cleanup logs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rm -f /var/log/*.log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Wrap-Up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Practice on Linux terminal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Use 'man' pages for help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Learn more: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linuxhandbook.com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, bash scripting tutorials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Version Control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repository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          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status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add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stage file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commit -m "msg" 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commit changes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log             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view history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clone URL       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clone repo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push origin main  </a:t>
            </a:r>
            <a:r>
              <a:rPr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push changes</a:t>
            </a:r>
          </a:p>
          <a:p>
            <a:pPr marL="0" indent="0">
              <a:buNone/>
            </a:pP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git pull origin main  </a:t>
            </a:r>
            <a:r>
              <a:rPr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pull 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eza Pro" panose="02000400000000000000" pitchFamily="2" charset="-78"/>
                <a:cs typeface="Geeza Pro" panose="02000400000000000000" pitchFamily="2" charset="-78"/>
              </a:rPr>
              <a:t>What is Linux?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641507-CA76-89D6-EF16-D738A11C66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8391922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Basic </a:t>
            </a:r>
            <a:r>
              <a:rPr lang="en-US" dirty="0">
                <a:latin typeface="Georgia" panose="02040502050405020303" pitchFamily="18" charset="0"/>
              </a:rPr>
              <a:t>L</a:t>
            </a:r>
            <a:r>
              <a:rPr dirty="0">
                <a:latin typeface="Georgia" panose="02040502050405020303" pitchFamily="18" charset="0"/>
              </a:rPr>
              <a:t>inux </a:t>
            </a:r>
            <a:r>
              <a:rPr lang="en-US" dirty="0">
                <a:latin typeface="Georgia" panose="02040502050405020303" pitchFamily="18" charset="0"/>
              </a:rPr>
              <a:t>c</a:t>
            </a:r>
            <a:r>
              <a:rPr dirty="0">
                <a:latin typeface="Georgia" panose="02040502050405020303" pitchFamily="18" charset="0"/>
              </a:rPr>
              <a:t>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print working directory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ls    # list files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cd    # change directory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dir_name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make directory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dir_name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remove directory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cp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copy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mv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move</a:t>
            </a: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$ rm </a:t>
            </a:r>
            <a:r>
              <a:rPr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   # remove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Viewing</a:t>
            </a:r>
            <a:r>
              <a:rPr dirty="0"/>
              <a:t> </a:t>
            </a:r>
            <a:r>
              <a:rPr lang="en-US" dirty="0"/>
              <a:t>f</a:t>
            </a:r>
            <a:r>
              <a:rPr dirty="0"/>
              <a:t>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# show file contents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less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# view with scroll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head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# first 10 lines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tail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# last 10 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File </a:t>
            </a:r>
            <a:r>
              <a:rPr lang="en-US" dirty="0">
                <a:latin typeface="Georgia" panose="02040502050405020303" pitchFamily="18" charset="0"/>
              </a:rPr>
              <a:t>p</a:t>
            </a:r>
            <a:r>
              <a:rPr dirty="0">
                <a:latin typeface="Georgia" panose="02040502050405020303" pitchFamily="18" charset="0"/>
              </a:rPr>
              <a:t>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ls -l        # check permissions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755 f  # change permissions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user f # change owner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  <a:cs typeface="Geeza Pro" panose="02000400000000000000" pitchFamily="2" charset="-78"/>
              </a:rPr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       # list processes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top         # monitor processes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kill PID    # terminate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Search &amp; 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find . -name '*.txt'   </a:t>
            </a:r>
            <a:r>
              <a:rPr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text files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grep 'word'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search word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$ which python           </a:t>
            </a:r>
            <a:r>
              <a:rPr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locate command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Bash Scripting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the so-called shebang and /bin/bash is the path to the bash interpreter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Variables &amp;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name="Lema"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$name"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RW" dirty="0">
                <a:latin typeface="Courier New" panose="02070309020205020404" pitchFamily="49" charset="0"/>
                <a:cs typeface="Courier New" panose="02070309020205020404" pitchFamily="49" charset="0"/>
              </a:rPr>
              <a:t>declare num=42 </a:t>
            </a:r>
            <a:r>
              <a:rPr lang="en-RW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or "42" to define a integer.</a:t>
            </a:r>
            <a:endParaRPr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RW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Interactive input</a:t>
            </a:r>
            <a:endParaRPr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read -p "Enter your name: " user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echo "Hello $user"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501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Geeza Pro</vt:lpstr>
      <vt:lpstr>Georgia</vt:lpstr>
      <vt:lpstr>Office Theme</vt:lpstr>
      <vt:lpstr>Introduction to Computing and LaTeX: Linux commands, Bash scripting, Version control (Git)</vt:lpstr>
      <vt:lpstr>What is Linux?</vt:lpstr>
      <vt:lpstr>Basic Linux commands</vt:lpstr>
      <vt:lpstr>Viewing files</vt:lpstr>
      <vt:lpstr>File permissions</vt:lpstr>
      <vt:lpstr>Process Management</vt:lpstr>
      <vt:lpstr>Search &amp; Find</vt:lpstr>
      <vt:lpstr>Bash Scripting Basics</vt:lpstr>
      <vt:lpstr>Variables &amp; Input</vt:lpstr>
      <vt:lpstr>Conditionals</vt:lpstr>
      <vt:lpstr>Loops</vt:lpstr>
      <vt:lpstr>Functions</vt:lpstr>
      <vt:lpstr>Practical Example</vt:lpstr>
      <vt:lpstr>Wrap-Up &amp; Resources</vt:lpstr>
      <vt:lpstr>Version Control with Git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Logamou Seknewna Lema</cp:lastModifiedBy>
  <cp:revision>17</cp:revision>
  <dcterms:created xsi:type="dcterms:W3CDTF">2013-01-27T09:14:16Z</dcterms:created>
  <dcterms:modified xsi:type="dcterms:W3CDTF">2025-09-01T09:31:22Z</dcterms:modified>
  <cp:category/>
</cp:coreProperties>
</file>