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87" r:id="rId3"/>
    <p:sldId id="258" r:id="rId4"/>
    <p:sldId id="291" r:id="rId5"/>
    <p:sldId id="28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92" r:id="rId15"/>
    <p:sldId id="289" r:id="rId16"/>
    <p:sldId id="290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9799" autoAdjust="0"/>
  </p:normalViewPr>
  <p:slideViewPr>
    <p:cSldViewPr snapToGrid="0">
      <p:cViewPr varScale="1">
        <p:scale>
          <a:sx n="116" d="100"/>
          <a:sy n="116" d="100"/>
        </p:scale>
        <p:origin x="12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Taul1!$B$1</c:f>
              <c:strCache>
                <c:ptCount val="1"/>
                <c:pt idx="0">
                  <c:v>Vaiheet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8.8642664435631315E-3"/>
                  <c:y val="-1.44068125392358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397968803365913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Taul1!$A$2:$A$9</c:f>
              <c:strCache>
                <c:ptCount val="8"/>
                <c:pt idx="0">
                  <c:v>Käynnistysvaihe</c:v>
                </c:pt>
                <c:pt idx="1">
                  <c:v>Sprintti 1</c:v>
                </c:pt>
                <c:pt idx="2">
                  <c:v>Sprintti 2</c:v>
                </c:pt>
                <c:pt idx="3">
                  <c:v>Sprintti 3</c:v>
                </c:pt>
                <c:pt idx="4">
                  <c:v>Sprintti 4</c:v>
                </c:pt>
                <c:pt idx="5">
                  <c:v>Sprintti 5</c:v>
                </c:pt>
                <c:pt idx="6">
                  <c:v>Sprintti 6</c:v>
                </c:pt>
                <c:pt idx="7">
                  <c:v>Lopetusvaihe</c:v>
                </c:pt>
              </c:strCache>
            </c:strRef>
          </c:cat>
          <c:val>
            <c:numRef>
              <c:f>Taul1!$B$2:$B$9</c:f>
              <c:numCache>
                <c:formatCode>General</c:formatCode>
                <c:ptCount val="8"/>
                <c:pt idx="0">
                  <c:v>61.5</c:v>
                </c:pt>
                <c:pt idx="1">
                  <c:v>123.5</c:v>
                </c:pt>
                <c:pt idx="2">
                  <c:v>145</c:v>
                </c:pt>
                <c:pt idx="3">
                  <c:v>115</c:v>
                </c:pt>
                <c:pt idx="4">
                  <c:v>145</c:v>
                </c:pt>
                <c:pt idx="5">
                  <c:v>126.5</c:v>
                </c:pt>
                <c:pt idx="6">
                  <c:v>182</c:v>
                </c:pt>
                <c:pt idx="7">
                  <c:v>34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170/182h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Haku</c:v>
                </c:pt>
                <c:pt idx="1">
                  <c:v>Kulutuksen 
rajaus</c:v>
                </c:pt>
                <c:pt idx="2">
                  <c:v>Heatmap 
animaatio</c:v>
                </c:pt>
                <c:pt idx="3">
                  <c:v>Graafi 
sovellukseen</c:v>
                </c:pt>
                <c:pt idx="4">
                  <c:v>Data graafiin</c:v>
                </c:pt>
                <c:pt idx="5">
                  <c:v>Tasovalinnat</c:v>
                </c:pt>
                <c:pt idx="6">
                  <c:v>Ulkoasu</c:v>
                </c:pt>
                <c:pt idx="7">
                  <c:v>Local storage,
Serverin konfigurointi,
Bugien korjailu,
Haamuraja</c:v>
                </c:pt>
                <c:pt idx="8">
                  <c:v>Projektin-
hallinta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</c:v>
                </c:pt>
                <c:pt idx="1">
                  <c:v>8</c:v>
                </c:pt>
                <c:pt idx="2">
                  <c:v>18</c:v>
                </c:pt>
                <c:pt idx="3">
                  <c:v>11</c:v>
                </c:pt>
                <c:pt idx="4">
                  <c:v>10</c:v>
                </c:pt>
                <c:pt idx="5">
                  <c:v>25</c:v>
                </c:pt>
                <c:pt idx="6">
                  <c:v>4</c:v>
                </c:pt>
                <c:pt idx="7">
                  <c:v>28</c:v>
                </c:pt>
                <c:pt idx="8">
                  <c:v>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Haku</c:v>
                </c:pt>
                <c:pt idx="1">
                  <c:v>Kulutuksen 
rajaus</c:v>
                </c:pt>
                <c:pt idx="2">
                  <c:v>Heatmap 
animaatio</c:v>
                </c:pt>
                <c:pt idx="3">
                  <c:v>Graafi 
sovellukseen</c:v>
                </c:pt>
                <c:pt idx="4">
                  <c:v>Data graafiin</c:v>
                </c:pt>
                <c:pt idx="5">
                  <c:v>Tasovalinnat</c:v>
                </c:pt>
                <c:pt idx="6">
                  <c:v>Ulkoasu</c:v>
                </c:pt>
                <c:pt idx="7">
                  <c:v>Local storage,
Serverin konfigurointi,
Bugien korjailu,
Haamuraja</c:v>
                </c:pt>
                <c:pt idx="8">
                  <c:v>Projektin-
hallinta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8.5</c:v>
                </c:pt>
                <c:pt idx="1">
                  <c:v>16</c:v>
                </c:pt>
                <c:pt idx="2">
                  <c:v>36</c:v>
                </c:pt>
                <c:pt idx="3">
                  <c:v>18.5</c:v>
                </c:pt>
                <c:pt idx="4">
                  <c:v>17</c:v>
                </c:pt>
                <c:pt idx="5">
                  <c:v>27</c:v>
                </c:pt>
                <c:pt idx="6">
                  <c:v>12</c:v>
                </c:pt>
                <c:pt idx="7">
                  <c:v>17.5</c:v>
                </c:pt>
                <c:pt idx="8">
                  <c:v>29.5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866336"/>
        <c:axId val="161866896"/>
      </c:barChart>
      <c:catAx>
        <c:axId val="1618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66896"/>
        <c:crosses val="autoZero"/>
        <c:auto val="1"/>
        <c:lblAlgn val="ctr"/>
        <c:lblOffset val="100"/>
        <c:noMultiLvlLbl val="0"/>
      </c:catAx>
      <c:valAx>
        <c:axId val="1618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6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141,5/66,5h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Loppuraportti 
ja katsaus</c:v>
                </c:pt>
                <c:pt idx="1">
                  <c:v>Tekninen 
raportti</c:v>
                </c:pt>
                <c:pt idx="2">
                  <c:v>Korjaukset</c:v>
                </c:pt>
                <c:pt idx="3">
                  <c:v>Tiedostojen
kokoaminen</c:v>
                </c:pt>
                <c:pt idx="4">
                  <c:v>Projektinhallinta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28</c:v>
                </c:pt>
                <c:pt idx="2">
                  <c:v>51</c:v>
                </c:pt>
                <c:pt idx="3">
                  <c:v>8</c:v>
                </c:pt>
                <c:pt idx="4">
                  <c:v>36.5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Loppuraportti 
ja katsaus</c:v>
                </c:pt>
                <c:pt idx="1">
                  <c:v>Tekninen 
raportti</c:v>
                </c:pt>
                <c:pt idx="2">
                  <c:v>Korjaukset</c:v>
                </c:pt>
                <c:pt idx="3">
                  <c:v>Tiedostojen
kokoaminen</c:v>
                </c:pt>
                <c:pt idx="4">
                  <c:v>Projektinhallinta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20.5</c:v>
                </c:pt>
                <c:pt idx="1">
                  <c:v>18</c:v>
                </c:pt>
                <c:pt idx="2">
                  <c:v>9.5</c:v>
                </c:pt>
                <c:pt idx="3">
                  <c:v>0.5</c:v>
                </c:pt>
                <c:pt idx="4">
                  <c:v>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431200"/>
        <c:axId val="161431760"/>
      </c:barChart>
      <c:catAx>
        <c:axId val="16143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31760"/>
        <c:crosses val="autoZero"/>
        <c:auto val="1"/>
        <c:lblAlgn val="ctr"/>
        <c:lblOffset val="100"/>
        <c:noMultiLvlLbl val="0"/>
      </c:catAx>
      <c:valAx>
        <c:axId val="16143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3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Alkukartoitus</c:v>
                </c:pt>
                <c:pt idx="1">
                  <c:v>Kartta</c:v>
                </c:pt>
                <c:pt idx="2">
                  <c:v>Heatmap</c:v>
                </c:pt>
                <c:pt idx="3">
                  <c:v>Graafi</c:v>
                </c:pt>
                <c:pt idx="4">
                  <c:v>Visualisoinnit</c:v>
                </c:pt>
                <c:pt idx="5">
                  <c:v>Käyttöliittymä</c:v>
                </c:pt>
                <c:pt idx="6">
                  <c:v>Muut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71.5</c:v>
                </c:pt>
                <c:pt idx="1">
                  <c:v>90</c:v>
                </c:pt>
                <c:pt idx="2">
                  <c:v>59</c:v>
                </c:pt>
                <c:pt idx="3">
                  <c:v>121.5</c:v>
                </c:pt>
                <c:pt idx="4">
                  <c:v>75.5</c:v>
                </c:pt>
                <c:pt idx="5">
                  <c:v>73</c:v>
                </c:pt>
                <c:pt idx="6">
                  <c:v>197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Taul1!$B$1</c:f>
              <c:strCache>
                <c:ptCount val="1"/>
                <c:pt idx="0">
                  <c:v>Jakauma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7.9365079365079361E-2"/>
                  <c:y val="-0.111645872063917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11904761904763"/>
                      <c:h val="9.9570489585425054E-2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Taul1!$A$2:$A$3</c:f>
              <c:strCache>
                <c:ptCount val="2"/>
                <c:pt idx="0">
                  <c:v>Projektinhallinta</c:v>
                </c:pt>
                <c:pt idx="1">
                  <c:v>Tuotanto</c:v>
                </c:pt>
              </c:strCache>
            </c:strRef>
          </c:cat>
          <c:val>
            <c:numRef>
              <c:f>Taul1!$B$2:$B$3</c:f>
              <c:numCache>
                <c:formatCode>General</c:formatCode>
                <c:ptCount val="2"/>
                <c:pt idx="0">
                  <c:v>285.5</c:v>
                </c:pt>
                <c:pt idx="1">
                  <c:v>679.5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/>
              <a:t>Vaiheiden tuntijakauma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 1040h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Käynnistys</c:v>
                </c:pt>
                <c:pt idx="1">
                  <c:v>Sprintti 1</c:v>
                </c:pt>
                <c:pt idx="2">
                  <c:v>Sprintti 2</c:v>
                </c:pt>
                <c:pt idx="3">
                  <c:v>Sprintti 3</c:v>
                </c:pt>
                <c:pt idx="4">
                  <c:v>Sprintti 4</c:v>
                </c:pt>
                <c:pt idx="5">
                  <c:v>Sprintti 5</c:v>
                </c:pt>
                <c:pt idx="6">
                  <c:v>Sprintti 6</c:v>
                </c:pt>
                <c:pt idx="7">
                  <c:v>Lopetus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60</c:v>
                </c:pt>
                <c:pt idx="1">
                  <c:v>120</c:v>
                </c:pt>
                <c:pt idx="2">
                  <c:v>145</c:v>
                </c:pt>
                <c:pt idx="3">
                  <c:v>125</c:v>
                </c:pt>
                <c:pt idx="4">
                  <c:v>151</c:v>
                </c:pt>
                <c:pt idx="5">
                  <c:v>158</c:v>
                </c:pt>
                <c:pt idx="6">
                  <c:v>170</c:v>
                </c:pt>
                <c:pt idx="7">
                  <c:v>141.5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 965h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Käynnistys</c:v>
                </c:pt>
                <c:pt idx="1">
                  <c:v>Sprintti 1</c:v>
                </c:pt>
                <c:pt idx="2">
                  <c:v>Sprintti 2</c:v>
                </c:pt>
                <c:pt idx="3">
                  <c:v>Sprintti 3</c:v>
                </c:pt>
                <c:pt idx="4">
                  <c:v>Sprintti 4</c:v>
                </c:pt>
                <c:pt idx="5">
                  <c:v>Sprintti 5</c:v>
                </c:pt>
                <c:pt idx="6">
                  <c:v>Sprintti 6</c:v>
                </c:pt>
                <c:pt idx="7">
                  <c:v>Lopetus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61.5</c:v>
                </c:pt>
                <c:pt idx="1">
                  <c:v>123.5</c:v>
                </c:pt>
                <c:pt idx="2">
                  <c:v>145</c:v>
                </c:pt>
                <c:pt idx="3">
                  <c:v>115</c:v>
                </c:pt>
                <c:pt idx="4">
                  <c:v>145</c:v>
                </c:pt>
                <c:pt idx="5">
                  <c:v>126.5</c:v>
                </c:pt>
                <c:pt idx="6">
                  <c:v>182</c:v>
                </c:pt>
                <c:pt idx="7">
                  <c:v>66.5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639232"/>
        <c:axId val="158267760"/>
      </c:barChart>
      <c:catAx>
        <c:axId val="15763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67760"/>
        <c:crosses val="autoZero"/>
        <c:auto val="1"/>
        <c:lblAlgn val="ctr"/>
        <c:lblOffset val="100"/>
        <c:noMultiLvlLbl val="0"/>
      </c:catAx>
      <c:valAx>
        <c:axId val="15826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3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60/61,5h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Imago</c:v>
                </c:pt>
                <c:pt idx="1">
                  <c:v>Projektisuunnitelma 
ja -sopimus</c:v>
                </c:pt>
                <c:pt idx="2">
                  <c:v>Projektinhallinta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</c:v>
                </c:pt>
                <c:pt idx="2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Imago</c:v>
                </c:pt>
                <c:pt idx="1">
                  <c:v>Projektisuunnitelma 
ja -sopimus</c:v>
                </c:pt>
                <c:pt idx="2">
                  <c:v>Projektinhallinta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</c:v>
                </c:pt>
                <c:pt idx="1">
                  <c:v>5</c:v>
                </c:pt>
                <c:pt idx="2">
                  <c:v>18.5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58608"/>
        <c:axId val="159859168"/>
      </c:barChart>
      <c:catAx>
        <c:axId val="15985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59168"/>
        <c:crosses val="autoZero"/>
        <c:auto val="1"/>
        <c:lblAlgn val="ctr"/>
        <c:lblOffset val="100"/>
        <c:noMultiLvlLbl val="0"/>
      </c:catAx>
      <c:valAx>
        <c:axId val="15985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5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120/123,5h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Mockup 
ideat</c:v>
                </c:pt>
                <c:pt idx="1">
                  <c:v>Etsintä 
ja vertailu</c:v>
                </c:pt>
                <c:pt idx="2">
                  <c:v>Teknologioihin
tutustuminen</c:v>
                </c:pt>
                <c:pt idx="3">
                  <c:v>Projektinhallinta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30</c:v>
                </c:pt>
                <c:pt idx="2">
                  <c:v>24</c:v>
                </c:pt>
                <c:pt idx="3">
                  <c:v>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Mockup 
ideat</c:v>
                </c:pt>
                <c:pt idx="1">
                  <c:v>Etsintä 
ja vertailu</c:v>
                </c:pt>
                <c:pt idx="2">
                  <c:v>Teknologioihin
tutustuminen</c:v>
                </c:pt>
                <c:pt idx="3">
                  <c:v>Projektinhallinta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8.5</c:v>
                </c:pt>
                <c:pt idx="1">
                  <c:v>20</c:v>
                </c:pt>
                <c:pt idx="2">
                  <c:v>29</c:v>
                </c:pt>
                <c:pt idx="3">
                  <c:v>66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61968"/>
        <c:axId val="159862528"/>
      </c:barChart>
      <c:catAx>
        <c:axId val="15986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62528"/>
        <c:crosses val="autoZero"/>
        <c:auto val="1"/>
        <c:lblAlgn val="ctr"/>
        <c:lblOffset val="100"/>
        <c:noMultiLvlLbl val="0"/>
      </c:catAx>
      <c:valAx>
        <c:axId val="15986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6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145/145h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Visualisoinnit</c:v>
                </c:pt>
                <c:pt idx="1">
                  <c:v>Demoilut</c:v>
                </c:pt>
                <c:pt idx="2">
                  <c:v>Teknologioihin
tutustuminen</c:v>
                </c:pt>
                <c:pt idx="3">
                  <c:v>Projektin-
hallinta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Visualisoinnit</c:v>
                </c:pt>
                <c:pt idx="1">
                  <c:v>Demoilut</c:v>
                </c:pt>
                <c:pt idx="2">
                  <c:v>Teknologioihin
tutustuminen</c:v>
                </c:pt>
                <c:pt idx="3">
                  <c:v>Projektin-
hallinta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33</c:v>
                </c:pt>
                <c:pt idx="1">
                  <c:v>45.5</c:v>
                </c:pt>
                <c:pt idx="2">
                  <c:v>22</c:v>
                </c:pt>
                <c:pt idx="3">
                  <c:v>44.5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65328"/>
        <c:axId val="159865888"/>
      </c:barChart>
      <c:catAx>
        <c:axId val="15986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65888"/>
        <c:crosses val="autoZero"/>
        <c:auto val="1"/>
        <c:lblAlgn val="ctr"/>
        <c:lblOffset val="100"/>
        <c:noMultiLvlLbl val="0"/>
      </c:catAx>
      <c:valAx>
        <c:axId val="15986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6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125/115h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Visualisoinnit</c:v>
                </c:pt>
                <c:pt idx="1">
                  <c:v>Demoilut</c:v>
                </c:pt>
                <c:pt idx="2">
                  <c:v>Teknologioihin
tutustuminen</c:v>
                </c:pt>
                <c:pt idx="3">
                  <c:v>Projektin-
hallinta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24</c:v>
                </c:pt>
                <c:pt idx="2">
                  <c:v>30</c:v>
                </c:pt>
                <c:pt idx="3">
                  <c:v>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Visualisoinnit</c:v>
                </c:pt>
                <c:pt idx="1">
                  <c:v>Demoilut</c:v>
                </c:pt>
                <c:pt idx="2">
                  <c:v>Teknologioihin
tutustuminen</c:v>
                </c:pt>
                <c:pt idx="3">
                  <c:v>Projektin-
hallinta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</c:v>
                </c:pt>
                <c:pt idx="1">
                  <c:v>28</c:v>
                </c:pt>
                <c:pt idx="2">
                  <c:v>25.5</c:v>
                </c:pt>
                <c:pt idx="3">
                  <c:v>43.5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589472"/>
        <c:axId val="160590032"/>
      </c:barChart>
      <c:catAx>
        <c:axId val="16058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90032"/>
        <c:crosses val="autoZero"/>
        <c:auto val="1"/>
        <c:lblAlgn val="ctr"/>
        <c:lblOffset val="100"/>
        <c:noMultiLvlLbl val="0"/>
      </c:catAx>
      <c:valAx>
        <c:axId val="1605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8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151/145h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Visualisoinnit</c:v>
                </c:pt>
                <c:pt idx="1">
                  <c:v>Käyttöliittymä ja
kartta</c:v>
                </c:pt>
                <c:pt idx="2">
                  <c:v>Graafi</c:v>
                </c:pt>
                <c:pt idx="3">
                  <c:v>Teknologioihin 
tutustuminen</c:v>
                </c:pt>
                <c:pt idx="4">
                  <c:v>Projektin-
hallinta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44</c:v>
                </c:pt>
                <c:pt idx="2">
                  <c:v>17.5</c:v>
                </c:pt>
                <c:pt idx="3">
                  <c:v>26.5</c:v>
                </c:pt>
                <c:pt idx="4">
                  <c:v>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Visualisoinnit</c:v>
                </c:pt>
                <c:pt idx="1">
                  <c:v>Käyttöliittymä ja
kartta</c:v>
                </c:pt>
                <c:pt idx="2">
                  <c:v>Graafi</c:v>
                </c:pt>
                <c:pt idx="3">
                  <c:v>Teknologioihin 
tutustuminen</c:v>
                </c:pt>
                <c:pt idx="4">
                  <c:v>Projektin-
hallinta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11.5</c:v>
                </c:pt>
                <c:pt idx="1">
                  <c:v>47</c:v>
                </c:pt>
                <c:pt idx="2">
                  <c:v>22</c:v>
                </c:pt>
                <c:pt idx="3">
                  <c:v>26</c:v>
                </c:pt>
                <c:pt idx="4">
                  <c:v>38.5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592832"/>
        <c:axId val="160593392"/>
      </c:barChart>
      <c:catAx>
        <c:axId val="1605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93392"/>
        <c:crosses val="autoZero"/>
        <c:auto val="1"/>
        <c:lblAlgn val="ctr"/>
        <c:lblOffset val="100"/>
        <c:noMultiLvlLbl val="0"/>
      </c:catAx>
      <c:valAx>
        <c:axId val="16059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smtClean="0"/>
              <a:t>158/126,5h</a:t>
            </a:r>
            <a:endParaRPr lang="fi-FI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Suunnitellut tunnit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Karttanäkymä</c:v>
                </c:pt>
                <c:pt idx="1">
                  <c:v>Graafinäkymä</c:v>
                </c:pt>
                <c:pt idx="2">
                  <c:v>Visualisoinnit,
serverin 
konfigurointi</c:v>
                </c:pt>
                <c:pt idx="3">
                  <c:v>Projektinhallinta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</c:v>
                </c:pt>
                <c:pt idx="1">
                  <c:v>42</c:v>
                </c:pt>
                <c:pt idx="2">
                  <c:v>4</c:v>
                </c:pt>
                <c:pt idx="3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Toteutuneet tunnit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Karttanäkymä</c:v>
                </c:pt>
                <c:pt idx="1">
                  <c:v>Graafinäkymä</c:v>
                </c:pt>
                <c:pt idx="2">
                  <c:v>Visualisoinnit,
serverin 
konfigurointi</c:v>
                </c:pt>
                <c:pt idx="3">
                  <c:v>Projektinhallinta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</c:v>
                </c:pt>
                <c:pt idx="1">
                  <c:v>38.5</c:v>
                </c:pt>
                <c:pt idx="2">
                  <c:v>4</c:v>
                </c:pt>
                <c:pt idx="3">
                  <c:v>27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862976"/>
        <c:axId val="161863536"/>
      </c:barChart>
      <c:catAx>
        <c:axId val="16186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63536"/>
        <c:crosses val="autoZero"/>
        <c:auto val="1"/>
        <c:lblAlgn val="ctr"/>
        <c:lblOffset val="100"/>
        <c:noMultiLvlLbl val="0"/>
      </c:catAx>
      <c:valAx>
        <c:axId val="16186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6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235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770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16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79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42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462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98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217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793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55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328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04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546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94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901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398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48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23.4.2015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23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93987"/>
            <a:ext cx="5707019" cy="82696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i-FI" sz="2800" dirty="0" smtClean="0"/>
              <a:t>Katsaus projektin toteutumaan</a:t>
            </a:r>
          </a:p>
          <a:p>
            <a:pPr algn="ctr"/>
            <a:r>
              <a:rPr lang="fi-FI" sz="2800" dirty="0" smtClean="0"/>
              <a:t>16.4.2015</a:t>
            </a:r>
            <a:endParaRPr lang="fi-FI" sz="2800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63" y="2071200"/>
            <a:ext cx="4308213" cy="72142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54967" y="4700322"/>
            <a:ext cx="3179603" cy="16938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2800" dirty="0" smtClean="0"/>
              <a:t>Eero </a:t>
            </a:r>
            <a:r>
              <a:rPr lang="fi-FI" sz="2800" dirty="0" err="1" smtClean="0"/>
              <a:t>Latikka</a:t>
            </a:r>
            <a:endParaRPr lang="fi-FI" sz="2800" dirty="0" smtClean="0"/>
          </a:p>
          <a:p>
            <a:pPr algn="ctr"/>
            <a:r>
              <a:rPr lang="fi-FI" sz="2800" dirty="0" smtClean="0"/>
              <a:t>Janne Papunen</a:t>
            </a:r>
          </a:p>
          <a:p>
            <a:pPr algn="ctr"/>
            <a:r>
              <a:rPr lang="fi-FI" sz="2800" dirty="0" smtClean="0"/>
              <a:t>Sami Pelkonen</a:t>
            </a:r>
          </a:p>
          <a:p>
            <a:pPr algn="ctr"/>
            <a:r>
              <a:rPr lang="fi-FI" sz="2800" dirty="0" smtClean="0"/>
              <a:t>Mari </a:t>
            </a:r>
            <a:r>
              <a:rPr lang="fi-FI" sz="2800" dirty="0" err="1" smtClean="0"/>
              <a:t>Savomäki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  <a:noFill/>
        </p:spPr>
        <p:txBody>
          <a:bodyPr/>
          <a:lstStyle/>
          <a:p>
            <a:r>
              <a:rPr lang="fi-FI" sz="1600" dirty="0" smtClean="0"/>
              <a:t>Sprintti 4 19.12.2014 – 5.2.2015</a:t>
            </a:r>
          </a:p>
          <a:p>
            <a:pPr lvl="1"/>
            <a:r>
              <a:rPr lang="fi-FI" sz="1400" dirty="0" smtClean="0"/>
              <a:t>Tavoite: suunnitella prototyypin rakenne ja aloittaa tuotanto, visualisointi-ideoita lisää, ottaa SVN-versionhallinta käyttöön ja tehdä REST-hakuja asiakkaan tietokantaan.</a:t>
            </a:r>
          </a:p>
          <a:p>
            <a:pPr lvl="1"/>
            <a:r>
              <a:rPr lang="fi-FI" sz="1400" dirty="0" smtClean="0"/>
              <a:t>Tulos: luotiin sovellukselle käyttöliittymä, johon lisättiin karttapohja. REST-hakujen testattiin toimivan sovelluksessa. Todettiin, ettei </a:t>
            </a:r>
            <a:r>
              <a:rPr lang="fi-FI" sz="1400" dirty="0" err="1" smtClean="0"/>
              <a:t>graafia</a:t>
            </a:r>
            <a:r>
              <a:rPr lang="fi-FI" sz="1400" dirty="0" smtClean="0"/>
              <a:t> voi toteuttaa </a:t>
            </a:r>
            <a:r>
              <a:rPr lang="fi-FI" sz="1400" dirty="0" err="1" smtClean="0"/>
              <a:t>Highchartsin</a:t>
            </a:r>
            <a:r>
              <a:rPr lang="fi-FI" sz="1400" dirty="0" smtClean="0"/>
              <a:t> avulla, joten tilalle valittiin D3.js. Visualisointi-ideoita syntyi 6 kpl.</a:t>
            </a:r>
            <a:endParaRPr lang="fi-FI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16120161"/>
              </p:ext>
            </p:extLst>
          </p:nvPr>
        </p:nvGraphicFramePr>
        <p:xfrm>
          <a:off x="1159933" y="3276600"/>
          <a:ext cx="7391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Ryhmä 6"/>
          <p:cNvGrpSpPr/>
          <p:nvPr/>
        </p:nvGrpSpPr>
        <p:grpSpPr>
          <a:xfrm>
            <a:off x="10066595" y="209278"/>
            <a:ext cx="2047757" cy="524818"/>
            <a:chOff x="8614307" y="609600"/>
            <a:chExt cx="2047757" cy="773274"/>
          </a:xfrm>
        </p:grpSpPr>
        <p:sp>
          <p:nvSpPr>
            <p:cNvPr id="8" name="Vastakkaisista kulmista pyöristetty suorakulmio 7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9" name="Tekstiruutu 8"/>
            <p:cNvSpPr txBox="1"/>
            <p:nvPr/>
          </p:nvSpPr>
          <p:spPr>
            <a:xfrm>
              <a:off x="8627606" y="627329"/>
              <a:ext cx="2034458" cy="4924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Workshop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0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  <a:noFill/>
        </p:spPr>
        <p:txBody>
          <a:bodyPr/>
          <a:lstStyle/>
          <a:p>
            <a:r>
              <a:rPr lang="fi-FI" sz="1600" dirty="0" smtClean="0"/>
              <a:t>Sprintti 5 6.2. – 5.3.2015</a:t>
            </a:r>
          </a:p>
          <a:p>
            <a:pPr lvl="1"/>
            <a:r>
              <a:rPr lang="fi-FI" sz="1400" dirty="0" smtClean="0"/>
              <a:t>Tavoite: </a:t>
            </a:r>
            <a:r>
              <a:rPr lang="fi-FI" sz="1400" dirty="0" err="1" smtClean="0"/>
              <a:t>graafin</a:t>
            </a:r>
            <a:r>
              <a:rPr lang="fi-FI" sz="1400" dirty="0" smtClean="0"/>
              <a:t> yhdistäminen sovellukseen, sovellus käyttämään asiakkaan dataa, komponenttien lisäys käyttöliittymään, </a:t>
            </a:r>
            <a:r>
              <a:rPr lang="fi-FI" sz="1400" dirty="0" err="1" smtClean="0"/>
              <a:t>heatmap</a:t>
            </a:r>
            <a:r>
              <a:rPr lang="fi-FI" sz="1400" dirty="0"/>
              <a:t>-</a:t>
            </a:r>
            <a:r>
              <a:rPr lang="fi-FI" sz="1400" dirty="0" smtClean="0"/>
              <a:t>animaation mahdollisuuden tutkiminen.</a:t>
            </a:r>
          </a:p>
          <a:p>
            <a:pPr lvl="1"/>
            <a:r>
              <a:rPr lang="fi-FI" sz="1400" dirty="0" smtClean="0"/>
              <a:t>Tulos: sovellus saatiin käyttämään REST-hakuja tietokannasta, lisättiin tasovalinnat, kalenterihaku ja </a:t>
            </a:r>
            <a:r>
              <a:rPr lang="fi-FI" sz="1400" dirty="0" err="1" smtClean="0"/>
              <a:t>range</a:t>
            </a:r>
            <a:r>
              <a:rPr lang="fi-FI" sz="1400" dirty="0" smtClean="0"/>
              <a:t> </a:t>
            </a:r>
            <a:r>
              <a:rPr lang="fi-FI" sz="1400" dirty="0" err="1" smtClean="0"/>
              <a:t>slider</a:t>
            </a:r>
            <a:r>
              <a:rPr lang="fi-FI" sz="1400" dirty="0" smtClean="0"/>
              <a:t> käyttöliittymään sekä todettiin </a:t>
            </a:r>
            <a:r>
              <a:rPr lang="fi-FI" sz="1400" dirty="0" err="1" smtClean="0"/>
              <a:t>heatmap-animoinnin</a:t>
            </a:r>
            <a:r>
              <a:rPr lang="fi-FI" sz="1400" dirty="0" smtClean="0"/>
              <a:t> olevan mahdollista. </a:t>
            </a:r>
            <a:r>
              <a:rPr lang="fi-FI" sz="1400" dirty="0" err="1" smtClean="0"/>
              <a:t>Graafin</a:t>
            </a:r>
            <a:r>
              <a:rPr lang="fi-FI" sz="1400" dirty="0" smtClean="0"/>
              <a:t> yhdistäminen sovellukseen ei toteutunut tässä sprintissä. Uusia visualisointi-ideoita ei syntynyt.</a:t>
            </a:r>
            <a:endParaRPr lang="fi-FI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68933421"/>
              </p:ext>
            </p:extLst>
          </p:nvPr>
        </p:nvGraphicFramePr>
        <p:xfrm>
          <a:off x="1159932" y="3276600"/>
          <a:ext cx="656739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Ryhmä 15"/>
          <p:cNvGrpSpPr/>
          <p:nvPr/>
        </p:nvGrpSpPr>
        <p:grpSpPr>
          <a:xfrm>
            <a:off x="10066595" y="209278"/>
            <a:ext cx="2047757" cy="773274"/>
            <a:chOff x="8614307" y="609600"/>
            <a:chExt cx="2047757" cy="773274"/>
          </a:xfrm>
        </p:grpSpPr>
        <p:sp>
          <p:nvSpPr>
            <p:cNvPr id="17" name="Vastakkaisista kulmista pyöristetty suorakulmio 16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8" name="Tekstiruutu 17"/>
            <p:cNvSpPr txBox="1"/>
            <p:nvPr/>
          </p:nvSpPr>
          <p:spPr>
            <a:xfrm>
              <a:off x="8627606" y="627329"/>
              <a:ext cx="2034458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Kolmas johtoryhmä</a:t>
              </a:r>
            </a:p>
            <a:p>
              <a:r>
                <a:rPr lang="fi-FI" sz="1200" dirty="0" smtClean="0"/>
                <a:t>Workshop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  <a:noFill/>
        </p:spPr>
        <p:txBody>
          <a:bodyPr/>
          <a:lstStyle/>
          <a:p>
            <a:r>
              <a:rPr lang="fi-FI" sz="1600" dirty="0" smtClean="0"/>
              <a:t>Sprintti 6 3.4. – 24.4.2015</a:t>
            </a:r>
          </a:p>
          <a:p>
            <a:pPr lvl="1"/>
            <a:r>
              <a:rPr lang="fi-FI" sz="1400" dirty="0" smtClean="0"/>
              <a:t>Tavoite: </a:t>
            </a:r>
            <a:r>
              <a:rPr lang="fi-FI" sz="1400" dirty="0" err="1"/>
              <a:t>graafin</a:t>
            </a:r>
            <a:r>
              <a:rPr lang="fi-FI" sz="1400" dirty="0"/>
              <a:t> lisäys </a:t>
            </a:r>
            <a:r>
              <a:rPr lang="fi-FI" sz="1400" dirty="0" smtClean="0"/>
              <a:t>sovellukseen, </a:t>
            </a:r>
            <a:r>
              <a:rPr lang="fi-FI" sz="1400" dirty="0"/>
              <a:t>työstää </a:t>
            </a:r>
            <a:r>
              <a:rPr lang="fi-FI" sz="1400" dirty="0" smtClean="0"/>
              <a:t>sovellusta eteenpäin mahdollisimman valmiiksi.</a:t>
            </a:r>
          </a:p>
          <a:p>
            <a:pPr lvl="1"/>
            <a:r>
              <a:rPr lang="fi-FI" sz="1400" dirty="0" smtClean="0"/>
              <a:t>Tulos: </a:t>
            </a:r>
            <a:r>
              <a:rPr lang="fi-FI" sz="1400" dirty="0" err="1" smtClean="0"/>
              <a:t>graafi</a:t>
            </a:r>
            <a:r>
              <a:rPr lang="fi-FI" sz="1400" dirty="0" smtClean="0"/>
              <a:t> lisättiin sovellukseen ja käyttämään asiakkaan dataa, </a:t>
            </a:r>
            <a:r>
              <a:rPr lang="fi-FI" sz="1400" dirty="0" err="1" smtClean="0"/>
              <a:t>graafin</a:t>
            </a:r>
            <a:r>
              <a:rPr lang="fi-FI" sz="1400" dirty="0" smtClean="0"/>
              <a:t> tasovalinnat ja haamurajan näyttäminen saatiin toimimaan, käyttöpaikkojen koordinaattitiedot tallentuvat </a:t>
            </a:r>
            <a:r>
              <a:rPr lang="fi-FI" sz="1400" dirty="0" err="1" smtClean="0"/>
              <a:t>local</a:t>
            </a:r>
            <a:r>
              <a:rPr lang="fi-FI" sz="1400" dirty="0" smtClean="0"/>
              <a:t> </a:t>
            </a:r>
            <a:r>
              <a:rPr lang="fi-FI" sz="1400" dirty="0" err="1" smtClean="0"/>
              <a:t>storageen</a:t>
            </a:r>
            <a:r>
              <a:rPr lang="fi-FI" sz="1400" dirty="0" smtClean="0"/>
              <a:t>, </a:t>
            </a:r>
            <a:r>
              <a:rPr lang="fi-FI" sz="1400" dirty="0" err="1" smtClean="0"/>
              <a:t>heatmap</a:t>
            </a:r>
            <a:r>
              <a:rPr lang="fi-FI" sz="1400" dirty="0" smtClean="0"/>
              <a:t> animaatio valmiiksi, haku, </a:t>
            </a:r>
            <a:r>
              <a:rPr lang="fi-FI" sz="1400" dirty="0" err="1" smtClean="0"/>
              <a:t>responsiivisuutta</a:t>
            </a:r>
            <a:r>
              <a:rPr lang="fi-FI" sz="1400" dirty="0" smtClean="0"/>
              <a:t> parannettiin ja kulutuksen rajaus saatiin toimimaan.</a:t>
            </a:r>
            <a:endParaRPr lang="fi-FI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64651930"/>
              </p:ext>
            </p:extLst>
          </p:nvPr>
        </p:nvGraphicFramePr>
        <p:xfrm>
          <a:off x="144000" y="3329610"/>
          <a:ext cx="1192116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Ryhmä 15"/>
          <p:cNvGrpSpPr/>
          <p:nvPr/>
        </p:nvGrpSpPr>
        <p:grpSpPr>
          <a:xfrm>
            <a:off x="10066595" y="209278"/>
            <a:ext cx="2047757" cy="773274"/>
            <a:chOff x="8614307" y="609600"/>
            <a:chExt cx="2047757" cy="773274"/>
          </a:xfrm>
        </p:grpSpPr>
        <p:sp>
          <p:nvSpPr>
            <p:cNvPr id="17" name="Vastakkaisista kulmista pyöristetty suorakulmio 16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8" name="Tekstiruutu 17"/>
            <p:cNvSpPr txBox="1"/>
            <p:nvPr/>
          </p:nvSpPr>
          <p:spPr>
            <a:xfrm>
              <a:off x="8627606" y="627329"/>
              <a:ext cx="2034458" cy="4924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Workshop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  <a:noFill/>
        </p:spPr>
        <p:txBody>
          <a:bodyPr/>
          <a:lstStyle/>
          <a:p>
            <a:r>
              <a:rPr lang="fi-FI" sz="1600" dirty="0" smtClean="0"/>
              <a:t>Lopetusvaihe 3.4. – 24.4.2015</a:t>
            </a:r>
          </a:p>
          <a:p>
            <a:pPr lvl="1"/>
            <a:r>
              <a:rPr lang="fi-FI" sz="1400" dirty="0" smtClean="0"/>
              <a:t>Tavoite: laatia loppuraportti ja tekninen raportti, tehdä mahdollisia korjauksia sovellukseen. Saada projekti päätökseen ja esittää lopputulos asiakkaalle sekä luovuttaa projektin materiaalit sovitulla tavalla.</a:t>
            </a:r>
          </a:p>
          <a:p>
            <a:pPr lvl="1"/>
            <a:r>
              <a:rPr lang="fi-FI" sz="1400" dirty="0" smtClean="0"/>
              <a:t>Tulos: loppuraportti ja tekninen raportti.</a:t>
            </a:r>
            <a:endParaRPr lang="fi-FI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74201809"/>
              </p:ext>
            </p:extLst>
          </p:nvPr>
        </p:nvGraphicFramePr>
        <p:xfrm>
          <a:off x="1159931" y="3276600"/>
          <a:ext cx="72242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Ryhmä 6"/>
          <p:cNvGrpSpPr/>
          <p:nvPr/>
        </p:nvGrpSpPr>
        <p:grpSpPr>
          <a:xfrm>
            <a:off x="10066595" y="209278"/>
            <a:ext cx="2047757" cy="773274"/>
            <a:chOff x="8614307" y="609600"/>
            <a:chExt cx="2047757" cy="773274"/>
          </a:xfrm>
        </p:grpSpPr>
        <p:sp>
          <p:nvSpPr>
            <p:cNvPr id="8" name="Vastakkaisista kulmista pyöristetty suorakulmio 7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9" name="Tekstiruutu 8"/>
            <p:cNvSpPr txBox="1"/>
            <p:nvPr/>
          </p:nvSpPr>
          <p:spPr>
            <a:xfrm>
              <a:off x="8627606" y="627329"/>
              <a:ext cx="2034458" cy="4924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Neljäs johtoryhmä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Tuotannon yhteenveto</a:t>
            </a:r>
            <a:endParaRPr lang="fi-FI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8040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4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Haasteet ja onnistumiset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58409" y="2312988"/>
            <a:ext cx="4651513" cy="3880773"/>
          </a:xfrm>
        </p:spPr>
        <p:txBody>
          <a:bodyPr/>
          <a:lstStyle/>
          <a:p>
            <a:r>
              <a:rPr lang="fi-FI" sz="1600" dirty="0" smtClean="0"/>
              <a:t>Onnistumiset</a:t>
            </a:r>
          </a:p>
          <a:p>
            <a:pPr lvl="1"/>
            <a:r>
              <a:rPr lang="fi-FI" sz="1400" dirty="0"/>
              <a:t>Ohjelmointitaidot </a:t>
            </a:r>
            <a:r>
              <a:rPr lang="fi-FI" sz="1400" dirty="0" smtClean="0"/>
              <a:t>kehittyivät</a:t>
            </a:r>
          </a:p>
          <a:p>
            <a:pPr lvl="2"/>
            <a:r>
              <a:rPr lang="fi-FI" sz="1000" dirty="0" smtClean="0"/>
              <a:t>Ymmärrys käytetyistä teknologioista</a:t>
            </a:r>
            <a:endParaRPr lang="fi-FI" sz="1200" dirty="0" smtClean="0"/>
          </a:p>
          <a:p>
            <a:pPr lvl="1"/>
            <a:r>
              <a:rPr lang="fi-FI" sz="1400" dirty="0" smtClean="0"/>
              <a:t>Laajemman sovelluskokonaisuuden rakentaminen</a:t>
            </a:r>
          </a:p>
          <a:p>
            <a:pPr lvl="1"/>
            <a:r>
              <a:rPr lang="fi-FI" sz="1400" dirty="0" smtClean="0"/>
              <a:t>Kuvaajan idea ja toteutus</a:t>
            </a:r>
          </a:p>
          <a:p>
            <a:pPr lvl="1"/>
            <a:r>
              <a:rPr lang="fi-FI" sz="1400" dirty="0" smtClean="0"/>
              <a:t>Asiakkaan kanssa työskentely</a:t>
            </a:r>
          </a:p>
          <a:p>
            <a:pPr lvl="1"/>
            <a:endParaRPr lang="fi-FI" dirty="0"/>
          </a:p>
        </p:txBody>
      </p:sp>
      <p:sp>
        <p:nvSpPr>
          <p:cNvPr id="5" name="Sisällön paikkamerkki 2"/>
          <p:cNvSpPr txBox="1">
            <a:spLocks/>
          </p:cNvSpPr>
          <p:nvPr/>
        </p:nvSpPr>
        <p:spPr>
          <a:xfrm>
            <a:off x="829735" y="2312989"/>
            <a:ext cx="5232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600" dirty="0" smtClean="0"/>
              <a:t>Haasteet</a:t>
            </a:r>
          </a:p>
          <a:p>
            <a:pPr lvl="1"/>
            <a:r>
              <a:rPr lang="fi-FI" sz="1400" dirty="0" smtClean="0"/>
              <a:t>Sprinttien suunnittelu </a:t>
            </a:r>
          </a:p>
          <a:p>
            <a:pPr lvl="1"/>
            <a:r>
              <a:rPr lang="fi-FI" sz="1400" dirty="0" smtClean="0"/>
              <a:t>Projektipäällikkyys </a:t>
            </a:r>
          </a:p>
          <a:p>
            <a:pPr lvl="1"/>
            <a:r>
              <a:rPr lang="fi-FI" sz="1400" dirty="0" smtClean="0"/>
              <a:t>Sisäisen kommunikaation katkokset</a:t>
            </a:r>
          </a:p>
          <a:p>
            <a:pPr lvl="1"/>
            <a:r>
              <a:rPr lang="fi-FI" sz="1400" dirty="0" smtClean="0"/>
              <a:t>Työkalujen haltuunotto</a:t>
            </a:r>
          </a:p>
          <a:p>
            <a:pPr lvl="1"/>
            <a:r>
              <a:rPr lang="fi-FI" sz="1400" dirty="0" smtClean="0"/>
              <a:t>Datan saaminen </a:t>
            </a:r>
          </a:p>
          <a:p>
            <a:pPr lvl="1"/>
            <a:r>
              <a:rPr lang="fi-FI" sz="1400" dirty="0" smtClean="0"/>
              <a:t>Kuvaajan rakentaminen</a:t>
            </a:r>
          </a:p>
          <a:p>
            <a:pPr lvl="1"/>
            <a:endParaRPr lang="fi-FI" sz="1400" dirty="0" smtClean="0"/>
          </a:p>
          <a:p>
            <a:pPr lvl="1"/>
            <a:endParaRPr lang="fi-FI" dirty="0" smtClean="0"/>
          </a:p>
          <a:p>
            <a:pPr lvl="1"/>
            <a:endParaRPr lang="fi-FI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22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221886" y="4281714"/>
            <a:ext cx="1474565" cy="769257"/>
          </a:xfrm>
        </p:spPr>
        <p:txBody>
          <a:bodyPr/>
          <a:lstStyle/>
          <a:p>
            <a:r>
              <a:rPr lang="fi-FI" dirty="0" smtClean="0"/>
              <a:t>Kiitos.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63" y="2942058"/>
            <a:ext cx="4308213" cy="7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Esityksen sisältö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Katsaus lähtökohtiin</a:t>
            </a:r>
          </a:p>
          <a:p>
            <a:r>
              <a:rPr lang="fi-FI" dirty="0" smtClean="0"/>
              <a:t>Vaiheet</a:t>
            </a:r>
          </a:p>
          <a:p>
            <a:r>
              <a:rPr lang="fi-FI" dirty="0" smtClean="0"/>
              <a:t>Tulokset</a:t>
            </a:r>
          </a:p>
          <a:p>
            <a:r>
              <a:rPr lang="fi-FI" dirty="0" smtClean="0"/>
              <a:t>Onnistumiset ja ongelmat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030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lähtökohdat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Projektin ajankohta: 4.9.2014 – 24.4.2015</a:t>
            </a:r>
          </a:p>
          <a:p>
            <a:r>
              <a:rPr lang="fi-FI" dirty="0" smtClean="0"/>
              <a:t>Sovellettiin ketteriä menetelmiä: Käynnistysvaihe, sprintit 1-6, lopetusvaihe</a:t>
            </a:r>
          </a:p>
          <a:p>
            <a:r>
              <a:rPr lang="fi-FI" dirty="0"/>
              <a:t>Resursseja oli varattu 260h/ryhmän jäsen eli yhteensä </a:t>
            </a:r>
            <a:r>
              <a:rPr lang="fi-FI" dirty="0" smtClean="0"/>
              <a:t>1040h</a:t>
            </a:r>
          </a:p>
          <a:p>
            <a:r>
              <a:rPr lang="fi-FI" dirty="0" smtClean="0"/>
              <a:t>Tavoitteet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Toteuttaa </a:t>
            </a:r>
            <a:r>
              <a:rPr lang="fi-FI" dirty="0" err="1"/>
              <a:t>Wapice</a:t>
            </a:r>
            <a:r>
              <a:rPr lang="fi-FI" dirty="0"/>
              <a:t> Oy:lle </a:t>
            </a:r>
            <a:r>
              <a:rPr lang="fi-FI" dirty="0" err="1"/>
              <a:t>heatmap</a:t>
            </a:r>
            <a:r>
              <a:rPr lang="fi-FI" dirty="0"/>
              <a:t> -tyyppinen verkkosovellus</a:t>
            </a:r>
          </a:p>
          <a:p>
            <a:pPr lvl="1"/>
            <a:r>
              <a:rPr lang="fi-FI" dirty="0"/>
              <a:t>Kehittää uusia tapoja visualisoida dataa</a:t>
            </a:r>
          </a:p>
          <a:p>
            <a:pPr lvl="1"/>
            <a:r>
              <a:rPr lang="fi-FI" dirty="0"/>
              <a:t>Oppia toimimaan vastuullisesti asiakasprojektissa</a:t>
            </a:r>
          </a:p>
          <a:p>
            <a:pPr lvl="1"/>
            <a:r>
              <a:rPr lang="fi-FI" dirty="0"/>
              <a:t>Oppia työskentelemään oikean asiakkaan kanssa</a:t>
            </a:r>
          </a:p>
          <a:p>
            <a:endParaRPr lang="fi-FI" dirty="0"/>
          </a:p>
          <a:p>
            <a:endParaRPr lang="fi-FI" dirty="0" smtClean="0"/>
          </a:p>
          <a:p>
            <a:pPr lvl="1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isällön paikkamerkki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7603712"/>
              </p:ext>
            </p:extLst>
          </p:nvPr>
        </p:nvGraphicFramePr>
        <p:xfrm>
          <a:off x="-675860" y="1514613"/>
          <a:ext cx="6946900" cy="440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Kaavio 36"/>
          <p:cNvGraphicFramePr/>
          <p:nvPr>
            <p:extLst>
              <p:ext uri="{D42A27DB-BD31-4B8C-83A1-F6EECF244321}">
                <p14:modId xmlns:p14="http://schemas.microsoft.com/office/powerpoint/2010/main" val="2101203253"/>
              </p:ext>
            </p:extLst>
          </p:nvPr>
        </p:nvGraphicFramePr>
        <p:xfrm>
          <a:off x="4488984" y="1534696"/>
          <a:ext cx="6400800" cy="432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2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1"/>
          <p:cNvGraphicFramePr/>
          <p:nvPr>
            <p:extLst>
              <p:ext uri="{D42A27DB-BD31-4B8C-83A1-F6EECF244321}">
                <p14:modId xmlns:p14="http://schemas.microsoft.com/office/powerpoint/2010/main" val="4018885960"/>
              </p:ext>
            </p:extLst>
          </p:nvPr>
        </p:nvGraphicFramePr>
        <p:xfrm>
          <a:off x="305009" y="1177722"/>
          <a:ext cx="9419563" cy="511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2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</p:spPr>
        <p:txBody>
          <a:bodyPr/>
          <a:lstStyle/>
          <a:p>
            <a:r>
              <a:rPr lang="fi-FI" sz="1600" dirty="0" smtClean="0"/>
              <a:t>Käynnistysvaihe 4.9. – 20.11.2014</a:t>
            </a:r>
          </a:p>
          <a:p>
            <a:pPr lvl="1"/>
            <a:r>
              <a:rPr lang="fi-FI" sz="1400" dirty="0" smtClean="0"/>
              <a:t>Tavoite: ryhmälle imago, saada toimeksianto.</a:t>
            </a:r>
          </a:p>
          <a:p>
            <a:pPr lvl="1"/>
            <a:r>
              <a:rPr lang="fi-FI" sz="1400" dirty="0" smtClean="0"/>
              <a:t>Tulos: projektisuunnitelma ja –sopimus, projektin käynnistäminen.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22679577"/>
              </p:ext>
            </p:extLst>
          </p:nvPr>
        </p:nvGraphicFramePr>
        <p:xfrm>
          <a:off x="1346200" y="2799644"/>
          <a:ext cx="5571066" cy="3714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0565">
            <a:off x="8633606" y="1730781"/>
            <a:ext cx="2132709" cy="36215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8" name="Ryhmä 7"/>
          <p:cNvGrpSpPr/>
          <p:nvPr/>
        </p:nvGrpSpPr>
        <p:grpSpPr>
          <a:xfrm>
            <a:off x="10066595" y="209278"/>
            <a:ext cx="2047757" cy="537697"/>
            <a:chOff x="8614307" y="609600"/>
            <a:chExt cx="2047757" cy="773274"/>
          </a:xfrm>
        </p:grpSpPr>
        <p:sp>
          <p:nvSpPr>
            <p:cNvPr id="9" name="Vastakkaisista kulmista pyöristetty suorakulmio 8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0" name="Tekstiruutu 9"/>
            <p:cNvSpPr txBox="1"/>
            <p:nvPr/>
          </p:nvSpPr>
          <p:spPr>
            <a:xfrm>
              <a:off x="8627606" y="627329"/>
              <a:ext cx="2034458" cy="4924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Workshop 1</a:t>
              </a:r>
            </a:p>
          </p:txBody>
        </p:sp>
      </p:grpSp>
      <p:pic>
        <p:nvPicPr>
          <p:cNvPr id="5" name="Kuva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72880">
            <a:off x="8532275" y="3172032"/>
            <a:ext cx="2335370" cy="33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  <a:noFill/>
        </p:spPr>
        <p:txBody>
          <a:bodyPr/>
          <a:lstStyle/>
          <a:p>
            <a:r>
              <a:rPr lang="fi-FI" sz="1600" dirty="0" smtClean="0"/>
              <a:t>Sprintti 1 25.9. – 23.10.2014</a:t>
            </a:r>
          </a:p>
          <a:p>
            <a:pPr lvl="1"/>
            <a:r>
              <a:rPr lang="fi-FI" sz="1400" dirty="0" smtClean="0"/>
              <a:t>Tavoite: etsiä ja vertailla eri datanvisualisointikirjastoja ja karttapohjia sekä perehtyä mahdollisiin rajoitteisiin ja lisensseihin, ideoida uusia visualisointitapoja, tutustua REST ja </a:t>
            </a:r>
            <a:r>
              <a:rPr lang="fi-FI" sz="1400" dirty="0" err="1" smtClean="0"/>
              <a:t>AngularJS</a:t>
            </a:r>
            <a:r>
              <a:rPr lang="fi-FI" sz="1400" dirty="0" smtClean="0"/>
              <a:t> –</a:t>
            </a:r>
            <a:r>
              <a:rPr lang="fi-FI" sz="1400" dirty="0" err="1" smtClean="0"/>
              <a:t>tekniikoihin</a:t>
            </a:r>
            <a:r>
              <a:rPr lang="fi-FI" sz="1400" dirty="0" smtClean="0"/>
              <a:t>. </a:t>
            </a:r>
          </a:p>
          <a:p>
            <a:pPr lvl="1"/>
            <a:r>
              <a:rPr lang="fi-FI" sz="1400" dirty="0" smtClean="0"/>
              <a:t>Tulos: tutkinnan perusteella ehdotettiin jatkoon karttapohjista Google </a:t>
            </a:r>
            <a:r>
              <a:rPr lang="fi-FI" sz="1400" dirty="0" err="1" smtClean="0"/>
              <a:t>Maps</a:t>
            </a:r>
            <a:r>
              <a:rPr lang="fi-FI" sz="1400" dirty="0" smtClean="0"/>
              <a:t> </a:t>
            </a:r>
            <a:r>
              <a:rPr lang="fi-FI" sz="1400" dirty="0" err="1" smtClean="0"/>
              <a:t>APIa</a:t>
            </a:r>
            <a:r>
              <a:rPr lang="fi-FI" sz="1400" dirty="0" smtClean="0"/>
              <a:t> ja Maanmittauslaitoksen avointa dataa ja visualisointikirjastoista D3.js ja </a:t>
            </a:r>
            <a:r>
              <a:rPr lang="fi-FI" sz="1400" dirty="0" err="1" smtClean="0"/>
              <a:t>Highcharts</a:t>
            </a:r>
            <a:r>
              <a:rPr lang="fi-FI" sz="1400" dirty="0" smtClean="0"/>
              <a:t>. Visualisointi-ideoita syntyi 2 kpl.</a:t>
            </a:r>
            <a:endParaRPr lang="fi-FI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35936059"/>
              </p:ext>
            </p:extLst>
          </p:nvPr>
        </p:nvGraphicFramePr>
        <p:xfrm>
          <a:off x="991250" y="3273659"/>
          <a:ext cx="613284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Ryhmä 19"/>
          <p:cNvGrpSpPr/>
          <p:nvPr/>
        </p:nvGrpSpPr>
        <p:grpSpPr>
          <a:xfrm>
            <a:off x="7449290" y="3423642"/>
            <a:ext cx="3546228" cy="3049801"/>
            <a:chOff x="6699449" y="3388915"/>
            <a:chExt cx="3546228" cy="3049801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7123910" y="3915946"/>
              <a:ext cx="104547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HERE </a:t>
              </a:r>
              <a:r>
                <a:rPr lang="fi-FI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Maps</a:t>
              </a:r>
              <a:endParaRPr lang="fi-FI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1533" y="3388915"/>
              <a:ext cx="206338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Maanmittauslaitos</a:t>
              </a:r>
              <a:endParaRPr lang="fi-FI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8476" y="4292553"/>
              <a:ext cx="71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D3.js</a:t>
              </a:r>
              <a:endParaRPr lang="fi-FI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48850" y="3858629"/>
              <a:ext cx="111120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Heatmap.js</a:t>
              </a:r>
              <a:endParaRPr lang="fi-FI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99449" y="5248586"/>
              <a:ext cx="127951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Highcharts</a:t>
              </a:r>
              <a:endParaRPr lang="fi-FI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09843" y="4799544"/>
              <a:ext cx="124264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Fusion</a:t>
              </a:r>
              <a:r>
                <a:rPr lang="fi-FI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fi-FI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charts</a:t>
              </a:r>
              <a:endParaRPr lang="fi-FI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45388" y="5310141"/>
              <a:ext cx="61420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Vis.js</a:t>
              </a:r>
              <a:endParaRPr lang="fi-FI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24574" y="4845599"/>
              <a:ext cx="4988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Flot</a:t>
              </a:r>
              <a:endParaRPr lang="fi-FI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39843" y="4318416"/>
              <a:ext cx="210583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Google </a:t>
              </a:r>
              <a:r>
                <a:rPr lang="fi-FI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Maps</a:t>
              </a:r>
              <a:r>
                <a:rPr lang="fi-FI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API</a:t>
              </a:r>
              <a:endParaRPr lang="fi-FI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7326" y="5821173"/>
              <a:ext cx="928459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Processing.js</a:t>
              </a:r>
              <a:endParaRPr lang="fi-FI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24574" y="5488875"/>
              <a:ext cx="84510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Dygraphs.js</a:t>
              </a:r>
              <a:endParaRPr lang="fi-FI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59470" y="6192495"/>
              <a:ext cx="731290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Dimple.js</a:t>
              </a:r>
              <a:endParaRPr lang="fi-FI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8884" y="5899896"/>
              <a:ext cx="66556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i-FI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Gephi.js</a:t>
              </a:r>
              <a:endParaRPr lang="fi-FI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Ryhmä 22"/>
          <p:cNvGrpSpPr/>
          <p:nvPr/>
        </p:nvGrpSpPr>
        <p:grpSpPr>
          <a:xfrm>
            <a:off x="10066595" y="209278"/>
            <a:ext cx="2047757" cy="773274"/>
            <a:chOff x="8614307" y="609600"/>
            <a:chExt cx="2047757" cy="773274"/>
          </a:xfrm>
        </p:grpSpPr>
        <p:sp>
          <p:nvSpPr>
            <p:cNvPr id="22" name="Vastakkaisista kulmista pyöristetty suorakulmio 21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9" name="Tekstiruutu 18"/>
            <p:cNvSpPr txBox="1"/>
            <p:nvPr/>
          </p:nvSpPr>
          <p:spPr>
            <a:xfrm>
              <a:off x="8627606" y="627329"/>
              <a:ext cx="2034458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Ensimmäinen johtoryhmä</a:t>
              </a:r>
            </a:p>
            <a:p>
              <a:r>
                <a:rPr lang="fi-FI" sz="1200" dirty="0" smtClean="0"/>
                <a:t>Workshop 2, 3,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9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  <a:noFill/>
        </p:spPr>
        <p:txBody>
          <a:bodyPr/>
          <a:lstStyle/>
          <a:p>
            <a:r>
              <a:rPr lang="fi-FI" sz="1600" dirty="0" smtClean="0"/>
              <a:t>Sprintti 2 24.10. – 20.11.2014</a:t>
            </a:r>
          </a:p>
          <a:p>
            <a:pPr lvl="1"/>
            <a:r>
              <a:rPr lang="fi-FI" sz="1400" dirty="0" smtClean="0"/>
              <a:t>Tavoite: </a:t>
            </a:r>
            <a:r>
              <a:rPr lang="fi-FI" sz="1400" dirty="0" err="1" smtClean="0"/>
              <a:t>demoiluja</a:t>
            </a:r>
            <a:r>
              <a:rPr lang="fi-FI" sz="1400" dirty="0" smtClean="0"/>
              <a:t> valituista kirjastoista ja kartoista, teknologioihin tutustuminen jatkui, visualisointi-ideoita lisää. </a:t>
            </a:r>
          </a:p>
          <a:p>
            <a:pPr lvl="1"/>
            <a:r>
              <a:rPr lang="fi-FI" sz="1400" dirty="0" smtClean="0"/>
              <a:t>Tulos: todettiin, ettei Maanmittauslaitoksen avoin data ole sopiva karttapohjaksi eikä </a:t>
            </a:r>
            <a:r>
              <a:rPr lang="fi-FI" sz="1400" dirty="0" err="1" smtClean="0"/>
              <a:t>heatmapin</a:t>
            </a:r>
            <a:r>
              <a:rPr lang="fi-FI" sz="1400" dirty="0" smtClean="0"/>
              <a:t> toteutuksessa Heatmap.js-kirjasto. Visualisointi-ideoita syntyi 14 kpl.</a:t>
            </a:r>
            <a:endParaRPr lang="fi-FI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86152330"/>
              </p:ext>
            </p:extLst>
          </p:nvPr>
        </p:nvGraphicFramePr>
        <p:xfrm>
          <a:off x="1159933" y="3276600"/>
          <a:ext cx="529166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84593" y="3717254"/>
            <a:ext cx="23471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Highcharts.js </a:t>
            </a:r>
            <a:r>
              <a:rPr lang="fi-FI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fi-FI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Maanmittauslaitos</a:t>
            </a:r>
            <a:endParaRPr lang="fi-FI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4593" y="4136883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Highcharts.js </a:t>
            </a:r>
            <a:r>
              <a:rPr lang="fi-FI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Google </a:t>
            </a:r>
            <a:r>
              <a:rPr lang="fi-FI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endParaRPr lang="fi-FI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4593" y="4556512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D3.js &amp; Google </a:t>
            </a:r>
            <a:r>
              <a:rPr lang="fi-FI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endParaRPr lang="fi-FI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4593" y="4976141"/>
            <a:ext cx="1582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</a:t>
            </a:r>
            <a:r>
              <a:rPr lang="fi-FI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r>
              <a:rPr lang="fi-FI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i-FI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Heatmap</a:t>
            </a:r>
            <a:endParaRPr lang="fi-FI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84593" y="5395771"/>
            <a:ext cx="188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Heatmap.js &amp; Google </a:t>
            </a:r>
            <a:r>
              <a:rPr lang="fi-FI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endParaRPr lang="fi-FI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Ryhmä 10"/>
          <p:cNvGrpSpPr/>
          <p:nvPr/>
        </p:nvGrpSpPr>
        <p:grpSpPr>
          <a:xfrm>
            <a:off x="10066595" y="209278"/>
            <a:ext cx="2047757" cy="546687"/>
            <a:chOff x="8614307" y="609600"/>
            <a:chExt cx="2047757" cy="773274"/>
          </a:xfrm>
        </p:grpSpPr>
        <p:sp>
          <p:nvSpPr>
            <p:cNvPr id="12" name="Vastakkaisista kulmista pyöristetty suorakulmio 11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3" name="Tekstiruutu 12"/>
            <p:cNvSpPr txBox="1"/>
            <p:nvPr/>
          </p:nvSpPr>
          <p:spPr>
            <a:xfrm>
              <a:off x="8627606" y="627329"/>
              <a:ext cx="2034458" cy="4924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Workshop 5,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2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Vaiheet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256"/>
            <a:ext cx="8596668" cy="3880773"/>
          </a:xfrm>
          <a:noFill/>
        </p:spPr>
        <p:txBody>
          <a:bodyPr/>
          <a:lstStyle/>
          <a:p>
            <a:r>
              <a:rPr lang="fi-FI" sz="1600" dirty="0" smtClean="0"/>
              <a:t>Sprintti 3 22.11. – 18.12.2014</a:t>
            </a:r>
          </a:p>
          <a:p>
            <a:pPr lvl="1"/>
            <a:r>
              <a:rPr lang="fi-FI" sz="1400" dirty="0" smtClean="0"/>
              <a:t>Tavoite: demot karttamerkkien yhdistelemisestä, osoitteiden muuttamisesta koordinaateiksi, </a:t>
            </a:r>
            <a:r>
              <a:rPr lang="fi-FI" sz="1400" dirty="0" err="1" smtClean="0"/>
              <a:t>Highchartsin</a:t>
            </a:r>
            <a:r>
              <a:rPr lang="fi-FI" sz="1400" dirty="0" smtClean="0"/>
              <a:t> toimivuudesta ja Googlen omasta </a:t>
            </a:r>
            <a:r>
              <a:rPr lang="fi-FI" sz="1400" dirty="0" err="1" smtClean="0"/>
              <a:t>Heatmapista</a:t>
            </a:r>
            <a:r>
              <a:rPr lang="fi-FI" sz="1400" dirty="0" smtClean="0"/>
              <a:t>, teknologioihin tutustuminen jatkui, visualisointi-ideoita lisää, käyttöliittymästä koevedokset </a:t>
            </a:r>
          </a:p>
          <a:p>
            <a:pPr lvl="1"/>
            <a:r>
              <a:rPr lang="fi-FI" sz="1400" dirty="0" smtClean="0"/>
              <a:t>Tulos: valittiin, mitä visualisointi-ideaa lähdetään toteuttamaan ja </a:t>
            </a:r>
            <a:r>
              <a:rPr lang="fi-FI" sz="1400" dirty="0" err="1" smtClean="0"/>
              <a:t>Highcharts</a:t>
            </a:r>
            <a:r>
              <a:rPr lang="fi-FI" sz="1400" dirty="0" smtClean="0"/>
              <a:t> sen toteutukseen. Karttapohjaksi löydettiin </a:t>
            </a:r>
            <a:r>
              <a:rPr lang="fi-FI" sz="1400" dirty="0" err="1" smtClean="0"/>
              <a:t>OpenStreetMap</a:t>
            </a:r>
            <a:r>
              <a:rPr lang="fi-FI" sz="1400" dirty="0" smtClean="0"/>
              <a:t> &amp; </a:t>
            </a:r>
            <a:r>
              <a:rPr lang="fi-FI" sz="1400" dirty="0" err="1" smtClean="0"/>
              <a:t>MapQuest</a:t>
            </a:r>
            <a:r>
              <a:rPr lang="fi-FI" sz="1400" dirty="0" smtClean="0"/>
              <a:t> käytettäväksi prototyypissä. Visualisointi-ideoita syntyi 7 kpl.</a:t>
            </a:r>
            <a:endParaRPr lang="fi-FI" sz="1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60003030"/>
              </p:ext>
            </p:extLst>
          </p:nvPr>
        </p:nvGraphicFramePr>
        <p:xfrm>
          <a:off x="1159933" y="3423642"/>
          <a:ext cx="5291668" cy="3281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Ryhmä 6"/>
          <p:cNvGrpSpPr/>
          <p:nvPr/>
        </p:nvGrpSpPr>
        <p:grpSpPr>
          <a:xfrm>
            <a:off x="10066595" y="209278"/>
            <a:ext cx="2047757" cy="773274"/>
            <a:chOff x="8614307" y="609600"/>
            <a:chExt cx="2047757" cy="773274"/>
          </a:xfrm>
        </p:grpSpPr>
        <p:sp>
          <p:nvSpPr>
            <p:cNvPr id="8" name="Vastakkaisista kulmista pyöristetty suorakulmio 7"/>
            <p:cNvSpPr/>
            <p:nvPr/>
          </p:nvSpPr>
          <p:spPr>
            <a:xfrm>
              <a:off x="8614307" y="609600"/>
              <a:ext cx="1900664" cy="773274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9" name="Tekstiruutu 8"/>
            <p:cNvSpPr txBox="1"/>
            <p:nvPr/>
          </p:nvSpPr>
          <p:spPr>
            <a:xfrm>
              <a:off x="8627606" y="627329"/>
              <a:ext cx="2034458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 smtClean="0"/>
                <a:t>Asiakastapaamiset</a:t>
              </a:r>
              <a:r>
                <a:rPr lang="fi-FI" sz="1200" dirty="0" smtClean="0"/>
                <a:t>:</a:t>
              </a:r>
            </a:p>
            <a:p>
              <a:r>
                <a:rPr lang="fi-FI" sz="1200" dirty="0" smtClean="0"/>
                <a:t>Toinen johtoryhmä</a:t>
              </a:r>
            </a:p>
            <a:p>
              <a:r>
                <a:rPr lang="fi-FI" sz="1200" dirty="0" smtClean="0"/>
                <a:t>Workshop 7, 8</a:t>
              </a:r>
            </a:p>
          </p:txBody>
        </p:sp>
      </p:grpSp>
      <p:pic>
        <p:nvPicPr>
          <p:cNvPr id="10" name="Kuv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26" y="3668340"/>
            <a:ext cx="2399256" cy="2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nta">
  <a:themeElements>
    <a:clrScheme name="Pin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in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4215</TotalTime>
  <Words>615</Words>
  <Application>Microsoft Office PowerPoint</Application>
  <PresentationFormat>Widescreen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Pinta</vt:lpstr>
      <vt:lpstr>PowerPoint Presentation</vt:lpstr>
      <vt:lpstr>Esityksen sisältö</vt:lpstr>
      <vt:lpstr>Projektin lähtökohdat</vt:lpstr>
      <vt:lpstr>PowerPoint Presentation</vt:lpstr>
      <vt:lpstr>PowerPoint Presentation</vt:lpstr>
      <vt:lpstr>Vaiheet</vt:lpstr>
      <vt:lpstr>Vaiheet</vt:lpstr>
      <vt:lpstr>Vaiheet</vt:lpstr>
      <vt:lpstr>Vaiheet</vt:lpstr>
      <vt:lpstr>Vaiheet</vt:lpstr>
      <vt:lpstr>Vaiheet</vt:lpstr>
      <vt:lpstr>Vaiheet</vt:lpstr>
      <vt:lpstr>Vaiheet</vt:lpstr>
      <vt:lpstr>Tuotannon yhteenveto</vt:lpstr>
      <vt:lpstr>Haasteet ja onnistumiset</vt:lpstr>
      <vt:lpstr>Kiitos.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lastModifiedBy>Sami Pelkonen</cp:lastModifiedBy>
  <cp:revision>381</cp:revision>
  <dcterms:created xsi:type="dcterms:W3CDTF">2013-09-19T09:33:37Z</dcterms:created>
  <dcterms:modified xsi:type="dcterms:W3CDTF">2015-04-23T08:44:19Z</dcterms:modified>
</cp:coreProperties>
</file>