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 Niemi" initials="KN" lastIdx="2" clrIdx="0">
    <p:extLst>
      <p:ext uri="{19B8F6BF-5375-455C-9EA6-DF929625EA0E}">
        <p15:presenceInfo xmlns:p15="http://schemas.microsoft.com/office/powerpoint/2012/main" userId="S-1-5-21-4187491663-3919605461-3093031088-87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4F4E4E"/>
    <a:srgbClr val="8A8A8A"/>
    <a:srgbClr val="232323"/>
    <a:srgbClr val="CBCBCB"/>
    <a:srgbClr val="7F7F7F"/>
    <a:srgbClr val="393939"/>
    <a:srgbClr val="5D5A5A"/>
    <a:srgbClr val="73B149"/>
    <a:srgbClr val="74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0FA7A-5BAA-0A1D-7191-8F79E95DC892}" v="2" dt="2018-10-31T07:54:40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kkanen Laura" userId="S::k8966@student.jamk.fi::ce977319-62b5-410d-9cfe-06f54c553a0c" providerId="AD" clId="Web-{BDCE764F-790C-69F2-DA73-ADAA3A35FDDC}"/>
    <pc:docChg chg="addSld delSld">
      <pc:chgData name="Pekkanen Laura" userId="S::k8966@student.jamk.fi::ce977319-62b5-410d-9cfe-06f54c553a0c" providerId="AD" clId="Web-{BDCE764F-790C-69F2-DA73-ADAA3A35FDDC}" dt="2018-10-31T08:00:43.755" v="1"/>
      <pc:docMkLst>
        <pc:docMk/>
      </pc:docMkLst>
      <pc:sldChg chg="add del replId">
        <pc:chgData name="Pekkanen Laura" userId="S::k8966@student.jamk.fi::ce977319-62b5-410d-9cfe-06f54c553a0c" providerId="AD" clId="Web-{BDCE764F-790C-69F2-DA73-ADAA3A35FDDC}" dt="2018-10-31T08:00:43.755" v="1"/>
        <pc:sldMkLst>
          <pc:docMk/>
          <pc:sldMk cId="1737591771" sldId="269"/>
        </pc:sldMkLst>
      </pc:sldChg>
    </pc:docChg>
  </pc:docChgLst>
  <pc:docChgLst>
    <pc:chgData name="Guest User" userId="S::urn:spo:anon#80aea94bfaf3a664c1f7f3ab7d419cf67831cf6bfd96ac747e2782a56e6cf3a0::" providerId="AD" clId="Web-{1040FA7A-5BAA-0A1D-7191-8F79E95DC892}"/>
    <pc:docChg chg="modSld">
      <pc:chgData name="Guest User" userId="S::urn:spo:anon#80aea94bfaf3a664c1f7f3ab7d419cf67831cf6bfd96ac747e2782a56e6cf3a0::" providerId="AD" clId="Web-{1040FA7A-5BAA-0A1D-7191-8F79E95DC892}" dt="2018-10-31T07:54:40.832" v="1" actId="1076"/>
      <pc:docMkLst>
        <pc:docMk/>
      </pc:docMkLst>
      <pc:sldChg chg="modSp">
        <pc:chgData name="Guest User" userId="S::urn:spo:anon#80aea94bfaf3a664c1f7f3ab7d419cf67831cf6bfd96ac747e2782a56e6cf3a0::" providerId="AD" clId="Web-{1040FA7A-5BAA-0A1D-7191-8F79E95DC892}" dt="2018-10-31T07:54:40.832" v="1" actId="1076"/>
        <pc:sldMkLst>
          <pc:docMk/>
          <pc:sldMk cId="1564402324" sldId="256"/>
        </pc:sldMkLst>
        <pc:spChg chg="mod">
          <ac:chgData name="Guest User" userId="S::urn:spo:anon#80aea94bfaf3a664c1f7f3ab7d419cf67831cf6bfd96ac747e2782a56e6cf3a0::" providerId="AD" clId="Web-{1040FA7A-5BAA-0A1D-7191-8F79E95DC892}" dt="2018-10-31T07:54:40.832" v="1" actId="1076"/>
          <ac:spMkLst>
            <pc:docMk/>
            <pc:sldMk cId="1564402324" sldId="256"/>
            <ac:spMk id="15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4T12:53:13.57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10-24T12:53:19.420" idx="2">
    <p:pos x="3951" y="2095"/>
    <p:text>Tästä puuttuu nuo sprinttisuunnitellut tunnit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A3C3-AAA9-46EF-B26B-09D054B61AA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4C5D-F1FC-438E-88D8-0F135715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38284" y="41051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-3759993" y="-4088160"/>
            <a:ext cx="6744841" cy="6744841"/>
          </a:xfrm>
          <a:prstGeom prst="ellipse">
            <a:avLst/>
          </a:prstGeom>
          <a:solidFill>
            <a:srgbClr val="CBCBCB">
              <a:alpha val="22000"/>
            </a:srgbClr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91" y="38077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fi-FI" sz="4800" b="1">
                <a:solidFill>
                  <a:srgbClr val="CBCBCB"/>
                </a:solidFill>
              </a:rPr>
              <a:t>Tilannekatsaus – Sprintti 1</a:t>
            </a:r>
            <a:br>
              <a:rPr lang="fi-FI" sz="4800" b="1">
                <a:solidFill>
                  <a:srgbClr val="CBCBCB"/>
                </a:solidFill>
              </a:rPr>
            </a:br>
            <a:r>
              <a:rPr lang="fi-FI" sz="4800" b="1">
                <a:solidFill>
                  <a:srgbClr val="CBCBCB"/>
                </a:solidFill>
              </a:rPr>
              <a:t>12.10.2017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3991" y="4272909"/>
            <a:ext cx="2099389" cy="1922478"/>
          </a:xfrm>
          <a:noFill/>
        </p:spPr>
        <p:txBody>
          <a:bodyPr>
            <a:normAutofit fontScale="85000" lnSpcReduction="10000"/>
          </a:bodyPr>
          <a:lstStyle/>
          <a:p>
            <a:pPr algn="r"/>
            <a:r>
              <a:rPr lang="fi-FI">
                <a:solidFill>
                  <a:srgbClr val="D0D0D0"/>
                </a:solidFill>
              </a:rPr>
              <a:t>Miro Ahola</a:t>
            </a:r>
          </a:p>
          <a:p>
            <a:pPr algn="r"/>
            <a:r>
              <a:rPr lang="fi-FI">
                <a:solidFill>
                  <a:srgbClr val="D0D0D0"/>
                </a:solidFill>
              </a:rPr>
              <a:t>Konsta Hallinen</a:t>
            </a:r>
          </a:p>
          <a:p>
            <a:pPr algn="r"/>
            <a:r>
              <a:rPr lang="fi-FI">
                <a:solidFill>
                  <a:srgbClr val="D0D0D0"/>
                </a:solidFill>
              </a:rPr>
              <a:t>Janne Hyyryläinen</a:t>
            </a:r>
          </a:p>
          <a:p>
            <a:pPr algn="r"/>
            <a:r>
              <a:rPr lang="fi-FI">
                <a:solidFill>
                  <a:srgbClr val="D0D0D0"/>
                </a:solidFill>
              </a:rPr>
              <a:t>Riku Kalliokoski</a:t>
            </a:r>
          </a:p>
          <a:p>
            <a:pPr algn="r"/>
            <a:r>
              <a:rPr lang="fi-FI">
                <a:solidFill>
                  <a:srgbClr val="D0D0D0"/>
                </a:solidFill>
              </a:rPr>
              <a:t>Teemu </a:t>
            </a:r>
            <a:r>
              <a:rPr lang="fi-FI" err="1">
                <a:solidFill>
                  <a:srgbClr val="D0D0D0"/>
                </a:solidFill>
              </a:rPr>
              <a:t>Virenius</a:t>
            </a:r>
            <a:endParaRPr lang="fi-FI">
              <a:solidFill>
                <a:srgbClr val="D0D0D0"/>
              </a:solidFill>
            </a:endParaRPr>
          </a:p>
          <a:p>
            <a:pPr algn="l"/>
            <a:endParaRPr lang="en-US">
              <a:solidFill>
                <a:srgbClr val="D0D0D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11757" y="2482219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3" y="468639"/>
            <a:ext cx="3294973" cy="310526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6440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16769" y="2750698"/>
            <a:ext cx="8393627" cy="349828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fi-FI">
              <a:solidFill>
                <a:srgbClr val="CBCBC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Projektin ensisijaisena tavoitteena on suunnitella ja määritellä tapahtumasivuston suunnittelupalvelu Yritys X Oy:lle.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Projektin toissijaisena tavoitteena on tehdä työkalu, jolla yritys voi myydä palveluaan.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>
              <a:solidFill>
                <a:srgbClr val="CBCBC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Projektin kuvaus ja tavoitteet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16770" y="2750698"/>
            <a:ext cx="7643254" cy="349828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Suunnitellut resurssit 1400h (280h / opiskelija)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Ensimmäiseen sprinttiin on käytetty 114 tuntia.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Resurssien perusteella arvioitu valmiusaste noin 8 %</a:t>
            </a:r>
            <a:endParaRPr lang="en-US">
              <a:solidFill>
                <a:srgbClr val="CBCBC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Projektin kokonaistilanne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Sprintti 1 : 11.9.2017 – 29.9.2017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16854"/>
              </p:ext>
            </p:extLst>
          </p:nvPr>
        </p:nvGraphicFramePr>
        <p:xfrm>
          <a:off x="1750442" y="2750698"/>
          <a:ext cx="6565026" cy="358914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289275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661762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92582158"/>
                    </a:ext>
                  </a:extLst>
                </a:gridCol>
                <a:gridCol w="1627266">
                  <a:extLst>
                    <a:ext uri="{9D8B030D-6E8A-4147-A177-3AD203B41FA5}">
                      <a16:colId xmlns:a16="http://schemas.microsoft.com/office/drawing/2014/main" val="97608432"/>
                    </a:ext>
                  </a:extLst>
                </a:gridCol>
              </a:tblGrid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1" cap="none" spc="0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Tehtävä</a:t>
                      </a:r>
                      <a:endParaRPr lang="en-US" sz="1500" b="1" cap="none" spc="0">
                        <a:ln w="0">
                          <a:noFill/>
                        </a:ln>
                        <a:solidFill>
                          <a:srgbClr val="CBCBCB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lnR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1" cap="none" spc="0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Käytetyt</a:t>
                      </a:r>
                      <a:r>
                        <a:rPr lang="fi-FI" sz="1500" b="1" cap="none" spc="0" baseline="0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tunnit</a:t>
                      </a:r>
                      <a:endParaRPr lang="en-US" sz="1500" b="1" cap="none" spc="0">
                        <a:ln w="0">
                          <a:noFill/>
                        </a:ln>
                        <a:solidFill>
                          <a:srgbClr val="CBCBCB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cap="none" spc="0" err="1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Suunn</a:t>
                      </a:r>
                      <a:r>
                        <a:rPr lang="en-US" sz="1500" b="1" cap="none" spc="0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. </a:t>
                      </a:r>
                      <a:r>
                        <a:rPr lang="en-US" sz="1500" b="1" cap="none" spc="0" err="1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tunnit</a:t>
                      </a:r>
                      <a:endParaRPr lang="en-US" sz="1500" b="1" cap="none" spc="0">
                        <a:ln w="0">
                          <a:noFill/>
                        </a:ln>
                        <a:solidFill>
                          <a:srgbClr val="CBCBCB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1" cap="none" spc="0">
                          <a:ln w="0">
                            <a:noFill/>
                          </a:ln>
                          <a:solidFill>
                            <a:srgbClr val="CBCBCB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Valmiusaste</a:t>
                      </a:r>
                      <a:endParaRPr lang="en-US" sz="1500" b="1" cap="none" spc="0">
                        <a:ln w="0">
                          <a:noFill/>
                        </a:ln>
                        <a:solidFill>
                          <a:srgbClr val="CBCBCB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lnL w="12700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43603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Toimeksiantajapalaverit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23261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Muut palaverit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16.5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8777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Projektinhallinta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18.5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kern="120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500" b="0" kern="120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55463"/>
                  </a:ext>
                </a:extLst>
              </a:tr>
              <a:tr h="155533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Imagon</a:t>
                      </a:r>
                      <a:r>
                        <a:rPr lang="fi-FI" sz="1500" b="0" cap="none" spc="0" baseline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luominen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100%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Projektisuunnitelma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95%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Projektisopimus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100%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Kehitysympäristö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10.5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10%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Workshopeihin valmistautuminen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100%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Palvelun määrittely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30%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05"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Yhteensä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114</a:t>
                      </a:r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cap="none" spc="0">
                          <a:ln w="0">
                            <a:noFill/>
                          </a:ln>
                          <a:solidFill>
                            <a:srgbClr val="23232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cap="none" spc="0">
                        <a:ln w="0">
                          <a:noFill/>
                        </a:ln>
                        <a:solidFill>
                          <a:srgbClr val="232323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76903" marR="76903" marT="38452" marB="38452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9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16769" y="2750698"/>
            <a:ext cx="10377298" cy="349828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Ryhmän imago on valmiina</a:t>
            </a:r>
            <a:endParaRPr lang="en-US">
              <a:solidFill>
                <a:srgbClr val="CBCBC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BCBCB"/>
                </a:solidFill>
              </a:rPr>
              <a:t>Projektisuunnitelma ja </a:t>
            </a:r>
            <a:r>
              <a:rPr lang="fi-FI">
                <a:solidFill>
                  <a:srgbClr val="CBCBCB"/>
                </a:solidFill>
              </a:rPr>
              <a:t>projektisopimus on virallista katselmointia vaille valmiita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Tapahtuman määrittely on aloitettu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Kehitysympäristöjen suunnittelu on aloitettu</a:t>
            </a:r>
            <a:endParaRPr lang="en-US">
              <a:solidFill>
                <a:srgbClr val="CBCBC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Sprintin 1 tulokset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16769" y="2750698"/>
            <a:ext cx="9640697" cy="349828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Jatketaan kehitysympäristöjen suunnittelua ja pystyttämistä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Tarkennetaan tapahtuman määrittelyä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Opetellaan tekniikoita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>
              <a:solidFill>
                <a:srgbClr val="CBCBC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Seuraavaksi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16770" y="2750698"/>
            <a:ext cx="7643254" cy="349828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Kehitysympäristöjen kanssa on paljon pohdittavaa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i-FI">
              <a:solidFill>
                <a:srgbClr val="CBCBC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>
              <a:solidFill>
                <a:srgbClr val="CBCBC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Riskit ja ongelmat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-4841999" y="4813457"/>
            <a:ext cx="6744841" cy="6744841"/>
          </a:xfrm>
          <a:prstGeom prst="ellipse">
            <a:avLst/>
          </a:prstGeom>
          <a:solidFill>
            <a:srgbClr val="747272"/>
          </a:solidFill>
          <a:ln>
            <a:noFill/>
          </a:ln>
          <a:effectLst>
            <a:glow>
              <a:schemeClr val="accent1">
                <a:alpha val="2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16769" y="2750698"/>
            <a:ext cx="9369764" cy="349828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Alussa tulee paljon uutta asiaa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Asiat eivät loksahtele kohdalleen välttämättä ensimmäisellä yrittämällä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CBCBCB"/>
                </a:solidFill>
              </a:rPr>
              <a:t>Yhdessä saa aikaan paremman lopputuloksen</a:t>
            </a:r>
            <a:endParaRPr lang="en-US">
              <a:solidFill>
                <a:srgbClr val="CBCBC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2261" y="246345"/>
            <a:ext cx="13417421" cy="22580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639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800" b="1">
                <a:solidFill>
                  <a:srgbClr val="CBCBCB"/>
                </a:solidFill>
              </a:rPr>
              <a:t>Kommentteja</a:t>
            </a:r>
            <a:endParaRPr lang="en-US" sz="4800" b="1">
              <a:solidFill>
                <a:srgbClr val="CBCBCB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75265" y="-2295267"/>
            <a:ext cx="5503859" cy="5503859"/>
          </a:xfrm>
          <a:prstGeom prst="ellipse">
            <a:avLst/>
          </a:prstGeom>
          <a:noFill/>
          <a:ln w="889000">
            <a:solidFill>
              <a:srgbClr val="8D8B8B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Tilannekatsaus – Sprintti 1 12.10.2017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Tilannekatsaus xx.xx.xxxx</dc:title>
  <dc:creator>Miro Ahola</dc:creator>
  <cp:lastModifiedBy>Jämbeck Marja</cp:lastModifiedBy>
  <cp:revision>1</cp:revision>
  <dcterms:created xsi:type="dcterms:W3CDTF">2017-09-21T06:07:28Z</dcterms:created>
  <dcterms:modified xsi:type="dcterms:W3CDTF">2018-10-31T09:48:04Z</dcterms:modified>
</cp:coreProperties>
</file>