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4" r:id="rId10"/>
    <p:sldId id="267" r:id="rId11"/>
    <p:sldId id="263" r:id="rId12"/>
    <p:sldId id="268" r:id="rId13"/>
    <p:sldId id="265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0E09-25B6-466B-84C7-83881800BBD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F6-8688-4CEF-9E78-2DA55DFF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0E09-25B6-466B-84C7-83881800BBD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F6-8688-4CEF-9E78-2DA55DFF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5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0E09-25B6-466B-84C7-83881800BBD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F6-8688-4CEF-9E78-2DA55DFF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0E09-25B6-466B-84C7-83881800BBD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F6-8688-4CEF-9E78-2DA55DFF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0E09-25B6-466B-84C7-83881800BBD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F6-8688-4CEF-9E78-2DA55DFF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2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0E09-25B6-466B-84C7-83881800BBD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F6-8688-4CEF-9E78-2DA55DFF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7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0E09-25B6-466B-84C7-83881800BBD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F6-8688-4CEF-9E78-2DA55DFF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0E09-25B6-466B-84C7-83881800BBD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F6-8688-4CEF-9E78-2DA55DFF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8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0E09-25B6-466B-84C7-83881800BBD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F6-8688-4CEF-9E78-2DA55DFF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3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0E09-25B6-466B-84C7-83881800BBD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F6-8688-4CEF-9E78-2DA55DFF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0E09-25B6-466B-84C7-83881800BBD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F6-8688-4CEF-9E78-2DA55DFF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5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660E09-25B6-466B-84C7-83881800BBD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1F6E1F6-8688-4CEF-9E78-2DA55DFF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4000" b="1" dirty="0"/>
              <a:t>Objavovanie expertných komunít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Peter </a:t>
            </a:r>
            <a:r>
              <a:rPr lang="sk-SK" dirty="0"/>
              <a:t>H</a:t>
            </a:r>
            <a:r>
              <a:rPr lang="sk-SK" dirty="0" smtClean="0"/>
              <a:t>amar, Lukáš Sekerák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err="1" smtClean="0"/>
              <a:t>Expertiment</a:t>
            </a:r>
            <a:r>
              <a:rPr lang="sk-SK" sz="3200" dirty="0"/>
              <a:t/>
            </a:r>
            <a:br>
              <a:rPr lang="sk-SK" sz="3200" dirty="0"/>
            </a:br>
            <a:r>
              <a:rPr lang="sk-SK" sz="3200" dirty="0" smtClean="0"/>
              <a:t>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K-</a:t>
            </a:r>
            <a:r>
              <a:rPr lang="sk-SK" dirty="0" err="1" smtClean="0"/>
              <a:t>Means</a:t>
            </a:r>
            <a:r>
              <a:rPr lang="sk-SK" dirty="0" smtClean="0"/>
              <a:t>: </a:t>
            </a:r>
          </a:p>
          <a:p>
            <a:r>
              <a:rPr lang="sk-SK" dirty="0" smtClean="0"/>
              <a:t>Nastavovali sme</a:t>
            </a:r>
          </a:p>
          <a:p>
            <a:pPr lvl="1"/>
            <a:r>
              <a:rPr lang="sk-SK" dirty="0" smtClean="0"/>
              <a:t> </a:t>
            </a:r>
            <a:r>
              <a:rPr lang="sk-SK" dirty="0" err="1" smtClean="0"/>
              <a:t>convergenceDelta</a:t>
            </a:r>
            <a:endParaRPr lang="sk-SK" dirty="0" smtClean="0"/>
          </a:p>
          <a:p>
            <a:pPr lvl="1"/>
            <a:r>
              <a:rPr lang="sk-SK" dirty="0" smtClean="0"/>
              <a:t> počet klastrov </a:t>
            </a:r>
          </a:p>
          <a:p>
            <a:pPr lvl="1"/>
            <a:r>
              <a:rPr lang="sk-SK" dirty="0"/>
              <a:t> </a:t>
            </a:r>
            <a:r>
              <a:rPr lang="sk-SK" dirty="0" smtClean="0"/>
              <a:t>maximálny počet iterácií </a:t>
            </a:r>
          </a:p>
          <a:p>
            <a:pPr lvl="1"/>
            <a:r>
              <a:rPr lang="sk-SK" dirty="0"/>
              <a:t> </a:t>
            </a:r>
            <a:r>
              <a:rPr lang="sk-SK" dirty="0" err="1" smtClean="0"/>
              <a:t>clusterClassificationTreshold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Nájdené komunity (</a:t>
            </a:r>
            <a:r>
              <a:rPr lang="sk-SK" dirty="0" err="1" smtClean="0"/>
              <a:t>Gephi</a:t>
            </a:r>
            <a:r>
              <a:rPr lang="sk-SK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526" y="863600"/>
            <a:ext cx="614362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Detail komunity</a:t>
            </a:r>
            <a:br>
              <a:rPr lang="sk-SK" dirty="0" smtClean="0"/>
            </a:br>
            <a:r>
              <a:rPr lang="sk-SK" dirty="0" smtClean="0"/>
              <a:t>(Gephi)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094" y="1077380"/>
            <a:ext cx="7268487" cy="46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0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Identifikovali sme veľké množstvo komunít na základe Gephi aj K-MEANS</a:t>
            </a:r>
          </a:p>
          <a:p>
            <a:r>
              <a:rPr lang="sk-SK" dirty="0" smtClean="0"/>
              <a:t>Ich početnosť je relatívne malá</a:t>
            </a:r>
          </a:p>
          <a:p>
            <a:r>
              <a:rPr lang="sk-SK" dirty="0" smtClean="0"/>
              <a:t>Významný autori získaní algoritmom Modularity a K-Means sa väčšinou zhodovali </a:t>
            </a:r>
          </a:p>
          <a:p>
            <a:r>
              <a:rPr lang="sk-SK" dirty="0" smtClean="0"/>
              <a:t>Malá početnosť – dôvodom je spôsob akým sme vyberali dáta, časť komunít sa mohla stratiť</a:t>
            </a:r>
          </a:p>
          <a:p>
            <a:r>
              <a:rPr lang="sk-SK" dirty="0" smtClean="0"/>
              <a:t>V DBLP sa nachádzajú vedecké práce – takýto autori publikujú iba v špecifickej oblasti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Ďalšia práca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Použitie celého dátového setu</a:t>
            </a:r>
          </a:p>
          <a:p>
            <a:r>
              <a:rPr lang="sk-SK" dirty="0" smtClean="0"/>
              <a:t>Kombinácia s iným dátovým setom (</a:t>
            </a:r>
            <a:r>
              <a:rPr lang="en-US" dirty="0" err="1"/>
              <a:t>CiteSeerX</a:t>
            </a:r>
            <a:r>
              <a:rPr lang="en-US" dirty="0"/>
              <a:t> </a:t>
            </a:r>
            <a:r>
              <a:rPr lang="sk-SK" dirty="0" smtClean="0"/>
              <a:t>)</a:t>
            </a:r>
          </a:p>
          <a:p>
            <a:r>
              <a:rPr lang="sk-SK" dirty="0" smtClean="0"/>
              <a:t>Profilovanie autorov v komunitách</a:t>
            </a:r>
          </a:p>
          <a:p>
            <a:r>
              <a:rPr lang="sk-SK" dirty="0" smtClean="0"/>
              <a:t>Vylepšenie ohodnocovacej funkcie </a:t>
            </a:r>
          </a:p>
          <a:p>
            <a:pPr lvl="1"/>
            <a:r>
              <a:rPr lang="sk-SK" dirty="0" smtClean="0"/>
              <a:t>Jedinečné hodnotenie každej publikácie na základe kvality</a:t>
            </a:r>
          </a:p>
          <a:p>
            <a:pPr lvl="1"/>
            <a:r>
              <a:rPr lang="sk-SK" dirty="0" smtClean="0"/>
              <a:t>Na základe počtu citácií</a:t>
            </a:r>
          </a:p>
          <a:p>
            <a:pPr lvl="1"/>
            <a:r>
              <a:rPr lang="sk-SK" dirty="0" smtClean="0"/>
              <a:t>Na základe konferencie kde boli práce publikované</a:t>
            </a:r>
          </a:p>
          <a:p>
            <a:pPr lvl="1"/>
            <a:r>
              <a:rPr lang="sk-SK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6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Ďakujeme za pozornosť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7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Vo vedeckých databázach nie sú komunity priamo obsiahnuté avšak tvoria podstatnú časť v živote autora</a:t>
            </a:r>
          </a:p>
          <a:p>
            <a:r>
              <a:rPr lang="sk-SK" dirty="0" smtClean="0"/>
              <a:t>Objavovanie expertných </a:t>
            </a:r>
            <a:r>
              <a:rPr lang="sk-SK" dirty="0" smtClean="0"/>
              <a:t>komunít </a:t>
            </a:r>
            <a:r>
              <a:rPr lang="sk-SK" dirty="0" smtClean="0"/>
              <a:t>je vhodné na </a:t>
            </a:r>
            <a:r>
              <a:rPr lang="sk-SK" dirty="0" smtClean="0"/>
              <a:t>expertné </a:t>
            </a:r>
            <a:r>
              <a:rPr lang="sk-SK" dirty="0" smtClean="0"/>
              <a:t>vyhľadávanie a sledovanie vývinu komunít v čase</a:t>
            </a:r>
          </a:p>
          <a:p>
            <a:r>
              <a:rPr lang="sk-SK" dirty="0" smtClean="0"/>
              <a:t>Ako komunity chápeme skupinu autorov ktorí spolu zdieľajú myšlienky, názory a podieľajú sa spoločne na publikovaní prác</a:t>
            </a:r>
            <a:endParaRPr lang="sk-SK" dirty="0" smtClean="0"/>
          </a:p>
          <a:p>
            <a:r>
              <a:rPr lang="sk-SK" dirty="0" smtClean="0"/>
              <a:t>Vychádzali </a:t>
            </a:r>
            <a:r>
              <a:rPr lang="sk-SK" dirty="0" smtClean="0"/>
              <a:t>sme z práce </a:t>
            </a:r>
            <a:r>
              <a:rPr lang="en-US" dirty="0" smtClean="0"/>
              <a:t>[</a:t>
            </a:r>
            <a:r>
              <a:rPr lang="sk-SK" dirty="0" smtClean="0"/>
              <a:t>1</a:t>
            </a:r>
            <a:r>
              <a:rPr lang="en-US" dirty="0" smtClean="0"/>
              <a:t>] </a:t>
            </a:r>
            <a:r>
              <a:rPr lang="en-US" dirty="0"/>
              <a:t>LIU, Q. et al. A new K-means algorithm for community structures detection based on fuzzy clustering. In </a:t>
            </a:r>
            <a:r>
              <a:rPr lang="en-US" i="1" dirty="0"/>
              <a:t>Granular Computing (</a:t>
            </a:r>
            <a:r>
              <a:rPr lang="en-US" i="1" dirty="0" err="1"/>
              <a:t>GrC</a:t>
            </a:r>
            <a:r>
              <a:rPr lang="en-US" i="1" dirty="0"/>
              <a:t>), 2012 IEEE International Conference on</a:t>
            </a:r>
            <a:r>
              <a:rPr lang="en-US" dirty="0"/>
              <a:t>. 2012. s. 1–5.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 a opis dát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DBLP – </a:t>
            </a:r>
            <a:r>
              <a:rPr lang="sk-SK" dirty="0"/>
              <a:t>vedecká </a:t>
            </a:r>
            <a:r>
              <a:rPr lang="sk-SK" dirty="0" smtClean="0"/>
              <a:t>databáza</a:t>
            </a:r>
          </a:p>
          <a:p>
            <a:r>
              <a:rPr lang="sk-SK" dirty="0" smtClean="0"/>
              <a:t>Dostupná na : http</a:t>
            </a:r>
            <a:r>
              <a:rPr lang="sk-SK" dirty="0"/>
              <a:t>://dblp.uni-trier.de/xml/</a:t>
            </a:r>
            <a:endParaRPr lang="sk-SK" dirty="0" smtClean="0"/>
          </a:p>
          <a:p>
            <a:r>
              <a:rPr lang="sk-SK" dirty="0" smtClean="0"/>
              <a:t>Uložená v xml súbore</a:t>
            </a:r>
          </a:p>
          <a:p>
            <a:r>
              <a:rPr lang="sk-SK" dirty="0" smtClean="0"/>
              <a:t>Jej veľkosť je 1,3 Gb, zoskupuje 1,3 mil. rôznych druhov publikácií</a:t>
            </a:r>
            <a:endParaRPr lang="sk-SK" dirty="0" smtClean="0"/>
          </a:p>
          <a:p>
            <a:r>
              <a:rPr lang="sk-SK" dirty="0" smtClean="0"/>
              <a:t>DBLP databáza je </a:t>
            </a:r>
            <a:r>
              <a:rPr lang="sk-SK" dirty="0" smtClean="0"/>
              <a:t>veľká preto sme </a:t>
            </a:r>
            <a:r>
              <a:rPr lang="sk-SK" dirty="0" smtClean="0"/>
              <a:t>sa rozhodli použiť Mahout</a:t>
            </a:r>
            <a:endParaRPr lang="sk-SK" dirty="0" smtClean="0"/>
          </a:p>
          <a:p>
            <a:r>
              <a:rPr lang="sk-SK" dirty="0" smtClean="0"/>
              <a:t>Na prvotné prechádzanie dát sme použili nástroj ktorý dokáže zobraziť tak objemný súbor – 010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Ukážka dát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561" y="1541971"/>
            <a:ext cx="7315200" cy="376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6"/>
            <a:ext cx="2947482" cy="4601183"/>
          </a:xfrm>
        </p:spPr>
        <p:txBody>
          <a:bodyPr>
            <a:normAutofit/>
          </a:bodyPr>
          <a:lstStyle/>
          <a:p>
            <a:r>
              <a:rPr lang="sk-SK" sz="3200" dirty="0" smtClean="0"/>
              <a:t>Predspracovanie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Vytvorili sme </a:t>
            </a:r>
            <a:r>
              <a:rPr lang="sk-SK" dirty="0" err="1" smtClean="0"/>
              <a:t>histogrami</a:t>
            </a:r>
            <a:r>
              <a:rPr lang="sk-SK" dirty="0" smtClean="0"/>
              <a:t> pre typy publikácií, roky a počet autorov na publikáciách.</a:t>
            </a:r>
          </a:p>
          <a:p>
            <a:r>
              <a:rPr lang="sk-SK" dirty="0" smtClean="0"/>
              <a:t>Spoznávali sme dáta – na ohodnocovanie sme vybrali atribúty:</a:t>
            </a:r>
          </a:p>
          <a:p>
            <a:pPr lvl="1"/>
            <a:r>
              <a:rPr lang="sk-SK" dirty="0" smtClean="0"/>
              <a:t>Typ publikácie</a:t>
            </a:r>
          </a:p>
          <a:p>
            <a:pPr lvl="1"/>
            <a:r>
              <a:rPr lang="sk-SK" dirty="0" smtClean="0"/>
              <a:t>Dátum vydania publikácie</a:t>
            </a:r>
          </a:p>
          <a:p>
            <a:pPr lvl="1"/>
            <a:r>
              <a:rPr lang="sk-SK" dirty="0" smtClean="0"/>
              <a:t>Množina autorov publikácie</a:t>
            </a:r>
          </a:p>
          <a:p>
            <a:r>
              <a:rPr lang="sk-SK" dirty="0" smtClean="0"/>
              <a:t>Keďže, úlohou je odhaľovanie komunít, práce ktoré publikoval sám autor (práca ma </a:t>
            </a:r>
            <a:r>
              <a:rPr lang="en-US" dirty="0"/>
              <a:t>0</a:t>
            </a:r>
            <a:r>
              <a:rPr lang="sk-SK" dirty="0" smtClean="0"/>
              <a:t> spoluautorov) nebudeme brať v úvahu</a:t>
            </a:r>
          </a:p>
          <a:p>
            <a:r>
              <a:rPr lang="sk-SK" dirty="0" smtClean="0"/>
              <a:t>Výsledné ohodnotené spojenie bude uložené v matici </a:t>
            </a:r>
            <a:r>
              <a:rPr lang="sk-SK" dirty="0" err="1" smtClean="0"/>
              <a:t>NxN</a:t>
            </a:r>
            <a:r>
              <a:rPr lang="sk-SK" dirty="0" smtClean="0"/>
              <a:t>, kde N je počet autorov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Ohodnocovanie</a:t>
            </a:r>
            <a:br>
              <a:rPr lang="sk-SK" sz="3200" dirty="0" smtClean="0"/>
            </a:br>
            <a:r>
              <a:rPr lang="sk-SK" sz="3200" dirty="0" smtClean="0"/>
              <a:t>(</a:t>
            </a:r>
            <a:r>
              <a:rPr lang="sk-SK" sz="3200" dirty="0" err="1" smtClean="0"/>
              <a:t>Vektorizácia</a:t>
            </a:r>
            <a:r>
              <a:rPr lang="sk-SK" sz="3200" dirty="0" smtClean="0"/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hangingPunct="0"/>
                <a:r>
                  <a:rPr lang="sk-SK" dirty="0" smtClean="0"/>
                  <a:t>Váha dokumentu sa určí na základe nasledujúcej tabuľky:</a:t>
                </a:r>
              </a:p>
              <a:p>
                <a:pPr hangingPunct="0"/>
                <a:endParaRPr lang="sk-SK" dirty="0"/>
              </a:p>
              <a:p>
                <a:pPr hangingPunct="0"/>
                <a:endParaRPr lang="sk-SK" dirty="0" smtClean="0"/>
              </a:p>
              <a:p>
                <a:pPr hangingPunct="0"/>
                <a:endParaRPr lang="sk-SK" dirty="0" smtClean="0"/>
              </a:p>
              <a:p>
                <a:pPr hangingPunct="0"/>
                <a:r>
                  <a:rPr lang="sk-SK" dirty="0" smtClean="0"/>
                  <a:t>Váha času sa určí pomocou tabuľky:</a:t>
                </a:r>
              </a:p>
              <a:p>
                <a:pPr hangingPunct="0"/>
                <a:endParaRPr lang="sk-SK" dirty="0" smtClean="0"/>
              </a:p>
              <a:p>
                <a:pPr hangingPunct="0"/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sk-SK" dirty="0" smtClean="0"/>
                  <a:t> - sila spojenia 2 autorov pre 1 publikáciu</a:t>
                </a:r>
              </a:p>
              <a:p>
                <a:pPr hangingPunc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sk-SK" dirty="0" smtClean="0"/>
                  <a:t> - výsledná sila spojenia dvoch autorov (súčet publikácií)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43545"/>
              </p:ext>
            </p:extLst>
          </p:nvPr>
        </p:nvGraphicFramePr>
        <p:xfrm>
          <a:off x="4166649" y="1975732"/>
          <a:ext cx="4432300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135"/>
                <a:gridCol w="1076325"/>
                <a:gridCol w="989965"/>
                <a:gridCol w="899795"/>
                <a:gridCol w="767080"/>
              </a:tblGrid>
              <a:tr h="0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 err="1">
                          <a:effectLst/>
                        </a:rPr>
                        <a:t>book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phdthesis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mastersthesis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proceedings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910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Váha diela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0.9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0.8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0.6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8270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Inproceedings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Incollection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article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www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235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Váha diela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0.4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0.4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0.4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0.2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0217"/>
              </p:ext>
            </p:extLst>
          </p:nvPr>
        </p:nvGraphicFramePr>
        <p:xfrm>
          <a:off x="4172619" y="3608552"/>
          <a:ext cx="4530090" cy="3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510"/>
                <a:gridCol w="906145"/>
                <a:gridCol w="906145"/>
                <a:gridCol w="906145"/>
                <a:gridCol w="906145"/>
              </a:tblGrid>
              <a:tr h="0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 – 2 roky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3- 5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6 - 10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10 -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Váha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0.75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0.5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0.25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3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Metóda objavovania komunít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579020" cy="5120640"/>
          </a:xfrm>
        </p:spPr>
        <p:txBody>
          <a:bodyPr/>
          <a:lstStyle/>
          <a:p>
            <a:r>
              <a:rPr lang="sk-SK" dirty="0" smtClean="0"/>
              <a:t>Použili sme </a:t>
            </a:r>
            <a:r>
              <a:rPr lang="sk-SK" dirty="0" err="1" smtClean="0"/>
              <a:t>Fuzzy</a:t>
            </a:r>
            <a:r>
              <a:rPr lang="sk-SK" dirty="0" smtClean="0"/>
              <a:t> K-</a:t>
            </a:r>
            <a:r>
              <a:rPr lang="sk-SK" dirty="0" err="1" smtClean="0"/>
              <a:t>Means</a:t>
            </a:r>
            <a:r>
              <a:rPr lang="sk-SK" dirty="0" smtClean="0"/>
              <a:t>  </a:t>
            </a:r>
          </a:p>
          <a:p>
            <a:r>
              <a:rPr lang="sk-SK" dirty="0"/>
              <a:t>N </a:t>
            </a:r>
            <a:r>
              <a:rPr lang="sk-SK" dirty="0" smtClean="0"/>
              <a:t>dimenzionálny </a:t>
            </a:r>
            <a:r>
              <a:rPr lang="sk-SK" dirty="0"/>
              <a:t>priestor</a:t>
            </a:r>
          </a:p>
          <a:p>
            <a:r>
              <a:rPr lang="sk-SK" dirty="0"/>
              <a:t>P</a:t>
            </a:r>
            <a:r>
              <a:rPr lang="sk-SK" dirty="0" smtClean="0"/>
              <a:t>re chybu v knižnici nám vyšiel súčet pravdepodobností väčší ako 1</a:t>
            </a:r>
          </a:p>
          <a:p>
            <a:endParaRPr lang="sk-SK" dirty="0" smtClean="0"/>
          </a:p>
          <a:p>
            <a:r>
              <a:rPr lang="sk-SK" dirty="0" smtClean="0"/>
              <a:t>Úlohu sme charakterizovali ako druh grafového problému (</a:t>
            </a:r>
            <a:r>
              <a:rPr lang="sk-SK" dirty="0" err="1" smtClean="0"/>
              <a:t>Gephi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Vrcholy -&gt; Autori</a:t>
            </a:r>
          </a:p>
          <a:p>
            <a:pPr lvl="1"/>
            <a:r>
              <a:rPr lang="sk-SK" dirty="0" smtClean="0"/>
              <a:t>Hrany -&gt; ohodnotenie získané </a:t>
            </a:r>
            <a:r>
              <a:rPr lang="sk-SK" dirty="0" err="1" smtClean="0"/>
              <a:t>ohodnocovacou</a:t>
            </a:r>
            <a:r>
              <a:rPr lang="sk-SK" dirty="0" smtClean="0"/>
              <a:t> funkciou</a:t>
            </a:r>
          </a:p>
          <a:p>
            <a:endParaRPr lang="sk-SK" dirty="0" smtClean="0"/>
          </a:p>
          <a:p>
            <a:r>
              <a:rPr lang="sk-SK" dirty="0" smtClean="0"/>
              <a:t>Pokúsili sme sa použiť aj K-</a:t>
            </a:r>
            <a:r>
              <a:rPr lang="sk-SK" dirty="0" err="1" smtClean="0"/>
              <a:t>Means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753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Nástroj na vizualizáciu formou grafu</a:t>
            </a:r>
          </a:p>
          <a:p>
            <a:r>
              <a:rPr lang="sk-SK" dirty="0" smtClean="0"/>
              <a:t>Ponúka algoritmus na detegovanie komunít (Modularity)</a:t>
            </a:r>
          </a:p>
          <a:p>
            <a:r>
              <a:rPr lang="sk-SK" dirty="0" smtClean="0"/>
              <a:t>Presný postup nájdenia komunít sa nachádza v našej práci</a:t>
            </a:r>
          </a:p>
          <a:p>
            <a:endParaRPr lang="sk-SK" dirty="0"/>
          </a:p>
          <a:p>
            <a:r>
              <a:rPr lang="sk-SK" dirty="0" smtClean="0"/>
              <a:t>Postup:</a:t>
            </a:r>
          </a:p>
          <a:p>
            <a:r>
              <a:rPr lang="sk-SK" dirty="0" smtClean="0"/>
              <a:t>Dáta bolo potrebné transformovať do formátu pre </a:t>
            </a:r>
            <a:r>
              <a:rPr lang="sk-SK" dirty="0" err="1" smtClean="0"/>
              <a:t>Gephi</a:t>
            </a:r>
            <a:endParaRPr lang="sk-SK" dirty="0" smtClean="0"/>
          </a:p>
          <a:p>
            <a:r>
              <a:rPr lang="sk-SK" dirty="0" smtClean="0"/>
              <a:t>Nastavenie layout-u, farby, veľkosti, prekrývanie vrcholov</a:t>
            </a:r>
          </a:p>
          <a:p>
            <a:r>
              <a:rPr lang="sk-SK" dirty="0" smtClean="0"/>
              <a:t>Výpočet priemernej vzdialenosti vrcholu od centra klastra  </a:t>
            </a:r>
          </a:p>
          <a:p>
            <a:r>
              <a:rPr lang="sk-SK" dirty="0" smtClean="0"/>
              <a:t>Aplikovanie algoritmu Modularity</a:t>
            </a:r>
          </a:p>
          <a:p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/>
              <a:t>Expertiment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Úprava testovacej vzorky:</a:t>
            </a:r>
          </a:p>
          <a:p>
            <a:r>
              <a:rPr lang="sk-SK" dirty="0" err="1" smtClean="0"/>
              <a:t>Hľladali</a:t>
            </a:r>
            <a:r>
              <a:rPr lang="sk-SK" dirty="0" smtClean="0"/>
              <a:t> sme komunity v januári – decembri </a:t>
            </a:r>
          </a:p>
          <a:p>
            <a:r>
              <a:rPr lang="sk-SK" dirty="0" smtClean="0"/>
              <a:t>Najvhodnejšia vzorka dát bola z mesiaca Január </a:t>
            </a:r>
          </a:p>
          <a:p>
            <a:endParaRPr lang="sk-SK" dirty="0" smtClean="0"/>
          </a:p>
          <a:p>
            <a:r>
              <a:rPr lang="sk-SK" dirty="0" err="1" smtClean="0"/>
              <a:t>Fuzzy</a:t>
            </a:r>
            <a:r>
              <a:rPr lang="sk-SK" dirty="0" smtClean="0"/>
              <a:t> K-</a:t>
            </a:r>
            <a:r>
              <a:rPr lang="sk-SK" dirty="0" err="1" smtClean="0"/>
              <a:t>Means</a:t>
            </a:r>
            <a:r>
              <a:rPr lang="sk-SK" dirty="0" smtClean="0"/>
              <a:t> : </a:t>
            </a:r>
          </a:p>
          <a:p>
            <a:r>
              <a:rPr lang="sk-SK" dirty="0" smtClean="0"/>
              <a:t>Nastavovali sme parametre </a:t>
            </a:r>
            <a:r>
              <a:rPr lang="sk-SK" dirty="0" err="1" smtClean="0"/>
              <a:t>convergenceDelta</a:t>
            </a:r>
            <a:r>
              <a:rPr lang="sk-SK" dirty="0" smtClean="0"/>
              <a:t>, </a:t>
            </a:r>
            <a:r>
              <a:rPr lang="sk-SK" dirty="0" err="1" smtClean="0"/>
              <a:t>fuzzyfication</a:t>
            </a:r>
            <a:r>
              <a:rPr lang="sk-SK" dirty="0" smtClean="0"/>
              <a:t> </a:t>
            </a:r>
            <a:r>
              <a:rPr lang="sk-SK" dirty="0" err="1" smtClean="0"/>
              <a:t>factor</a:t>
            </a:r>
            <a:endParaRPr lang="sk-SK" dirty="0" smtClean="0"/>
          </a:p>
          <a:p>
            <a:r>
              <a:rPr lang="sk-SK" dirty="0" smtClean="0"/>
              <a:t>Výsledok obsahoval chyby v pravdepodobnostiach </a:t>
            </a:r>
          </a:p>
          <a:p>
            <a:endParaRPr lang="sk-SK" dirty="0" smtClean="0"/>
          </a:p>
          <a:p>
            <a:r>
              <a:rPr lang="sk-SK" dirty="0" err="1" smtClean="0"/>
              <a:t>Gephi</a:t>
            </a:r>
            <a:r>
              <a:rPr lang="sk-SK" dirty="0" smtClean="0"/>
              <a:t>:</a:t>
            </a:r>
            <a:endParaRPr lang="sk-SK" dirty="0"/>
          </a:p>
          <a:p>
            <a:r>
              <a:rPr lang="sk-SK" dirty="0" smtClean="0"/>
              <a:t>Testovali sme rôzne nastavenia rozloženia, parametre Modularity</a:t>
            </a:r>
          </a:p>
          <a:p>
            <a:r>
              <a:rPr lang="sk-SK" dirty="0" smtClean="0"/>
              <a:t>Porovnávali sme nájdene komunity s výsledkom  z K-</a:t>
            </a:r>
            <a:r>
              <a:rPr lang="sk-SK" dirty="0" err="1" smtClean="0"/>
              <a:t>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224</TotalTime>
  <Words>558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Cambria Math</vt:lpstr>
      <vt:lpstr>Corbel</vt:lpstr>
      <vt:lpstr>Times New Roman</vt:lpstr>
      <vt:lpstr>Wingdings 2</vt:lpstr>
      <vt:lpstr>Frame</vt:lpstr>
      <vt:lpstr>Objavovanie expertných komunít </vt:lpstr>
      <vt:lpstr>Motivácia</vt:lpstr>
      <vt:lpstr>Zdroj a opis dát</vt:lpstr>
      <vt:lpstr>Ukážka dát</vt:lpstr>
      <vt:lpstr>Predspracovanie</vt:lpstr>
      <vt:lpstr>Ohodnocovanie (Vektorizácia)</vt:lpstr>
      <vt:lpstr>Metóda objavovania komunít</vt:lpstr>
      <vt:lpstr>Gephi</vt:lpstr>
      <vt:lpstr>Expertiment</vt:lpstr>
      <vt:lpstr>Expertiment (2)</vt:lpstr>
      <vt:lpstr>Nájdené komunity (Gephi)</vt:lpstr>
      <vt:lpstr>Detail komunity (Gephi)</vt:lpstr>
      <vt:lpstr>Vyhodnotenie</vt:lpstr>
      <vt:lpstr>Ďalšia práca</vt:lpstr>
      <vt:lpstr>Ďakujeme za pozornosť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Objavovanie expertných komunít </dc:title>
  <dc:creator>Dokonaly</dc:creator>
  <cp:lastModifiedBy>Dokonaly</cp:lastModifiedBy>
  <cp:revision>120</cp:revision>
  <dcterms:created xsi:type="dcterms:W3CDTF">2014-05-02T12:22:50Z</dcterms:created>
  <dcterms:modified xsi:type="dcterms:W3CDTF">2014-05-08T08:47:00Z</dcterms:modified>
</cp:coreProperties>
</file>