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9" r:id="rId13"/>
    <p:sldId id="267" r:id="rId14"/>
    <p:sldId id="268" r:id="rId15"/>
    <p:sldId id="269" r:id="rId16"/>
    <p:sldId id="280" r:id="rId17"/>
    <p:sldId id="281" r:id="rId18"/>
    <p:sldId id="270" r:id="rId19"/>
    <p:sldId id="282" r:id="rId20"/>
    <p:sldId id="271" r:id="rId21"/>
    <p:sldId id="283" r:id="rId22"/>
    <p:sldId id="272" r:id="rId23"/>
    <p:sldId id="284" r:id="rId24"/>
    <p:sldId id="273" r:id="rId25"/>
    <p:sldId id="285" r:id="rId26"/>
    <p:sldId id="286" r:id="rId27"/>
    <p:sldId id="274" r:id="rId28"/>
    <p:sldId id="275" r:id="rId29"/>
    <p:sldId id="276" r:id="rId30"/>
    <p:sldId id="287" r:id="rId31"/>
    <p:sldId id="277" r:id="rId32"/>
    <p:sldId id="288" r:id="rId33"/>
    <p:sldId id="290" r:id="rId34"/>
    <p:sldId id="278" r:id="rId35"/>
    <p:sldId id="289" r:id="rId36"/>
    <p:sldId id="291" r:id="rId3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8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9DFBFBA0-A97C-409C-8ABD-4C86F8FAAA08}" type="datetimeFigureOut">
              <a:rPr lang="tr-TR" smtClean="0"/>
              <a:pPr/>
              <a:t>31.10.2021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2CD9BA8-FBB3-4818-9263-C3F9C2D82778}" type="slidenum">
              <a:rPr lang="tr-TR" smtClean="0"/>
              <a:pPr/>
              <a:t>‹#›</a:t>
            </a:fld>
            <a:endParaRPr lang="tr-TR"/>
          </a:p>
        </p:txBody>
      </p:sp>
    </p:spTree>
    <p:extLst>
      <p:ext uri="{BB962C8B-B14F-4D97-AF65-F5344CB8AC3E}">
        <p14:creationId xmlns:p14="http://schemas.microsoft.com/office/powerpoint/2010/main" val="123135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DFBFBA0-A97C-409C-8ABD-4C86F8FAAA08}" type="datetimeFigureOut">
              <a:rPr lang="tr-TR" smtClean="0"/>
              <a:pPr/>
              <a:t>31.10.2021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2CD9BA8-FBB3-4818-9263-C3F9C2D82778}" type="slidenum">
              <a:rPr lang="tr-TR" smtClean="0"/>
              <a:pPr/>
              <a:t>‹#›</a:t>
            </a:fld>
            <a:endParaRPr lang="tr-TR"/>
          </a:p>
        </p:txBody>
      </p:sp>
    </p:spTree>
    <p:extLst>
      <p:ext uri="{BB962C8B-B14F-4D97-AF65-F5344CB8AC3E}">
        <p14:creationId xmlns:p14="http://schemas.microsoft.com/office/powerpoint/2010/main" val="840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DFBFBA0-A97C-409C-8ABD-4C86F8FAAA08}" type="datetimeFigureOut">
              <a:rPr lang="tr-TR" smtClean="0"/>
              <a:pPr/>
              <a:t>31.10.2021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2CD9BA8-FBB3-4818-9263-C3F9C2D82778}" type="slidenum">
              <a:rPr lang="tr-TR" smtClean="0"/>
              <a:pPr/>
              <a:t>‹#›</a:t>
            </a:fld>
            <a:endParaRPr lang="tr-TR"/>
          </a:p>
        </p:txBody>
      </p:sp>
    </p:spTree>
    <p:extLst>
      <p:ext uri="{BB962C8B-B14F-4D97-AF65-F5344CB8AC3E}">
        <p14:creationId xmlns:p14="http://schemas.microsoft.com/office/powerpoint/2010/main" val="37492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DFBFBA0-A97C-409C-8ABD-4C86F8FAAA08}" type="datetimeFigureOut">
              <a:rPr lang="tr-TR" smtClean="0"/>
              <a:pPr/>
              <a:t>31.10.2021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2CD9BA8-FBB3-4818-9263-C3F9C2D82778}" type="slidenum">
              <a:rPr lang="tr-TR" smtClean="0"/>
              <a:pPr/>
              <a:t>‹#›</a:t>
            </a:fld>
            <a:endParaRPr lang="tr-TR"/>
          </a:p>
        </p:txBody>
      </p:sp>
    </p:spTree>
    <p:extLst>
      <p:ext uri="{BB962C8B-B14F-4D97-AF65-F5344CB8AC3E}">
        <p14:creationId xmlns:p14="http://schemas.microsoft.com/office/powerpoint/2010/main" val="258537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DFBFBA0-A97C-409C-8ABD-4C86F8FAAA08}" type="datetimeFigureOut">
              <a:rPr lang="tr-TR" smtClean="0"/>
              <a:pPr/>
              <a:t>31.10.2021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2CD9BA8-FBB3-4818-9263-C3F9C2D82778}" type="slidenum">
              <a:rPr lang="tr-TR" smtClean="0"/>
              <a:pPr/>
              <a:t>‹#›</a:t>
            </a:fld>
            <a:endParaRPr lang="tr-TR"/>
          </a:p>
        </p:txBody>
      </p:sp>
    </p:spTree>
    <p:extLst>
      <p:ext uri="{BB962C8B-B14F-4D97-AF65-F5344CB8AC3E}">
        <p14:creationId xmlns:p14="http://schemas.microsoft.com/office/powerpoint/2010/main" val="296195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8" name="Date Placeholder 7"/>
          <p:cNvSpPr>
            <a:spLocks noGrp="1"/>
          </p:cNvSpPr>
          <p:nvPr>
            <p:ph type="dt" sz="half" idx="10"/>
          </p:nvPr>
        </p:nvSpPr>
        <p:spPr/>
        <p:txBody>
          <a:bodyPr/>
          <a:lstStyle/>
          <a:p>
            <a:fld id="{9DFBFBA0-A97C-409C-8ABD-4C86F8FAAA08}" type="datetimeFigureOut">
              <a:rPr lang="tr-TR" smtClean="0"/>
              <a:pPr/>
              <a:t>31.10.2021</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52CD9BA8-FBB3-4818-9263-C3F9C2D82778}" type="slidenum">
              <a:rPr lang="tr-TR" smtClean="0"/>
              <a:pPr/>
              <a:t>‹#›</a:t>
            </a:fld>
            <a:endParaRPr lang="tr-TR"/>
          </a:p>
        </p:txBody>
      </p:sp>
    </p:spTree>
    <p:extLst>
      <p:ext uri="{BB962C8B-B14F-4D97-AF65-F5344CB8AC3E}">
        <p14:creationId xmlns:p14="http://schemas.microsoft.com/office/powerpoint/2010/main" val="118449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2" name="Date Placeholder 1"/>
          <p:cNvSpPr>
            <a:spLocks noGrp="1"/>
          </p:cNvSpPr>
          <p:nvPr>
            <p:ph type="dt" sz="half" idx="10"/>
          </p:nvPr>
        </p:nvSpPr>
        <p:spPr/>
        <p:txBody>
          <a:bodyPr/>
          <a:lstStyle/>
          <a:p>
            <a:fld id="{9DFBFBA0-A97C-409C-8ABD-4C86F8FAAA08}" type="datetimeFigureOut">
              <a:rPr lang="tr-TR" smtClean="0"/>
              <a:pPr/>
              <a:t>31.10.2021</a:t>
            </a:fld>
            <a:endParaRPr lang="tr-TR"/>
          </a:p>
        </p:txBody>
      </p:sp>
      <p:sp>
        <p:nvSpPr>
          <p:cNvPr id="11" name="Footer Placeholder 10"/>
          <p:cNvSpPr>
            <a:spLocks noGrp="1"/>
          </p:cNvSpPr>
          <p:nvPr>
            <p:ph type="ftr" sz="quarter" idx="11"/>
          </p:nvPr>
        </p:nvSpPr>
        <p:spPr/>
        <p:txBody>
          <a:bodyPr/>
          <a:lstStyle/>
          <a:p>
            <a:endParaRPr lang="tr-TR"/>
          </a:p>
        </p:txBody>
      </p:sp>
      <p:sp>
        <p:nvSpPr>
          <p:cNvPr id="12" name="Slide Number Placeholder 11"/>
          <p:cNvSpPr>
            <a:spLocks noGrp="1"/>
          </p:cNvSpPr>
          <p:nvPr>
            <p:ph type="sldNum" sz="quarter" idx="12"/>
          </p:nvPr>
        </p:nvSpPr>
        <p:spPr/>
        <p:txBody>
          <a:bodyPr/>
          <a:lstStyle/>
          <a:p>
            <a:fld id="{52CD9BA8-FBB3-4818-9263-C3F9C2D82778}" type="slidenum">
              <a:rPr lang="tr-TR" smtClean="0"/>
              <a:pPr/>
              <a:t>‹#›</a:t>
            </a:fld>
            <a:endParaRPr lang="tr-TR"/>
          </a:p>
        </p:txBody>
      </p:sp>
    </p:spTree>
    <p:extLst>
      <p:ext uri="{BB962C8B-B14F-4D97-AF65-F5344CB8AC3E}">
        <p14:creationId xmlns:p14="http://schemas.microsoft.com/office/powerpoint/2010/main" val="299348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smtClean="0"/>
              <a:t>Asıl başlık stili için tıklatın</a:t>
            </a:r>
            <a:endParaRPr lang="en-US" dirty="0"/>
          </a:p>
        </p:txBody>
      </p:sp>
      <p:sp>
        <p:nvSpPr>
          <p:cNvPr id="2" name="Date Placeholder 1"/>
          <p:cNvSpPr>
            <a:spLocks noGrp="1"/>
          </p:cNvSpPr>
          <p:nvPr>
            <p:ph type="dt" sz="half" idx="10"/>
          </p:nvPr>
        </p:nvSpPr>
        <p:spPr/>
        <p:txBody>
          <a:bodyPr/>
          <a:lstStyle/>
          <a:p>
            <a:fld id="{9DFBFBA0-A97C-409C-8ABD-4C86F8FAAA08}" type="datetimeFigureOut">
              <a:rPr lang="tr-TR" smtClean="0"/>
              <a:pPr/>
              <a:t>31.10.2021</a:t>
            </a:fld>
            <a:endParaRPr lang="tr-TR"/>
          </a:p>
        </p:txBody>
      </p:sp>
      <p:sp>
        <p:nvSpPr>
          <p:cNvPr id="7" name="Footer Placeholder 6"/>
          <p:cNvSpPr>
            <a:spLocks noGrp="1"/>
          </p:cNvSpPr>
          <p:nvPr>
            <p:ph type="ftr" sz="quarter" idx="11"/>
          </p:nvPr>
        </p:nvSpPr>
        <p:spPr/>
        <p:txBody>
          <a:bodyPr/>
          <a:lstStyle/>
          <a:p>
            <a:endParaRPr lang="tr-TR"/>
          </a:p>
        </p:txBody>
      </p:sp>
      <p:sp>
        <p:nvSpPr>
          <p:cNvPr id="8" name="Slide Number Placeholder 7"/>
          <p:cNvSpPr>
            <a:spLocks noGrp="1"/>
          </p:cNvSpPr>
          <p:nvPr>
            <p:ph type="sldNum" sz="quarter" idx="12"/>
          </p:nvPr>
        </p:nvSpPr>
        <p:spPr/>
        <p:txBody>
          <a:bodyPr/>
          <a:lstStyle/>
          <a:p>
            <a:fld id="{52CD9BA8-FBB3-4818-9263-C3F9C2D82778}" type="slidenum">
              <a:rPr lang="tr-TR" smtClean="0"/>
              <a:pPr/>
              <a:t>‹#›</a:t>
            </a:fld>
            <a:endParaRPr lang="tr-TR"/>
          </a:p>
        </p:txBody>
      </p:sp>
    </p:spTree>
    <p:extLst>
      <p:ext uri="{BB962C8B-B14F-4D97-AF65-F5344CB8AC3E}">
        <p14:creationId xmlns:p14="http://schemas.microsoft.com/office/powerpoint/2010/main" val="54908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DFBFBA0-A97C-409C-8ABD-4C86F8FAAA08}" type="datetimeFigureOut">
              <a:rPr lang="tr-TR" smtClean="0"/>
              <a:pPr/>
              <a:t>31.10.2021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2CD9BA8-FBB3-4818-9263-C3F9C2D82778}" type="slidenum">
              <a:rPr lang="tr-TR" smtClean="0"/>
              <a:pPr/>
              <a:t>‹#›</a:t>
            </a:fld>
            <a:endParaRPr lang="tr-TR"/>
          </a:p>
        </p:txBody>
      </p:sp>
    </p:spTree>
    <p:extLst>
      <p:ext uri="{BB962C8B-B14F-4D97-AF65-F5344CB8AC3E}">
        <p14:creationId xmlns:p14="http://schemas.microsoft.com/office/powerpoint/2010/main" val="39003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tr-TR" smtClean="0"/>
              <a:t>Asıl başlık stili için tıklatın</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8" name="Date Placeholder 7"/>
          <p:cNvSpPr>
            <a:spLocks noGrp="1"/>
          </p:cNvSpPr>
          <p:nvPr>
            <p:ph type="dt" sz="half" idx="10"/>
          </p:nvPr>
        </p:nvSpPr>
        <p:spPr/>
        <p:txBody>
          <a:bodyPr/>
          <a:lstStyle/>
          <a:p>
            <a:fld id="{9DFBFBA0-A97C-409C-8ABD-4C86F8FAAA08}" type="datetimeFigureOut">
              <a:rPr lang="tr-TR" smtClean="0"/>
              <a:pPr/>
              <a:t>31.10.2021</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52CD9BA8-FBB3-4818-9263-C3F9C2D82778}" type="slidenum">
              <a:rPr lang="tr-TR" smtClean="0"/>
              <a:pPr/>
              <a:t>‹#›</a:t>
            </a:fld>
            <a:endParaRPr lang="tr-TR"/>
          </a:p>
        </p:txBody>
      </p:sp>
    </p:spTree>
    <p:extLst>
      <p:ext uri="{BB962C8B-B14F-4D97-AF65-F5344CB8AC3E}">
        <p14:creationId xmlns:p14="http://schemas.microsoft.com/office/powerpoint/2010/main" val="175848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8" name="Date Placeholder 7"/>
          <p:cNvSpPr>
            <a:spLocks noGrp="1"/>
          </p:cNvSpPr>
          <p:nvPr>
            <p:ph type="dt" sz="half" idx="10"/>
          </p:nvPr>
        </p:nvSpPr>
        <p:spPr/>
        <p:txBody>
          <a:bodyPr/>
          <a:lstStyle/>
          <a:p>
            <a:fld id="{9DFBFBA0-A97C-409C-8ABD-4C86F8FAAA08}" type="datetimeFigureOut">
              <a:rPr lang="tr-TR" smtClean="0"/>
              <a:pPr/>
              <a:t>31.10.2021</a:t>
            </a:fld>
            <a:endParaRPr lang="tr-TR"/>
          </a:p>
        </p:txBody>
      </p:sp>
      <p:sp>
        <p:nvSpPr>
          <p:cNvPr id="9" name="Footer Placeholder 8"/>
          <p:cNvSpPr>
            <a:spLocks noGrp="1"/>
          </p:cNvSpPr>
          <p:nvPr>
            <p:ph type="ftr" sz="quarter" idx="11"/>
          </p:nvPr>
        </p:nvSpPr>
        <p:spPr>
          <a:xfrm>
            <a:off x="2624326" y="6356351"/>
            <a:ext cx="4433638" cy="365125"/>
          </a:xfrm>
        </p:spPr>
        <p:txBody>
          <a:bodyPr/>
          <a:lstStyle/>
          <a:p>
            <a:endParaRPr lang="tr-TR"/>
          </a:p>
        </p:txBody>
      </p:sp>
      <p:sp>
        <p:nvSpPr>
          <p:cNvPr id="10" name="Slide Number Placeholder 9"/>
          <p:cNvSpPr>
            <a:spLocks noGrp="1"/>
          </p:cNvSpPr>
          <p:nvPr>
            <p:ph type="sldNum" sz="quarter" idx="12"/>
          </p:nvPr>
        </p:nvSpPr>
        <p:spPr/>
        <p:txBody>
          <a:bodyPr/>
          <a:lstStyle/>
          <a:p>
            <a:fld id="{52CD9BA8-FBB3-4818-9263-C3F9C2D82778}" type="slidenum">
              <a:rPr lang="tr-TR" smtClean="0"/>
              <a:pPr/>
              <a:t>‹#›</a:t>
            </a:fld>
            <a:endParaRPr lang="tr-TR"/>
          </a:p>
        </p:txBody>
      </p:sp>
    </p:spTree>
    <p:extLst>
      <p:ext uri="{BB962C8B-B14F-4D97-AF65-F5344CB8AC3E}">
        <p14:creationId xmlns:p14="http://schemas.microsoft.com/office/powerpoint/2010/main" val="865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9DFBFBA0-A97C-409C-8ABD-4C86F8FAAA08}" type="datetimeFigureOut">
              <a:rPr lang="tr-TR" smtClean="0"/>
              <a:pPr/>
              <a:t>31.10.2021</a:t>
            </a:fld>
            <a:endParaRPr lang="tr-T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tr-T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52CD9BA8-FBB3-4818-9263-C3F9C2D82778}" type="slidenum">
              <a:rPr lang="tr-TR" smtClean="0"/>
              <a:pPr/>
              <a:t>‹#›</a:t>
            </a:fld>
            <a:endParaRPr lang="tr-TR"/>
          </a:p>
        </p:txBody>
      </p:sp>
    </p:spTree>
    <p:extLst>
      <p:ext uri="{BB962C8B-B14F-4D97-AF65-F5344CB8AC3E}">
        <p14:creationId xmlns:p14="http://schemas.microsoft.com/office/powerpoint/2010/main" val="2494291802"/>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b="1" dirty="0" smtClean="0"/>
              <a:t>TÜRK DİLİ I</a:t>
            </a:r>
            <a:br>
              <a:rPr lang="tr-TR" b="1" dirty="0" smtClean="0"/>
            </a:br>
            <a:r>
              <a:rPr lang="tr-TR" b="1" dirty="0" smtClean="0"/>
              <a:t> DÜNYA DİLLERİ</a:t>
            </a:r>
            <a:endParaRPr lang="tr-TR" dirty="0"/>
          </a:p>
        </p:txBody>
      </p:sp>
      <p:sp>
        <p:nvSpPr>
          <p:cNvPr id="3" name="2 Alt Başlık"/>
          <p:cNvSpPr>
            <a:spLocks noGrp="1"/>
          </p:cNvSpPr>
          <p:nvPr>
            <p:ph type="subTitle" idx="1"/>
          </p:nvPr>
        </p:nvSpPr>
        <p:spPr/>
        <p:txBody>
          <a:bodyPr/>
          <a:lstStyle/>
          <a:p>
            <a:r>
              <a:rPr lang="tr-TR" dirty="0" smtClean="0"/>
              <a:t>OKUTMAN ARZUHAN KOCABAŞ</a:t>
            </a: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endParaRPr lang="tr-TR" dirty="0" smtClean="0">
              <a:solidFill>
                <a:srgbClr val="7030A0"/>
              </a:solidFill>
              <a:latin typeface="Lucida Sans Unicode" pitchFamily="34" charset="0"/>
            </a:endParaRPr>
          </a:p>
          <a:p>
            <a:r>
              <a:rPr lang="tr-TR" dirty="0" smtClean="0">
                <a:solidFill>
                  <a:srgbClr val="7030A0"/>
                </a:solidFill>
                <a:latin typeface="Lucida Sans Unicode" pitchFamily="34" charset="0"/>
              </a:rPr>
              <a:t>b)2- Kaynaştıran diller: </a:t>
            </a:r>
            <a:r>
              <a:rPr lang="tr-TR" dirty="0" smtClean="0">
                <a:latin typeface="Lucida Sans Unicode" pitchFamily="34" charset="0"/>
              </a:rPr>
              <a:t>Amerikan yerli dillerinde ve Eskimo dillerinde karşımıza çıkan bu yapıda, kelimelerin ve eklerin birbirleriyle çok sıkı kaynaştıkları ve sonuçta bir cümlenin tek bir sözcüğe sığdırıldığı görülür. Kökün eklerle ve diğer kelimelerle bir araya gelip yeni anlamlar kazanması özelliklerinden dolayı bu diller bazı dilciler tarafından bitiştiren dillere de dahil edilmektedir. Amerikan </a:t>
            </a:r>
            <a:r>
              <a:rPr lang="tr-TR" dirty="0" err="1" smtClean="0">
                <a:latin typeface="Lucida Sans Unicode" pitchFamily="34" charset="0"/>
              </a:rPr>
              <a:t>Kızıldereli</a:t>
            </a:r>
            <a:r>
              <a:rPr lang="tr-TR" dirty="0" smtClean="0">
                <a:latin typeface="Lucida Sans Unicode" pitchFamily="34" charset="0"/>
              </a:rPr>
              <a:t> dilleri, Eskimo dilleri ve Gürcüce kaynaştıran dillerdendir. </a:t>
            </a:r>
          </a:p>
          <a:p>
            <a:r>
              <a:rPr lang="tr-TR" dirty="0" smtClean="0">
                <a:latin typeface="Lucida Sans Unicode" pitchFamily="34" charset="0"/>
              </a:rPr>
              <a:t>(Eskimo)	Kia	   +</a:t>
            </a:r>
            <a:r>
              <a:rPr lang="tr-TR" dirty="0" err="1" smtClean="0">
                <a:latin typeface="Lucida Sans Unicode" pitchFamily="34" charset="0"/>
              </a:rPr>
              <a:t>zu</a:t>
            </a:r>
            <a:r>
              <a:rPr lang="tr-TR" dirty="0" smtClean="0">
                <a:latin typeface="Lucida Sans Unicode" pitchFamily="34" charset="0"/>
              </a:rPr>
              <a:t>		+</a:t>
            </a:r>
            <a:r>
              <a:rPr lang="tr-TR" dirty="0" err="1" smtClean="0">
                <a:latin typeface="Lucida Sans Unicode" pitchFamily="34" charset="0"/>
              </a:rPr>
              <a:t>nek</a:t>
            </a:r>
            <a:r>
              <a:rPr lang="tr-TR" dirty="0" smtClean="0">
                <a:latin typeface="Lucida Sans Unicode" pitchFamily="34" charset="0"/>
              </a:rPr>
              <a:t> (ter)</a:t>
            </a:r>
          </a:p>
          <a:p>
            <a:pPr>
              <a:buNone/>
            </a:pPr>
            <a:r>
              <a:rPr lang="tr-TR" dirty="0" smtClean="0">
                <a:latin typeface="Lucida Sans Unicode" pitchFamily="34" charset="0"/>
              </a:rPr>
              <a:t>		       </a:t>
            </a:r>
            <a:r>
              <a:rPr lang="tr-TR" sz="2400" dirty="0" smtClean="0">
                <a:latin typeface="Lucida Sans Unicode" pitchFamily="34" charset="0"/>
              </a:rPr>
              <a:t>sıcaklık	     maruz kalmak           sonucu</a:t>
            </a:r>
          </a:p>
          <a:p>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pPr algn="just">
              <a:buNone/>
            </a:pPr>
            <a:r>
              <a:rPr lang="tr-TR" dirty="0" smtClean="0">
                <a:solidFill>
                  <a:srgbClr val="7030A0"/>
                </a:solidFill>
                <a:latin typeface="Lucida Sans Unicode" pitchFamily="34" charset="0"/>
              </a:rPr>
              <a:t>c) Bükümlü (Çekimli) Diller:</a:t>
            </a:r>
          </a:p>
          <a:p>
            <a:pPr>
              <a:buNone/>
            </a:pPr>
            <a:r>
              <a:rPr lang="tr-TR" dirty="0" smtClean="0">
                <a:latin typeface="Lucida Sans Unicode" pitchFamily="34" charset="0"/>
              </a:rPr>
              <a:t>  </a:t>
            </a:r>
          </a:p>
          <a:p>
            <a:r>
              <a:rPr lang="tr-TR" dirty="0" smtClean="0">
                <a:latin typeface="Lucida Sans Unicode" pitchFamily="34" charset="0"/>
              </a:rPr>
              <a:t> Bu dillerde az da olsa ekler kullanılmakla beraber, köklerin çoğunlukla farklı formlara girerek yeni anlam ve görevler kazanmaları söz konusudur. Kelime türetilirken veya çekim yapılırken, hem kökte yer alan sesli ya da sessizler değişebilir  hem de kelimeye yeni sesler eklenebilir. Bazı dillerde bu değişiklik kökü tanınmaz hale getirebilir. Bazı dillerde ise kök kelime ile yeni kelime arasında açık bir bağ, alakayı gösteren belirli bir iz bulunur. </a:t>
            </a:r>
          </a:p>
          <a:p>
            <a:endParaRPr lang="tr-TR" dirty="0" smtClean="0">
              <a:latin typeface="Lucida Sans Unicode" pitchFamily="34" charset="0"/>
            </a:endParaRPr>
          </a:p>
          <a:p>
            <a:pPr>
              <a:buNone/>
            </a:pPr>
            <a:endParaRPr lang="tr-TR" sz="2800" dirty="0" smtClean="0">
              <a:latin typeface="Lucida Sans Unicode" pitchFamily="34" charset="0"/>
            </a:endParaRPr>
          </a:p>
          <a:p>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dirty="0" smtClean="0">
                <a:latin typeface="Lucida Sans Unicode" pitchFamily="34" charset="0"/>
              </a:rPr>
              <a:t>Hint-Avrupa dilleri ve Hami-Sami dilleri bükümlü dillerdendir.</a:t>
            </a:r>
          </a:p>
          <a:p>
            <a:r>
              <a:rPr lang="tr-TR" sz="2800" dirty="0" smtClean="0">
                <a:latin typeface="Lucida Sans Unicode" pitchFamily="34" charset="0"/>
              </a:rPr>
              <a:t>Almanca</a:t>
            </a:r>
            <a:r>
              <a:rPr lang="tr-TR" dirty="0" smtClean="0">
                <a:latin typeface="Lucida Sans Unicode" pitchFamily="34" charset="0"/>
              </a:rPr>
              <a:t>  </a:t>
            </a:r>
            <a:r>
              <a:rPr lang="tr-TR" sz="2800" dirty="0" err="1" smtClean="0">
                <a:latin typeface="Lucida Sans Unicode" pitchFamily="34" charset="0"/>
              </a:rPr>
              <a:t>nehmen</a:t>
            </a:r>
            <a:r>
              <a:rPr lang="tr-TR" dirty="0" smtClean="0">
                <a:latin typeface="Lucida Sans Unicode" pitchFamily="34" charset="0"/>
              </a:rPr>
              <a:t>(</a:t>
            </a:r>
            <a:r>
              <a:rPr lang="tr-TR" sz="2000" dirty="0" smtClean="0">
                <a:latin typeface="Lucida Sans Unicode" pitchFamily="34" charset="0"/>
              </a:rPr>
              <a:t>almak</a:t>
            </a:r>
            <a:r>
              <a:rPr lang="tr-TR" dirty="0" smtClean="0">
                <a:latin typeface="Lucida Sans Unicode" pitchFamily="34" charset="0"/>
              </a:rPr>
              <a:t>)</a:t>
            </a:r>
            <a:r>
              <a:rPr lang="tr-TR" sz="2800" dirty="0" smtClean="0">
                <a:latin typeface="Lucida Sans Unicode" pitchFamily="34" charset="0"/>
              </a:rPr>
              <a:t>nahım, </a:t>
            </a:r>
            <a:r>
              <a:rPr lang="tr-TR" sz="2800" dirty="0" err="1" smtClean="0">
                <a:latin typeface="Lucida Sans Unicode" pitchFamily="34" charset="0"/>
              </a:rPr>
              <a:t>gnommen</a:t>
            </a:r>
            <a:r>
              <a:rPr lang="tr-TR" dirty="0" smtClean="0">
                <a:latin typeface="Lucida Sans Unicode" pitchFamily="34" charset="0"/>
              </a:rPr>
              <a:t>(</a:t>
            </a:r>
            <a:r>
              <a:rPr lang="tr-TR" sz="2000" dirty="0" smtClean="0">
                <a:latin typeface="Lucida Sans Unicode" pitchFamily="34" charset="0"/>
              </a:rPr>
              <a:t>fiilin geçmiş zaman şekilleri</a:t>
            </a:r>
            <a:r>
              <a:rPr lang="tr-TR" dirty="0" smtClean="0">
                <a:latin typeface="Lucida Sans Unicode" pitchFamily="34" charset="0"/>
              </a:rPr>
              <a:t>)</a:t>
            </a:r>
          </a:p>
          <a:p>
            <a:pPr>
              <a:buNone/>
            </a:pPr>
            <a:r>
              <a:rPr lang="tr-TR" dirty="0" smtClean="0">
                <a:latin typeface="Lucida Sans Unicode" pitchFamily="34" charset="0"/>
              </a:rPr>
              <a:t>          (Hint- Avrupa dillerinden)</a:t>
            </a:r>
          </a:p>
          <a:p>
            <a:r>
              <a:rPr lang="tr-TR" sz="2800" dirty="0" smtClean="0">
                <a:latin typeface="Lucida Sans Unicode" pitchFamily="34" charset="0"/>
              </a:rPr>
              <a:t>İngilizce   </a:t>
            </a:r>
            <a:r>
              <a:rPr lang="tr-TR" sz="2800" dirty="0" err="1" smtClean="0">
                <a:latin typeface="Lucida Sans Unicode" pitchFamily="34" charset="0"/>
              </a:rPr>
              <a:t>go</a:t>
            </a:r>
            <a:r>
              <a:rPr lang="tr-TR" sz="2800" dirty="0" smtClean="0">
                <a:latin typeface="Lucida Sans Unicode" pitchFamily="34" charset="0"/>
              </a:rPr>
              <a:t> (</a:t>
            </a:r>
            <a:r>
              <a:rPr lang="tr-TR" sz="2000" dirty="0" smtClean="0">
                <a:latin typeface="Lucida Sans Unicode" pitchFamily="34" charset="0"/>
              </a:rPr>
              <a:t>gitmek</a:t>
            </a:r>
            <a:r>
              <a:rPr lang="tr-TR" sz="2800" dirty="0" smtClean="0">
                <a:latin typeface="Lucida Sans Unicode" pitchFamily="34" charset="0"/>
              </a:rPr>
              <a:t>)   </a:t>
            </a:r>
            <a:r>
              <a:rPr lang="tr-TR" sz="2800" dirty="0" err="1" smtClean="0">
                <a:latin typeface="Lucida Sans Unicode" pitchFamily="34" charset="0"/>
              </a:rPr>
              <a:t>went</a:t>
            </a:r>
            <a:r>
              <a:rPr lang="tr-TR" sz="2800" dirty="0" smtClean="0">
                <a:latin typeface="Lucida Sans Unicode" pitchFamily="34" charset="0"/>
              </a:rPr>
              <a:t>,  </a:t>
            </a:r>
            <a:r>
              <a:rPr lang="tr-TR" sz="2800" dirty="0" err="1" smtClean="0">
                <a:latin typeface="Lucida Sans Unicode" pitchFamily="34" charset="0"/>
              </a:rPr>
              <a:t>gone</a:t>
            </a:r>
            <a:r>
              <a:rPr lang="tr-TR" sz="2800" dirty="0" smtClean="0">
                <a:latin typeface="Lucida Sans Unicode" pitchFamily="34" charset="0"/>
              </a:rPr>
              <a:t> (</a:t>
            </a:r>
            <a:r>
              <a:rPr lang="tr-TR" sz="2000" dirty="0" smtClean="0">
                <a:latin typeface="Lucida Sans Unicode" pitchFamily="34" charset="0"/>
              </a:rPr>
              <a:t>fiilin geçmiş zaman şekilleri</a:t>
            </a:r>
            <a:r>
              <a:rPr lang="tr-TR" sz="2800" dirty="0" smtClean="0">
                <a:latin typeface="Lucida Sans Unicode" pitchFamily="34" charset="0"/>
              </a:rPr>
              <a:t>)</a:t>
            </a:r>
          </a:p>
          <a:p>
            <a:pPr>
              <a:buNone/>
            </a:pPr>
            <a:r>
              <a:rPr lang="tr-TR" sz="2800" dirty="0" smtClean="0">
                <a:latin typeface="Lucida Sans Unicode" pitchFamily="34" charset="0"/>
              </a:rPr>
              <a:t>           (Hint-Avrupa dillerinden)</a:t>
            </a:r>
          </a:p>
          <a:p>
            <a:endParaRPr lang="tr-TR" dirty="0" smtClean="0"/>
          </a:p>
          <a:p>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2699792" y="1123838"/>
            <a:ext cx="5987008" cy="5734162"/>
          </a:xfrm>
        </p:spPr>
        <p:txBody>
          <a:bodyPr>
            <a:normAutofit/>
          </a:bodyPr>
          <a:lstStyle/>
          <a:p>
            <a:r>
              <a:rPr lang="tr-TR" dirty="0" smtClean="0">
                <a:latin typeface="Lucida Sans Unicode" pitchFamily="34" charset="0"/>
              </a:rPr>
              <a:t> Bükümlü dillerin tipik örneği Arapçadır. Hami- Sami dillerinden olan Arapçadan Türkçeye geçmiş kelimelerle daha anlaşılır örnekler verilebilir. </a:t>
            </a:r>
          </a:p>
          <a:p>
            <a:r>
              <a:rPr lang="tr-TR" dirty="0" smtClean="0">
                <a:latin typeface="Lucida Sans Unicode" pitchFamily="34" charset="0"/>
              </a:rPr>
              <a:t>   </a:t>
            </a:r>
            <a:r>
              <a:rPr lang="tr-TR" dirty="0" err="1" smtClean="0">
                <a:latin typeface="Lucida Sans Unicode" pitchFamily="34" charset="0"/>
              </a:rPr>
              <a:t>hükm</a:t>
            </a:r>
            <a:r>
              <a:rPr lang="tr-TR" dirty="0" smtClean="0">
                <a:latin typeface="Lucida Sans Unicode" pitchFamily="34" charset="0"/>
              </a:rPr>
              <a:t> (hüküm), hakim (yüküm veren), mahkum (hüküm verilen), </a:t>
            </a:r>
            <a:r>
              <a:rPr lang="tr-TR" dirty="0" err="1" smtClean="0">
                <a:latin typeface="Lucida Sans Unicode" pitchFamily="34" charset="0"/>
              </a:rPr>
              <a:t>hükkam</a:t>
            </a:r>
            <a:r>
              <a:rPr lang="tr-TR" dirty="0" smtClean="0">
                <a:latin typeface="Lucida Sans Unicode" pitchFamily="34" charset="0"/>
              </a:rPr>
              <a:t> (hakimler), mahkeme (hüküm verilen ver), </a:t>
            </a:r>
            <a:r>
              <a:rPr lang="tr-TR" dirty="0" err="1" smtClean="0">
                <a:latin typeface="Lucida Sans Unicode" pitchFamily="34" charset="0"/>
              </a:rPr>
              <a:t>hükema</a:t>
            </a:r>
            <a:r>
              <a:rPr lang="tr-TR" dirty="0" smtClean="0">
                <a:latin typeface="Lucida Sans Unicode" pitchFamily="34" charset="0"/>
              </a:rPr>
              <a:t> (hakimler, filozoflar), ahkam (hükümler), muhakeme (iki tarafı dinleyip hüküm verme) </a:t>
            </a:r>
          </a:p>
          <a:p>
            <a:pPr>
              <a:buNone/>
            </a:pPr>
            <a:r>
              <a:rPr lang="tr-TR" dirty="0" smtClean="0">
                <a:latin typeface="Lucida Sans Unicode" pitchFamily="34" charset="0"/>
              </a:rPr>
              <a:t>         </a:t>
            </a:r>
          </a:p>
          <a:p>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2. KÖKEN BAKIMINDAN DÜNYA DİLLERİ</a:t>
            </a:r>
            <a:endParaRPr lang="tr-TR" dirty="0"/>
          </a:p>
        </p:txBody>
      </p:sp>
      <p:sp>
        <p:nvSpPr>
          <p:cNvPr id="3" name="2 İçerik Yer Tutucusu"/>
          <p:cNvSpPr>
            <a:spLocks noGrp="1"/>
          </p:cNvSpPr>
          <p:nvPr>
            <p:ph idx="1"/>
          </p:nvPr>
        </p:nvSpPr>
        <p:spPr/>
        <p:txBody>
          <a:bodyPr/>
          <a:lstStyle/>
          <a:p>
            <a:r>
              <a:rPr lang="tr-TR" b="1" dirty="0" smtClean="0"/>
              <a:t>A. Ural-Altay Dil Ailesi</a:t>
            </a:r>
          </a:p>
          <a:p>
            <a:r>
              <a:rPr lang="tr-TR" b="1" dirty="0" smtClean="0"/>
              <a:t>B. Hint-Avrupa Dil Ailesi</a:t>
            </a:r>
            <a:r>
              <a:rPr lang="tr-TR" dirty="0" smtClean="0"/>
              <a:t> </a:t>
            </a:r>
          </a:p>
          <a:p>
            <a:r>
              <a:rPr lang="tr-TR" b="1" dirty="0" smtClean="0"/>
              <a:t>C. Hami-Sami Dil Ailesi</a:t>
            </a:r>
            <a:r>
              <a:rPr lang="tr-TR" dirty="0" smtClean="0"/>
              <a:t> </a:t>
            </a:r>
          </a:p>
          <a:p>
            <a:r>
              <a:rPr lang="tr-TR" b="1" dirty="0" smtClean="0"/>
              <a:t>D. Çin-Tibet Dil Ailesi</a:t>
            </a:r>
          </a:p>
          <a:p>
            <a:r>
              <a:rPr lang="tr-TR" b="1" dirty="0" smtClean="0"/>
              <a:t>E. </a:t>
            </a:r>
            <a:r>
              <a:rPr lang="tr-TR" b="1" dirty="0" err="1" smtClean="0"/>
              <a:t>Bantu</a:t>
            </a:r>
            <a:r>
              <a:rPr lang="tr-TR" b="1" dirty="0" smtClean="0"/>
              <a:t> Dil Ailesi</a:t>
            </a:r>
          </a:p>
          <a:p>
            <a:r>
              <a:rPr lang="tr-TR" b="1" dirty="0" smtClean="0"/>
              <a:t>F. Kafkas Dil Ailesi</a:t>
            </a:r>
          </a:p>
          <a:p>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pPr>
              <a:buNone/>
            </a:pPr>
            <a:r>
              <a:rPr lang="tr-TR" dirty="0" smtClean="0">
                <a:latin typeface="Lucida Sans Unicode" pitchFamily="34" charset="0"/>
              </a:rPr>
              <a:t> </a:t>
            </a:r>
          </a:p>
          <a:p>
            <a:r>
              <a:rPr lang="tr-TR" dirty="0" smtClean="0">
                <a:latin typeface="Lucida Sans Unicode" pitchFamily="34" charset="0"/>
              </a:rPr>
              <a:t>Dilbilimciler, dünya dillerinin tek mi yoksa birden çok kaynaktan mı çıktığı konusunda ortak bir düşünceye varamamışlardır. Eldeki yazılı kaynaklar bu konuda yeterli değildir. </a:t>
            </a:r>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dirty="0" smtClean="0">
              <a:latin typeface="Lucida Sans Unicode" pitchFamily="34" charset="0"/>
            </a:endParaRPr>
          </a:p>
          <a:p>
            <a:r>
              <a:rPr lang="tr-TR" dirty="0" smtClean="0">
                <a:latin typeface="Lucida Sans Unicode" pitchFamily="34" charset="0"/>
              </a:rPr>
              <a:t>Kimi çevreler, kutsal kitaplardaki Babil Kulesi </a:t>
            </a:r>
            <a:r>
              <a:rPr lang="tr-TR" dirty="0" err="1" smtClean="0">
                <a:latin typeface="Lucida Sans Unicode" pitchFamily="34" charset="0"/>
              </a:rPr>
              <a:t>hikÂyesini</a:t>
            </a:r>
            <a:r>
              <a:rPr lang="tr-TR" dirty="0" smtClean="0">
                <a:latin typeface="Lucida Sans Unicode" pitchFamily="34" charset="0"/>
              </a:rPr>
              <a:t> </a:t>
            </a:r>
            <a:r>
              <a:rPr lang="tr-TR" dirty="0" smtClean="0">
                <a:latin typeface="Lucida Sans Unicode" pitchFamily="34" charset="0"/>
              </a:rPr>
              <a:t>dünya dillerinin tek bir kaynaktan çıktığına bağlayıp bunu referans olarak alır. </a:t>
            </a:r>
            <a:endParaRPr lang="tr-TR" dirty="0" smtClean="0"/>
          </a:p>
          <a:p>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latin typeface="Lucida Sans Unicode" pitchFamily="34" charset="0"/>
              </a:rPr>
              <a:t>Aynı zamanda tüm dilbilimciler,  dillerin, dil aileleri içinde yer aldığını ve tüm dillerin,  aynı kaynaktan çıktıkları için, yakınlıklarının ve benzerliklerinin bulunduğunu kabul etmektedirler.</a:t>
            </a:r>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dirty="0" smtClean="0">
                <a:solidFill>
                  <a:srgbClr val="7030A0"/>
                </a:solidFill>
                <a:latin typeface="Lucida Sans Unicode" pitchFamily="34" charset="0"/>
              </a:rPr>
              <a:t>1- Ural-Altay dil ailesi:</a:t>
            </a:r>
          </a:p>
          <a:p>
            <a:r>
              <a:rPr lang="tr-TR" dirty="0" smtClean="0">
                <a:solidFill>
                  <a:srgbClr val="7030A0"/>
                </a:solidFill>
                <a:latin typeface="Lucida Sans Unicode" pitchFamily="34" charset="0"/>
              </a:rPr>
              <a:t>   </a:t>
            </a:r>
            <a:r>
              <a:rPr lang="tr-TR" dirty="0" smtClean="0">
                <a:latin typeface="Lucida Sans Unicode" pitchFamily="34" charset="0"/>
              </a:rPr>
              <a:t>Bu dil ailesinin iki kolu vardır. Ural ve Altay kolu. Türkçe, Altay kolu içinde yer alır.</a:t>
            </a:r>
            <a:r>
              <a:rPr lang="tr-TR" dirty="0" smtClean="0">
                <a:solidFill>
                  <a:srgbClr val="7030A0"/>
                </a:solidFill>
                <a:latin typeface="Lucida Sans Unicode" pitchFamily="34" charset="0"/>
              </a:rPr>
              <a:t> </a:t>
            </a:r>
          </a:p>
          <a:p>
            <a:r>
              <a:rPr lang="tr-TR" b="1" dirty="0" smtClean="0">
                <a:latin typeface="Lucida Sans Unicode" pitchFamily="34" charset="0"/>
              </a:rPr>
              <a:t>Ural Kolu</a:t>
            </a:r>
            <a:r>
              <a:rPr lang="tr-TR" dirty="0" smtClean="0">
                <a:latin typeface="Lucida Sans Unicode" pitchFamily="34" charset="0"/>
              </a:rPr>
              <a:t>: Fin-Ugor (Fince, </a:t>
            </a:r>
            <a:r>
              <a:rPr lang="tr-TR" dirty="0" err="1" smtClean="0">
                <a:latin typeface="Lucida Sans Unicode" pitchFamily="34" charset="0"/>
              </a:rPr>
              <a:t>Ugorca</a:t>
            </a:r>
            <a:r>
              <a:rPr lang="tr-TR" dirty="0" smtClean="0">
                <a:latin typeface="Lucida Sans Unicode" pitchFamily="34" charset="0"/>
              </a:rPr>
              <a:t>, Macarca), </a:t>
            </a:r>
            <a:r>
              <a:rPr lang="tr-TR" dirty="0" err="1" smtClean="0">
                <a:latin typeface="Lucida Sans Unicode" pitchFamily="34" charset="0"/>
              </a:rPr>
              <a:t>Samoyetçe</a:t>
            </a:r>
            <a:endParaRPr lang="tr-TR" dirty="0" smtClean="0">
              <a:latin typeface="Lucida Sans Unicode" pitchFamily="34" charset="0"/>
            </a:endParaRPr>
          </a:p>
          <a:p>
            <a:r>
              <a:rPr lang="tr-TR" b="1" dirty="0" smtClean="0">
                <a:latin typeface="Lucida Sans Unicode" pitchFamily="34" charset="0"/>
              </a:rPr>
              <a:t>Altay Kolu: </a:t>
            </a:r>
            <a:r>
              <a:rPr lang="tr-TR" dirty="0" smtClean="0">
                <a:latin typeface="Lucida Sans Unicode" pitchFamily="34" charset="0"/>
              </a:rPr>
              <a:t>Türkçe, Moğolca, Mançuca, Tunguzca, Korece, Japonca</a:t>
            </a:r>
          </a:p>
          <a:p>
            <a:endParaRPr lang="tr-T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solidFill>
                  <a:srgbClr val="7030A0"/>
                </a:solidFill>
                <a:latin typeface="Lucida Sans Unicode" pitchFamily="34" charset="0"/>
              </a:rPr>
              <a:t>2- Hint-Avrupa dil ailesi:</a:t>
            </a:r>
          </a:p>
          <a:p>
            <a:pPr>
              <a:buNone/>
            </a:pPr>
            <a:r>
              <a:rPr lang="tr-TR" dirty="0" smtClean="0">
                <a:latin typeface="Lucida Sans Unicode" pitchFamily="34" charset="0"/>
              </a:rPr>
              <a:t>    Dünyada yer alan en büyük dil ailesinden biridir. Bu dil ailesinin biri Asya’da, diğeri Avrupa’da olmak üzere iki ana kolu vardır. Asya’daki kısmını Farsça ile Hintçenin yaşayan ve yaşamayan kolları meydana getirir.</a:t>
            </a:r>
          </a:p>
          <a:p>
            <a:pPr>
              <a:buNone/>
            </a:pP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dirty="0" smtClean="0"/>
          </a:p>
          <a:p>
            <a:endParaRPr lang="tr-TR" dirty="0" smtClean="0"/>
          </a:p>
          <a:p>
            <a:r>
              <a:rPr lang="tr-TR" dirty="0" smtClean="0"/>
              <a:t>Yeryüzünde yaklaşık 7000 dil konuşulduğunu söylenmektedir.</a:t>
            </a: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395536" y="1628800"/>
            <a:ext cx="8229600" cy="4525963"/>
          </a:xfrm>
        </p:spPr>
        <p:txBody>
          <a:bodyPr>
            <a:normAutofit/>
          </a:bodyPr>
          <a:lstStyle/>
          <a:p>
            <a:r>
              <a:rPr lang="tr-TR" b="1" dirty="0" smtClean="0">
                <a:solidFill>
                  <a:srgbClr val="7030A0"/>
                </a:solidFill>
                <a:latin typeface="Lucida Sans Unicode" pitchFamily="34" charset="0"/>
              </a:rPr>
              <a:t>                          Hint kolu:</a:t>
            </a:r>
          </a:p>
          <a:p>
            <a:pPr>
              <a:buNone/>
            </a:pPr>
            <a:r>
              <a:rPr lang="tr-TR" b="1" dirty="0" smtClean="0">
                <a:solidFill>
                  <a:srgbClr val="7030A0"/>
                </a:solidFill>
                <a:latin typeface="Lucida Sans Unicode" pitchFamily="34" charset="0"/>
              </a:rPr>
              <a:t>                           1- </a:t>
            </a:r>
            <a:r>
              <a:rPr lang="tr-TR" dirty="0" smtClean="0">
                <a:latin typeface="Lucida Sans Unicode" pitchFamily="34" charset="0"/>
              </a:rPr>
              <a:t>Ari dilleri: Hintçe ve Farsça</a:t>
            </a:r>
          </a:p>
          <a:p>
            <a:pPr>
              <a:buNone/>
            </a:pPr>
            <a:r>
              <a:rPr lang="tr-TR" b="1" dirty="0" smtClean="0">
                <a:solidFill>
                  <a:srgbClr val="7030A0"/>
                </a:solidFill>
                <a:latin typeface="Lucida Sans Unicode" pitchFamily="34" charset="0"/>
              </a:rPr>
              <a:t>                            2- </a:t>
            </a:r>
            <a:r>
              <a:rPr lang="tr-TR" dirty="0" smtClean="0">
                <a:latin typeface="Lucida Sans Unicode" pitchFamily="34" charset="0"/>
              </a:rPr>
              <a:t>Eski Anadolu dilleri (Hititçe)</a:t>
            </a:r>
          </a:p>
          <a:p>
            <a:pPr>
              <a:buNone/>
            </a:pPr>
            <a:r>
              <a:rPr lang="tr-TR" b="1" dirty="0" smtClean="0">
                <a:solidFill>
                  <a:srgbClr val="7030A0"/>
                </a:solidFill>
                <a:latin typeface="Lucida Sans Unicode" pitchFamily="34" charset="0"/>
              </a:rPr>
              <a:t>                            3- </a:t>
            </a:r>
            <a:r>
              <a:rPr lang="tr-TR" dirty="0" smtClean="0">
                <a:latin typeface="Lucida Sans Unicode" pitchFamily="34" charset="0"/>
              </a:rPr>
              <a:t>Toharca</a:t>
            </a:r>
          </a:p>
          <a:p>
            <a:pPr>
              <a:buNone/>
            </a:pPr>
            <a:endParaRPr lang="tr-T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ln>
            <a:solidFill>
              <a:schemeClr val="accent6">
                <a:lumMod val="20000"/>
                <a:lumOff val="80000"/>
              </a:schemeClr>
            </a:solidFill>
          </a:ln>
        </p:spPr>
        <p:txBody>
          <a:bodyPr>
            <a:normAutofit/>
          </a:bodyPr>
          <a:lstStyle/>
          <a:p>
            <a:r>
              <a:rPr lang="tr-TR" b="1" dirty="0" smtClean="0">
                <a:solidFill>
                  <a:srgbClr val="7030A0"/>
                </a:solidFill>
                <a:latin typeface="Lucida Sans Unicode" pitchFamily="34" charset="0"/>
              </a:rPr>
              <a:t>Avrupa kolu:</a:t>
            </a:r>
          </a:p>
          <a:p>
            <a:pPr>
              <a:buNone/>
            </a:pPr>
            <a:r>
              <a:rPr lang="tr-TR" b="1" dirty="0" smtClean="0">
                <a:solidFill>
                  <a:schemeClr val="accent5"/>
                </a:solidFill>
                <a:latin typeface="Lucida Sans Unicode" pitchFamily="34" charset="0"/>
              </a:rPr>
              <a:t>1-</a:t>
            </a:r>
            <a:r>
              <a:rPr lang="tr-TR" b="1" dirty="0" smtClean="0">
                <a:solidFill>
                  <a:srgbClr val="7030A0"/>
                </a:solidFill>
                <a:latin typeface="Lucida Sans Unicode" pitchFamily="34" charset="0"/>
              </a:rPr>
              <a:t> </a:t>
            </a:r>
            <a:r>
              <a:rPr lang="tr-TR" dirty="0" smtClean="0">
                <a:solidFill>
                  <a:schemeClr val="accent5"/>
                </a:solidFill>
                <a:latin typeface="Lucida Sans Unicode" pitchFamily="34" charset="0"/>
              </a:rPr>
              <a:t>Cermen dilleri</a:t>
            </a:r>
            <a:r>
              <a:rPr lang="tr-TR" dirty="0" smtClean="0">
                <a:latin typeface="Lucida Sans Unicode" pitchFamily="34" charset="0"/>
              </a:rPr>
              <a:t>: İngilizce, Felemenkçe, Frizce, İskandinav, dilleri (İzlanda, Norveç, Danimarka, İsveç)</a:t>
            </a:r>
          </a:p>
          <a:p>
            <a:pPr>
              <a:buNone/>
            </a:pPr>
            <a:r>
              <a:rPr lang="tr-TR" b="1" dirty="0" smtClean="0">
                <a:solidFill>
                  <a:schemeClr val="accent5"/>
                </a:solidFill>
                <a:latin typeface="Lucida Sans Unicode" pitchFamily="34" charset="0"/>
              </a:rPr>
              <a:t>2- </a:t>
            </a:r>
            <a:r>
              <a:rPr lang="tr-TR" dirty="0" smtClean="0">
                <a:solidFill>
                  <a:schemeClr val="accent5"/>
                </a:solidFill>
                <a:latin typeface="Lucida Sans Unicode" pitchFamily="34" charset="0"/>
              </a:rPr>
              <a:t>Romen </a:t>
            </a:r>
            <a:r>
              <a:rPr lang="tr-TR" dirty="0" smtClean="0">
                <a:solidFill>
                  <a:schemeClr val="accent5"/>
                </a:solidFill>
                <a:latin typeface="Lucida Sans Unicode" pitchFamily="34" charset="0"/>
              </a:rPr>
              <a:t>dilleri: </a:t>
            </a:r>
            <a:r>
              <a:rPr lang="tr-TR" dirty="0" smtClean="0">
                <a:latin typeface="Lucida Sans Unicode" pitchFamily="34" charset="0"/>
              </a:rPr>
              <a:t>Latince, Fransızca, İspanyolca, İtalyanca, Portekizce, Rumence</a:t>
            </a:r>
          </a:p>
          <a:p>
            <a:pPr>
              <a:buNone/>
            </a:pPr>
            <a:r>
              <a:rPr lang="tr-TR" dirty="0" smtClean="0">
                <a:solidFill>
                  <a:schemeClr val="accent5"/>
                </a:solidFill>
                <a:latin typeface="Lucida Sans Unicode" pitchFamily="34" charset="0"/>
              </a:rPr>
              <a:t>3- İslav dilleri: </a:t>
            </a:r>
            <a:r>
              <a:rPr lang="tr-TR" dirty="0" smtClean="0">
                <a:latin typeface="Lucida Sans Unicode" pitchFamily="34" charset="0"/>
              </a:rPr>
              <a:t>Rusça, Sırpça, Bulgarca, Lehçe, Boşnakça, Slovence, </a:t>
            </a:r>
            <a:r>
              <a:rPr lang="tr-TR" dirty="0" err="1" smtClean="0">
                <a:latin typeface="Lucida Sans Unicode" pitchFamily="34" charset="0"/>
              </a:rPr>
              <a:t>Çekçe,Boşnakça</a:t>
            </a:r>
            <a:endParaRPr lang="tr-TR" dirty="0" smtClean="0">
              <a:latin typeface="Lucida Sans Unicode" pitchFamily="34" charset="0"/>
            </a:endParaRPr>
          </a:p>
          <a:p>
            <a:pPr>
              <a:buNone/>
            </a:pPr>
            <a:r>
              <a:rPr lang="tr-TR" dirty="0" smtClean="0">
                <a:solidFill>
                  <a:schemeClr val="accent5"/>
                </a:solidFill>
                <a:latin typeface="Lucida Sans Unicode" pitchFamily="34" charset="0"/>
              </a:rPr>
              <a:t>4- Ermenice</a:t>
            </a:r>
          </a:p>
          <a:p>
            <a:pPr>
              <a:buNone/>
            </a:pPr>
            <a:r>
              <a:rPr lang="tr-TR" dirty="0" smtClean="0">
                <a:solidFill>
                  <a:schemeClr val="accent5"/>
                </a:solidFill>
                <a:latin typeface="Lucida Sans Unicode" pitchFamily="34" charset="0"/>
              </a:rPr>
              <a:t>5- </a:t>
            </a:r>
            <a:r>
              <a:rPr lang="tr-TR" dirty="0" err="1" smtClean="0">
                <a:solidFill>
                  <a:schemeClr val="accent5"/>
                </a:solidFill>
                <a:latin typeface="Lucida Sans Unicode" pitchFamily="34" charset="0"/>
              </a:rPr>
              <a:t>Kelt</a:t>
            </a:r>
            <a:r>
              <a:rPr lang="tr-TR" dirty="0" smtClean="0">
                <a:solidFill>
                  <a:schemeClr val="accent5"/>
                </a:solidFill>
                <a:latin typeface="Lucida Sans Unicode" pitchFamily="34" charset="0"/>
              </a:rPr>
              <a:t> dilleri: </a:t>
            </a:r>
            <a:r>
              <a:rPr lang="tr-TR" dirty="0" smtClean="0">
                <a:latin typeface="Lucida Sans Unicode" pitchFamily="34" charset="0"/>
              </a:rPr>
              <a:t>İrce, Galce  </a:t>
            </a:r>
            <a:endParaRPr lang="tr-TR" dirty="0" smtClean="0">
              <a:latin typeface="Lucida Sans Unicode" pitchFamily="34" charset="0"/>
            </a:endParaRPr>
          </a:p>
          <a:p>
            <a:pPr>
              <a:buNone/>
            </a:pPr>
            <a:r>
              <a:rPr lang="tr-TR" dirty="0" smtClean="0">
                <a:latin typeface="Lucida Sans Unicode" pitchFamily="34" charset="0"/>
              </a:rPr>
              <a:t>6- Grekçe</a:t>
            </a:r>
            <a:endParaRPr lang="tr-TR" dirty="0" smtClean="0">
              <a:latin typeface="Lucida Sans Unicode" pitchFamily="34" charset="0"/>
            </a:endParaRPr>
          </a:p>
          <a:p>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pPr>
              <a:defRPr/>
            </a:pPr>
            <a:r>
              <a:rPr lang="tr-TR" dirty="0">
                <a:solidFill>
                  <a:srgbClr val="7030A0"/>
                </a:solidFill>
              </a:rPr>
              <a:t>3- Hami-Sami dil ailesi:</a:t>
            </a:r>
          </a:p>
          <a:p>
            <a:pPr>
              <a:buNone/>
              <a:defRPr/>
            </a:pPr>
            <a:r>
              <a:rPr lang="tr-TR" dirty="0" smtClean="0"/>
              <a:t>    Bu </a:t>
            </a:r>
            <a:r>
              <a:rPr lang="tr-TR" dirty="0"/>
              <a:t>dil ailesi, adını Nuh </a:t>
            </a:r>
            <a:r>
              <a:rPr lang="tr-TR" dirty="0" smtClean="0"/>
              <a:t>Peygamberin </a:t>
            </a:r>
            <a:r>
              <a:rPr lang="tr-TR" dirty="0"/>
              <a:t>oğulları Ham ve Sam’dan almıştır. </a:t>
            </a:r>
          </a:p>
          <a:p>
            <a:pPr>
              <a:defRPr/>
            </a:pPr>
            <a:r>
              <a:rPr lang="tr-TR" dirty="0">
                <a:solidFill>
                  <a:schemeClr val="accent5"/>
                </a:solidFill>
              </a:rPr>
              <a:t>Sami kolu: </a:t>
            </a:r>
            <a:r>
              <a:rPr lang="tr-TR" dirty="0"/>
              <a:t>Eski Mısır dilleri, </a:t>
            </a:r>
            <a:r>
              <a:rPr lang="tr-TR" dirty="0" err="1" smtClean="0"/>
              <a:t>Kuşi</a:t>
            </a:r>
            <a:r>
              <a:rPr lang="tr-TR" dirty="0" smtClean="0"/>
              <a:t> </a:t>
            </a:r>
            <a:r>
              <a:rPr lang="tr-TR" dirty="0"/>
              <a:t>dilleri (Kızıldeniz’in batısında konuşulan </a:t>
            </a:r>
            <a:r>
              <a:rPr lang="tr-TR" dirty="0" smtClean="0"/>
              <a:t>diller), </a:t>
            </a:r>
            <a:r>
              <a:rPr lang="tr-TR" dirty="0"/>
              <a:t>Berberi dilleri (Cezayir, </a:t>
            </a:r>
            <a:r>
              <a:rPr lang="tr-TR" dirty="0" smtClean="0"/>
              <a:t>Libya, Fas) </a:t>
            </a:r>
            <a:r>
              <a:rPr lang="tr-TR" dirty="0" err="1"/>
              <a:t>dir</a:t>
            </a:r>
            <a:r>
              <a:rPr lang="tr-TR" dirty="0"/>
              <a:t>.</a:t>
            </a:r>
          </a:p>
          <a:p>
            <a:pPr>
              <a:defRPr/>
            </a:pPr>
            <a:r>
              <a:rPr lang="tr-TR" dirty="0" smtClean="0">
                <a:solidFill>
                  <a:schemeClr val="accent5"/>
                </a:solidFill>
              </a:rPr>
              <a:t>Hami kolu:</a:t>
            </a:r>
            <a:r>
              <a:rPr lang="tr-TR" dirty="0" smtClean="0"/>
              <a:t>Arapça</a:t>
            </a:r>
            <a:r>
              <a:rPr lang="tr-TR" dirty="0"/>
              <a:t>, </a:t>
            </a:r>
            <a:r>
              <a:rPr lang="tr-TR" dirty="0" err="1"/>
              <a:t>Akkadça</a:t>
            </a:r>
            <a:r>
              <a:rPr lang="tr-TR" dirty="0"/>
              <a:t>, </a:t>
            </a:r>
            <a:r>
              <a:rPr lang="tr-TR" dirty="0" err="1"/>
              <a:t>Aramice</a:t>
            </a:r>
            <a:r>
              <a:rPr lang="tr-TR" dirty="0"/>
              <a:t>, İbranice, </a:t>
            </a:r>
            <a:r>
              <a:rPr lang="tr-TR" dirty="0" err="1"/>
              <a:t>Habeşçe</a:t>
            </a:r>
            <a:r>
              <a:rPr lang="tr-TR" dirty="0"/>
              <a:t> </a:t>
            </a:r>
            <a:r>
              <a:rPr lang="tr-TR" dirty="0" smtClean="0"/>
              <a:t> örnek verilebilir. </a:t>
            </a:r>
            <a:endParaRPr lang="tr-TR" dirty="0"/>
          </a:p>
          <a:p>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defRPr/>
            </a:pPr>
            <a:r>
              <a:rPr lang="tr-TR" dirty="0" smtClean="0">
                <a:solidFill>
                  <a:srgbClr val="7030A0"/>
                </a:solidFill>
              </a:rPr>
              <a:t>4- Çin-Tibet dil ailesi:</a:t>
            </a:r>
            <a:r>
              <a:rPr lang="tr-TR" dirty="0" smtClean="0"/>
              <a:t> Çin ve Tibet dillerinin meydana getirdiği dil ailesidir.</a:t>
            </a:r>
          </a:p>
          <a:p>
            <a:pPr>
              <a:defRPr/>
            </a:pPr>
            <a:r>
              <a:rPr lang="tr-TR" dirty="0" smtClean="0">
                <a:solidFill>
                  <a:srgbClr val="7030A0"/>
                </a:solidFill>
              </a:rPr>
              <a:t>5- </a:t>
            </a:r>
            <a:r>
              <a:rPr lang="tr-TR" dirty="0" err="1" smtClean="0">
                <a:solidFill>
                  <a:srgbClr val="7030A0"/>
                </a:solidFill>
              </a:rPr>
              <a:t>Bantu</a:t>
            </a:r>
            <a:r>
              <a:rPr lang="tr-TR" dirty="0" smtClean="0">
                <a:solidFill>
                  <a:srgbClr val="7030A0"/>
                </a:solidFill>
              </a:rPr>
              <a:t> dil ailesi: </a:t>
            </a:r>
            <a:r>
              <a:rPr lang="tr-TR" dirty="0" smtClean="0"/>
              <a:t>Bu dil ailesini Orta ve Güney Afrika’da konuşulan diller meydana getirir.</a:t>
            </a:r>
          </a:p>
          <a:p>
            <a:pPr>
              <a:defRPr/>
            </a:pPr>
            <a:r>
              <a:rPr lang="tr-TR" dirty="0" smtClean="0">
                <a:solidFill>
                  <a:schemeClr val="accent5"/>
                </a:solidFill>
              </a:rPr>
              <a:t>6- Kafkas dil ailesi: </a:t>
            </a:r>
            <a:r>
              <a:rPr lang="tr-TR" dirty="0" smtClean="0"/>
              <a:t>Gürcüce, </a:t>
            </a:r>
            <a:r>
              <a:rPr lang="tr-TR" dirty="0" err="1" smtClean="0"/>
              <a:t>Abhazca</a:t>
            </a:r>
            <a:r>
              <a:rPr lang="tr-TR" dirty="0" smtClean="0"/>
              <a:t>, Çeçence, Çerkezce, Lazca, Bask ve </a:t>
            </a:r>
            <a:r>
              <a:rPr lang="tr-TR" dirty="0" err="1" smtClean="0"/>
              <a:t>İnguş</a:t>
            </a:r>
            <a:r>
              <a:rPr lang="tr-TR" dirty="0" smtClean="0"/>
              <a:t> dilleri</a:t>
            </a:r>
          </a:p>
          <a:p>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solidFill>
                  <a:srgbClr val="016296"/>
                </a:solidFill>
                <a:latin typeface="Lucida Sans Unicode" pitchFamily="34" charset="0"/>
              </a:rPr>
              <a:t/>
            </a:r>
            <a:br>
              <a:rPr lang="tr-TR" b="1" dirty="0" smtClean="0">
                <a:solidFill>
                  <a:srgbClr val="016296"/>
                </a:solidFill>
                <a:latin typeface="Lucida Sans Unicode" pitchFamily="34" charset="0"/>
              </a:rPr>
            </a:br>
            <a:r>
              <a:rPr lang="tr-TR" b="1" dirty="0">
                <a:solidFill>
                  <a:srgbClr val="016296"/>
                </a:solidFill>
                <a:latin typeface="Lucida Sans Unicode" pitchFamily="34" charset="0"/>
              </a:rPr>
              <a:t/>
            </a:r>
            <a:br>
              <a:rPr lang="tr-TR" b="1" dirty="0">
                <a:solidFill>
                  <a:srgbClr val="016296"/>
                </a:solidFill>
                <a:latin typeface="Lucida Sans Unicode" pitchFamily="34" charset="0"/>
              </a:rPr>
            </a:br>
            <a:r>
              <a:rPr lang="tr-TR" b="1" dirty="0" smtClean="0">
                <a:solidFill>
                  <a:srgbClr val="016296"/>
                </a:solidFill>
                <a:latin typeface="Lucida Sans Unicode" pitchFamily="34" charset="0"/>
              </a:rPr>
              <a:t/>
            </a:r>
            <a:br>
              <a:rPr lang="tr-TR" b="1" dirty="0" smtClean="0">
                <a:solidFill>
                  <a:srgbClr val="016296"/>
                </a:solidFill>
                <a:latin typeface="Lucida Sans Unicode" pitchFamily="34" charset="0"/>
              </a:rPr>
            </a:br>
            <a:r>
              <a:rPr lang="tr-TR" dirty="0" smtClean="0">
                <a:solidFill>
                  <a:srgbClr val="016296"/>
                </a:solidFill>
                <a:latin typeface="Lucida Sans Unicode" pitchFamily="34" charset="0"/>
              </a:rPr>
              <a:t/>
            </a:r>
            <a:br>
              <a:rPr lang="tr-TR" dirty="0" smtClean="0">
                <a:solidFill>
                  <a:srgbClr val="016296"/>
                </a:solidFill>
                <a:latin typeface="Lucida Sans Unicode" pitchFamily="34" charset="0"/>
              </a:rPr>
            </a:br>
            <a:r>
              <a:rPr lang="tr-TR" dirty="0" smtClean="0">
                <a:solidFill>
                  <a:srgbClr val="016296"/>
                </a:solidFill>
                <a:latin typeface="Lucida Sans Unicode" pitchFamily="34" charset="0"/>
              </a:rPr>
              <a:t/>
            </a:r>
            <a:br>
              <a:rPr lang="tr-TR" dirty="0" smtClean="0">
                <a:solidFill>
                  <a:srgbClr val="016296"/>
                </a:solidFill>
                <a:latin typeface="Lucida Sans Unicode" pitchFamily="34" charset="0"/>
              </a:rPr>
            </a:br>
            <a:r>
              <a:rPr lang="tr-TR" b="1" dirty="0" smtClean="0">
                <a:solidFill>
                  <a:srgbClr val="016296"/>
                </a:solidFill>
                <a:latin typeface="Lucida Sans Unicode" pitchFamily="34" charset="0"/>
              </a:rPr>
              <a:t/>
            </a:r>
            <a:br>
              <a:rPr lang="tr-TR" b="1" dirty="0" smtClean="0">
                <a:solidFill>
                  <a:srgbClr val="016296"/>
                </a:solidFill>
                <a:latin typeface="Lucida Sans Unicode" pitchFamily="34" charset="0"/>
              </a:rPr>
            </a:br>
            <a:r>
              <a:rPr lang="tr-TR" sz="3600" b="1" dirty="0" smtClean="0">
                <a:solidFill>
                  <a:srgbClr val="016296"/>
                </a:solidFill>
                <a:latin typeface="Lucida Sans Unicode" pitchFamily="34" charset="0"/>
              </a:rPr>
              <a:t>   </a:t>
            </a:r>
            <a:br>
              <a:rPr lang="tr-TR" sz="3600" b="1" dirty="0" smtClean="0">
                <a:solidFill>
                  <a:srgbClr val="016296"/>
                </a:solidFill>
                <a:latin typeface="Lucida Sans Unicode" pitchFamily="34" charset="0"/>
              </a:rPr>
            </a:br>
            <a:r>
              <a:rPr lang="tr-TR" dirty="0" smtClean="0">
                <a:solidFill>
                  <a:srgbClr val="016296"/>
                </a:solidFill>
                <a:latin typeface="Lucida Sans Unicode" pitchFamily="34" charset="0"/>
              </a:rPr>
              <a:t>Türkçenin Devlet Dili Olarak Tarihi </a:t>
            </a:r>
            <a:endParaRPr lang="tr-TR" dirty="0"/>
          </a:p>
        </p:txBody>
      </p:sp>
      <p:sp>
        <p:nvSpPr>
          <p:cNvPr id="3" name="2 İçerik Yer Tutucusu"/>
          <p:cNvSpPr>
            <a:spLocks noGrp="1"/>
          </p:cNvSpPr>
          <p:nvPr>
            <p:ph idx="1"/>
          </p:nvPr>
        </p:nvSpPr>
        <p:spPr/>
        <p:txBody>
          <a:bodyPr>
            <a:normAutofit/>
          </a:bodyPr>
          <a:lstStyle/>
          <a:p>
            <a:pPr>
              <a:buNone/>
            </a:pPr>
            <a:r>
              <a:rPr lang="tr-TR" b="1" dirty="0" smtClean="0">
                <a:solidFill>
                  <a:srgbClr val="016296"/>
                </a:solidFill>
                <a:latin typeface="Lucida Sans Unicode" pitchFamily="34" charset="0"/>
              </a:rPr>
              <a:t> </a:t>
            </a:r>
          </a:p>
          <a:p>
            <a:r>
              <a:rPr lang="tr-TR" dirty="0" smtClean="0">
                <a:latin typeface="Lucida Sans Unicode" pitchFamily="34" charset="0"/>
              </a:rPr>
              <a:t>Türkçenin tarihi, Türklerin tarihi ile başlar ‘‘Türk’’ kelimesi her ne kadar Göktürk Yazıtları’na kadar kullanılmasa da bundan önceki dönemi  yine bu kelime ile açıklamak gerekir. </a:t>
            </a:r>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dirty="0" smtClean="0">
                <a:latin typeface="Lucida Sans Unicode" pitchFamily="34" charset="0"/>
              </a:rPr>
              <a:t>Türklerin tarihi, Milattan 5000 yıl öncesine Büyük </a:t>
            </a:r>
            <a:r>
              <a:rPr lang="tr-TR" dirty="0" err="1" smtClean="0">
                <a:latin typeface="Lucida Sans Unicode" pitchFamily="34" charset="0"/>
              </a:rPr>
              <a:t>Göçler’e</a:t>
            </a:r>
            <a:r>
              <a:rPr lang="tr-TR" dirty="0" smtClean="0">
                <a:latin typeface="Lucida Sans Unicode" pitchFamily="34" charset="0"/>
              </a:rPr>
              <a:t> Orta Asya’ya, Büyük Hun İmparatorluğu’na kadar uzanır.</a:t>
            </a:r>
            <a:endParaRPr lang="tr-T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dirty="0" smtClean="0">
                <a:latin typeface="Lucida Sans Unicode" pitchFamily="34" charset="0"/>
              </a:rPr>
              <a:t>. Türk topluluğunun ilk temsilcileri olan Hunlar, MÖ III. yüzyılda tarih sahnesine çıkmış ve Hun Türkçesini kullanmışlardır. Bu bakımdan Türkçe çok eski bir dildir. Ayrıca Türkiye Cumhuriyeti’nden önce   Osmanlı İmparatorluğu adını taşıyan, üç kıtaya yayılan, dili Osmanlı Türkçesi olan bir ülke vardı. Bu nedenlerle Türkçeye kimi edebiyatçılar, bilim insanları            ‘‘ İmparatorluk dili’’ derler.</a:t>
            </a:r>
            <a:endParaRPr lang="tr-T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1560" y="764704"/>
            <a:ext cx="7239000" cy="1143000"/>
          </a:xfrm>
        </p:spPr>
        <p:txBody>
          <a:bodyPr>
            <a:normAutofit fontScale="90000"/>
          </a:bodyPr>
          <a:lstStyle/>
          <a:p>
            <a:r>
              <a:rPr lang="tr-TR" b="1" dirty="0" smtClean="0">
                <a:solidFill>
                  <a:srgbClr val="016296"/>
                </a:solidFill>
              </a:rPr>
              <a:t/>
            </a:r>
            <a:br>
              <a:rPr lang="tr-TR" b="1" dirty="0" smtClean="0">
                <a:solidFill>
                  <a:srgbClr val="016296"/>
                </a:solidFill>
              </a:rPr>
            </a:br>
            <a:r>
              <a:rPr lang="tr-TR" b="1" dirty="0" smtClean="0">
                <a:solidFill>
                  <a:srgbClr val="016296"/>
                </a:solidFill>
              </a:rPr>
              <a:t>                               Türkçenin Konuşulduğu Coğrafyalar</a:t>
            </a:r>
            <a:br>
              <a:rPr lang="tr-TR" b="1" dirty="0" smtClean="0">
                <a:solidFill>
                  <a:srgbClr val="016296"/>
                </a:solidFill>
              </a:rPr>
            </a:br>
            <a:endParaRPr lang="tr-TR" dirty="0"/>
          </a:p>
        </p:txBody>
      </p:sp>
      <p:sp>
        <p:nvSpPr>
          <p:cNvPr id="3" name="2 İçerik Yer Tutucusu"/>
          <p:cNvSpPr>
            <a:spLocks noGrp="1"/>
          </p:cNvSpPr>
          <p:nvPr>
            <p:ph idx="1"/>
          </p:nvPr>
        </p:nvSpPr>
        <p:spPr/>
        <p:txBody>
          <a:bodyPr>
            <a:normAutofit/>
          </a:bodyPr>
          <a:lstStyle/>
          <a:p>
            <a:pPr>
              <a:buNone/>
              <a:defRPr/>
            </a:pPr>
            <a:r>
              <a:rPr lang="tr-TR" sz="4000" dirty="0" smtClean="0"/>
              <a:t>   </a:t>
            </a:r>
            <a:r>
              <a:rPr lang="tr-TR" dirty="0"/>
              <a:t>Türkçe, bugüne gelinceye kadar Asya, Avrupa, Afrika gibi geniş bir coğrafyada konuşulmuştur. Bugün de Hazar Denizi’nin doğusunda Kazakistan’a, Polonya’dan Türkiye’ye kadar </a:t>
            </a:r>
            <a:r>
              <a:rPr lang="tr-TR" dirty="0" smtClean="0"/>
              <a:t>250 </a:t>
            </a:r>
            <a:r>
              <a:rPr lang="tr-TR" dirty="0"/>
              <a:t>milyonun üzerinde insan tarafından konuşulmaktadır. </a:t>
            </a:r>
          </a:p>
          <a:p>
            <a:endParaRPr lang="tr-T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dirty="0" smtClean="0"/>
          </a:p>
          <a:p>
            <a:r>
              <a:rPr lang="tr-TR" dirty="0" smtClean="0"/>
              <a:t> Türk Dil Kurumu’nun yaptığı açıklamaya göre yabancı dillerde 10 binin üzerinde Türkçe sözcük vardır. Türkçeden en fazla sözcüğü ise Ermenilerin ve Sırpların aldığı belirlenmiştir.</a:t>
            </a:r>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a:solidFill>
                  <a:srgbClr val="016296"/>
                </a:solidFill>
              </a:rPr>
              <a:t/>
            </a:r>
            <a:br>
              <a:rPr lang="tr-TR" b="1" dirty="0">
                <a:solidFill>
                  <a:srgbClr val="016296"/>
                </a:solidFill>
              </a:rPr>
            </a:br>
            <a:r>
              <a:rPr lang="tr-TR" b="1" dirty="0" smtClean="0">
                <a:solidFill>
                  <a:srgbClr val="016296"/>
                </a:solidFill>
              </a:rPr>
              <a:t> </a:t>
            </a:r>
            <a:br>
              <a:rPr lang="tr-TR" b="1" dirty="0" smtClean="0">
                <a:solidFill>
                  <a:srgbClr val="016296"/>
                </a:solidFill>
              </a:rPr>
            </a:br>
            <a:r>
              <a:rPr lang="tr-TR" dirty="0" smtClean="0">
                <a:solidFill>
                  <a:srgbClr val="016296"/>
                </a:solidFill>
              </a:rPr>
              <a:t>Türkçenin Dünya Dilleri Arasındaki Gücü</a:t>
            </a:r>
            <a:endParaRPr lang="tr-TR" dirty="0"/>
          </a:p>
        </p:txBody>
      </p:sp>
      <p:sp>
        <p:nvSpPr>
          <p:cNvPr id="3" name="2 İçerik Yer Tutucusu"/>
          <p:cNvSpPr>
            <a:spLocks noGrp="1"/>
          </p:cNvSpPr>
          <p:nvPr>
            <p:ph idx="1"/>
          </p:nvPr>
        </p:nvSpPr>
        <p:spPr/>
        <p:txBody>
          <a:bodyPr>
            <a:normAutofit lnSpcReduction="10000"/>
          </a:bodyPr>
          <a:lstStyle/>
          <a:p>
            <a:pPr>
              <a:defRPr/>
            </a:pPr>
            <a:r>
              <a:rPr lang="tr-TR" sz="3600" dirty="0" smtClean="0"/>
              <a:t>Bugün </a:t>
            </a:r>
            <a:r>
              <a:rPr lang="tr-TR" sz="3600" dirty="0"/>
              <a:t>İngilizceyi daha üstün dil olarak kabul edenler, geçmişte de Arapça ve Farsçayı zengin bir dil olarak görmüşlerdir. Türkçeyi küçümsemişler, edebiyat dili olarak Farsçayı benimsemişlerdir. Oysa bunda yanılgıya düştüklerini Ali </a:t>
            </a:r>
            <a:r>
              <a:rPr lang="tr-TR" sz="3600" dirty="0" err="1"/>
              <a:t>Şir</a:t>
            </a:r>
            <a:r>
              <a:rPr lang="tr-TR" sz="3600" dirty="0"/>
              <a:t> </a:t>
            </a:r>
            <a:r>
              <a:rPr lang="tr-TR" sz="3600" dirty="0" err="1"/>
              <a:t>Nevai</a:t>
            </a:r>
            <a:r>
              <a:rPr lang="tr-TR" sz="3600" dirty="0"/>
              <a:t> bir yapıtla kanıtlamıştır.  </a:t>
            </a:r>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a:bodyPr>
          <a:lstStyle/>
          <a:p>
            <a:endParaRPr lang="tr-TR" dirty="0" smtClean="0">
              <a:latin typeface="Lucida Sans Unicode" pitchFamily="34" charset="0"/>
            </a:endParaRPr>
          </a:p>
          <a:p>
            <a:r>
              <a:rPr lang="tr-TR" dirty="0" smtClean="0">
                <a:latin typeface="Lucida Sans Unicode" pitchFamily="34" charset="0"/>
              </a:rPr>
              <a:t> Dilleri gruplar halinde ortaya koyma dönemleri 18. yüzyılın sonlarında başlar. Bu denemeler ile dillerin benzerlikleri bulunmuş ve mukayese edilerek birtakım sonuçlara varılması sağlanmıştı. </a:t>
            </a:r>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85000" lnSpcReduction="10000"/>
          </a:bodyPr>
          <a:lstStyle/>
          <a:p>
            <a:pPr>
              <a:defRPr/>
            </a:pPr>
            <a:r>
              <a:rPr lang="tr-TR" sz="3600" dirty="0" smtClean="0"/>
              <a:t>15. yüzyıl düşünürlerinden olan Ali </a:t>
            </a:r>
            <a:r>
              <a:rPr lang="tr-TR" sz="3600" dirty="0" err="1" smtClean="0"/>
              <a:t>Şir</a:t>
            </a:r>
            <a:r>
              <a:rPr lang="tr-TR" sz="3600" dirty="0" smtClean="0"/>
              <a:t> </a:t>
            </a:r>
            <a:r>
              <a:rPr lang="tr-TR" sz="3600" dirty="0" err="1" smtClean="0"/>
              <a:t>Nevai</a:t>
            </a:r>
            <a:r>
              <a:rPr lang="tr-TR" sz="3600" dirty="0" smtClean="0"/>
              <a:t> yazdığı </a:t>
            </a:r>
            <a:r>
              <a:rPr lang="tr-TR" sz="3600" i="1" dirty="0" err="1" smtClean="0"/>
              <a:t>Muhakemetü’l</a:t>
            </a:r>
            <a:r>
              <a:rPr lang="tr-TR" sz="3600" i="1" dirty="0" smtClean="0"/>
              <a:t> </a:t>
            </a:r>
            <a:r>
              <a:rPr lang="tr-TR" sz="3600" i="1" dirty="0" err="1" smtClean="0"/>
              <a:t>Lügateyn</a:t>
            </a:r>
            <a:r>
              <a:rPr lang="tr-TR" sz="3600" dirty="0" err="1" smtClean="0"/>
              <a:t>’de</a:t>
            </a:r>
            <a:r>
              <a:rPr lang="tr-TR" sz="3600" dirty="0" smtClean="0"/>
              <a:t> Türk dilinin Farsçadan üstün olduğunu göstererek şöyle demiştir. </a:t>
            </a:r>
          </a:p>
          <a:p>
            <a:pPr>
              <a:defRPr/>
            </a:pPr>
            <a:r>
              <a:rPr lang="tr-TR" sz="4000" dirty="0" smtClean="0"/>
              <a:t>  </a:t>
            </a:r>
            <a:r>
              <a:rPr lang="tr-TR" sz="4800" dirty="0" smtClean="0"/>
              <a:t> </a:t>
            </a:r>
            <a:r>
              <a:rPr lang="tr-TR" dirty="0" smtClean="0"/>
              <a:t>‘‘</a:t>
            </a:r>
            <a:r>
              <a:rPr lang="tr-TR" i="1" dirty="0" smtClean="0"/>
              <a:t>Türkçe, Farsçaya göre pek çok yönden üstündür. Türkçenin yatkınlığı, inceliği ve genişliği herkes tarafından bilinmiyordu. Türkçenin bu durumu gizli kalmıştı, belki bir tarafa bırakılıp unutulacaktı. Gençliğimin ilk yıllarında şiir söylemeye başladım. Fakat bunları yazıya geçiremiyordum. Lakin gönül denizinden kopup gelen inciler dalgıca benzeyen yaratılışımın gayreti ile ağız sahiline kadar ulaştı. Belli şartlara göre gelişip serpildi. Düşünme yaşına gelince </a:t>
            </a:r>
            <a:r>
              <a:rPr lang="tr-TR" i="1" dirty="0" err="1" smtClean="0"/>
              <a:t>Allahu</a:t>
            </a:r>
            <a:r>
              <a:rPr lang="tr-TR" i="1" dirty="0" smtClean="0"/>
              <a:t> Teala bana kendimi bilme ve ince zevke ulaşma şuuru verdi. Böylece Türkçe üzerinde düşünmeye başladım. Ondaki ziynet ve süslü gök, dokuz felekten daha fazla olarak gözlerimin önüne serpildi.</a:t>
            </a:r>
            <a:r>
              <a:rPr lang="tr-TR" dirty="0" smtClean="0"/>
              <a:t>’’</a:t>
            </a:r>
            <a:endParaRPr lang="tr-TR" b="1" dirty="0" smtClean="0"/>
          </a:p>
          <a:p>
            <a:endParaRPr lang="tr-T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83568" y="1340768"/>
            <a:ext cx="7239000" cy="1143000"/>
          </a:xfrm>
        </p:spPr>
        <p:txBody>
          <a:bodyPr>
            <a:normAutofit fontScale="90000"/>
          </a:bodyPr>
          <a:lstStyle/>
          <a:p>
            <a:r>
              <a:rPr lang="tr-TR" b="1" dirty="0" smtClean="0">
                <a:solidFill>
                  <a:srgbClr val="016296"/>
                </a:solidFill>
              </a:rPr>
              <a:t>                                Altay Dil Ailesinin Başlıca Özellikleri</a:t>
            </a:r>
            <a:br>
              <a:rPr lang="tr-TR" b="1" dirty="0" smtClean="0">
                <a:solidFill>
                  <a:srgbClr val="016296"/>
                </a:solidFill>
              </a:rPr>
            </a:br>
            <a:endParaRPr lang="tr-TR" dirty="0"/>
          </a:p>
        </p:txBody>
      </p:sp>
      <p:sp>
        <p:nvSpPr>
          <p:cNvPr id="3" name="2 İçerik Yer Tutucusu"/>
          <p:cNvSpPr>
            <a:spLocks noGrp="1"/>
          </p:cNvSpPr>
          <p:nvPr>
            <p:ph idx="1"/>
          </p:nvPr>
        </p:nvSpPr>
        <p:spPr/>
        <p:txBody>
          <a:bodyPr>
            <a:normAutofit/>
          </a:bodyPr>
          <a:lstStyle/>
          <a:p>
            <a:pPr>
              <a:defRPr/>
            </a:pPr>
            <a:endParaRPr lang="tr-TR" sz="4800" dirty="0"/>
          </a:p>
          <a:p>
            <a:pPr>
              <a:defRPr/>
            </a:pPr>
            <a:r>
              <a:rPr lang="tr-TR" sz="4000" dirty="0"/>
              <a:t>Ural ve Altay dillerinin akrabalığı herkesçe kabul edilmese de bu dillerin akraba olduğunu düşündüren bazı ortak özellikleri vardır. Onlar şöyle sıralanır</a:t>
            </a:r>
            <a:r>
              <a:rPr lang="tr-TR" sz="4000" dirty="0" smtClean="0"/>
              <a:t>:</a:t>
            </a:r>
            <a:endParaRPr lang="tr-TR" sz="4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pPr>
              <a:buNone/>
              <a:defRPr/>
            </a:pPr>
            <a:r>
              <a:rPr lang="tr-TR" dirty="0" smtClean="0">
                <a:solidFill>
                  <a:srgbClr val="7030A0"/>
                </a:solidFill>
              </a:rPr>
              <a:t>a)</a:t>
            </a:r>
            <a:r>
              <a:rPr lang="tr-TR" dirty="0" smtClean="0"/>
              <a:t> Altay dillerinde sözcük benzerliği bulunmaktadır. Örneğin: Türkçede ‘‘</a:t>
            </a:r>
            <a:r>
              <a:rPr lang="tr-TR" i="1" dirty="0" smtClean="0"/>
              <a:t>balta</a:t>
            </a:r>
            <a:r>
              <a:rPr lang="tr-TR" dirty="0" smtClean="0"/>
              <a:t>’’ olan sözcük Moğolcada ‘‘</a:t>
            </a:r>
            <a:r>
              <a:rPr lang="tr-TR" i="1" dirty="0" err="1" smtClean="0"/>
              <a:t>balt</a:t>
            </a:r>
            <a:r>
              <a:rPr lang="tr-TR" dirty="0" smtClean="0"/>
              <a:t>’’ biçiminde ‘‘</a:t>
            </a:r>
            <a:r>
              <a:rPr lang="tr-TR" i="1" dirty="0" smtClean="0"/>
              <a:t>bilgi</a:t>
            </a:r>
            <a:r>
              <a:rPr lang="tr-TR" dirty="0" smtClean="0"/>
              <a:t>’’ sözcüğü de farklı söyleyişle aynen ‘‘bilgi’’ olarak kullanılmaktadır.</a:t>
            </a:r>
          </a:p>
          <a:p>
            <a:pPr>
              <a:buNone/>
              <a:defRPr/>
            </a:pPr>
            <a:r>
              <a:rPr lang="tr-TR" dirty="0" smtClean="0">
                <a:solidFill>
                  <a:srgbClr val="7030A0"/>
                </a:solidFill>
              </a:rPr>
              <a:t>b)</a:t>
            </a:r>
            <a:r>
              <a:rPr lang="tr-TR" dirty="0" smtClean="0"/>
              <a:t> Bu dillerde ünlü uyumu bulunmaktadır.</a:t>
            </a:r>
          </a:p>
          <a:p>
            <a:pPr>
              <a:buNone/>
              <a:defRPr/>
            </a:pPr>
            <a:r>
              <a:rPr lang="tr-TR" dirty="0" smtClean="0">
                <a:solidFill>
                  <a:srgbClr val="7030A0"/>
                </a:solidFill>
              </a:rPr>
              <a:t>c) </a:t>
            </a:r>
            <a:r>
              <a:rPr lang="tr-TR" dirty="0" smtClean="0"/>
              <a:t>Bazı sözcükler hem sözcük türetmede  hem de çekimde kullanılmaktadır. </a:t>
            </a:r>
          </a:p>
          <a:p>
            <a:endParaRPr lang="tr-TR" dirty="0" smtClean="0"/>
          </a:p>
          <a:p>
            <a:endParaRPr lang="tr-T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defRPr/>
            </a:pPr>
            <a:r>
              <a:rPr lang="tr-TR" dirty="0" smtClean="0">
                <a:solidFill>
                  <a:srgbClr val="7030A0"/>
                </a:solidFill>
              </a:rPr>
              <a:t>d) </a:t>
            </a:r>
            <a:r>
              <a:rPr lang="tr-TR" dirty="0" smtClean="0"/>
              <a:t>Sözcük yapımı ve çekimi son eklerle yapılmaktadır.</a:t>
            </a:r>
          </a:p>
          <a:p>
            <a:pPr>
              <a:buNone/>
              <a:defRPr/>
            </a:pPr>
            <a:r>
              <a:rPr lang="tr-TR" dirty="0" smtClean="0">
                <a:solidFill>
                  <a:srgbClr val="7030A0"/>
                </a:solidFill>
              </a:rPr>
              <a:t>e) </a:t>
            </a:r>
            <a:r>
              <a:rPr lang="tr-TR" dirty="0" smtClean="0"/>
              <a:t>Sözcüklerde cinsiyet ayrımı yoktur.</a:t>
            </a:r>
          </a:p>
          <a:p>
            <a:pPr>
              <a:buNone/>
              <a:defRPr/>
            </a:pPr>
            <a:r>
              <a:rPr lang="tr-TR" dirty="0" smtClean="0">
                <a:solidFill>
                  <a:srgbClr val="7030A0"/>
                </a:solidFill>
              </a:rPr>
              <a:t>f) </a:t>
            </a:r>
            <a:r>
              <a:rPr lang="tr-TR" dirty="0" smtClean="0"/>
              <a:t>İsim çekiminde yalın hal eksizdir. </a:t>
            </a:r>
          </a:p>
          <a:p>
            <a:pPr>
              <a:buNone/>
              <a:defRPr/>
            </a:pPr>
            <a:r>
              <a:rPr lang="tr-TR" dirty="0" smtClean="0">
                <a:solidFill>
                  <a:srgbClr val="7030A0"/>
                </a:solidFill>
              </a:rPr>
              <a:t>g) </a:t>
            </a:r>
            <a:r>
              <a:rPr lang="tr-TR" dirty="0" smtClean="0"/>
              <a:t>Sayı sıfatlarından sonra gelen isimlere, bazı özel durumlar dışında çokluk eki getirilmez.</a:t>
            </a:r>
          </a:p>
          <a:p>
            <a:pPr>
              <a:buNone/>
              <a:defRPr/>
            </a:pPr>
            <a:r>
              <a:rPr lang="tr-TR" dirty="0" smtClean="0">
                <a:solidFill>
                  <a:srgbClr val="7030A0"/>
                </a:solidFill>
              </a:rPr>
              <a:t>h) </a:t>
            </a:r>
            <a:r>
              <a:rPr lang="tr-TR" dirty="0" smtClean="0"/>
              <a:t>Söz diziminde tamlayan tamlanandan önce gelir.</a:t>
            </a:r>
          </a:p>
          <a:p>
            <a:pPr>
              <a:buNone/>
              <a:defRPr/>
            </a:pPr>
            <a:r>
              <a:rPr lang="tr-TR" dirty="0" smtClean="0">
                <a:solidFill>
                  <a:srgbClr val="7030A0"/>
                </a:solidFill>
              </a:rPr>
              <a:t>I)  </a:t>
            </a:r>
            <a:r>
              <a:rPr lang="tr-TR" dirty="0" smtClean="0"/>
              <a:t>Cümle kuruluşunda özne fiilden önce ve genellikle başta, yüklem sonda yer alır.</a:t>
            </a:r>
          </a:p>
          <a:p>
            <a:endParaRPr lang="tr-T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pPr>
              <a:defRPr/>
            </a:pPr>
            <a:r>
              <a:rPr lang="tr-TR" dirty="0" smtClean="0"/>
              <a:t>SORULAR</a:t>
            </a:r>
          </a:p>
          <a:p>
            <a:pPr>
              <a:buNone/>
              <a:defRPr/>
            </a:pPr>
            <a:r>
              <a:rPr lang="tr-TR" dirty="0" smtClean="0"/>
              <a:t>   1. Dünyada kaç dil konuşulmaktadır?</a:t>
            </a:r>
          </a:p>
          <a:p>
            <a:pPr>
              <a:buNone/>
              <a:defRPr/>
            </a:pPr>
            <a:r>
              <a:rPr lang="tr-TR" dirty="0" smtClean="0"/>
              <a:t>   2. Diller </a:t>
            </a:r>
            <a:r>
              <a:rPr lang="tr-TR" dirty="0"/>
              <a:t>yapı ve kaynak bakımından hangi ölçütlere göre sınıflandırılmışlardır?</a:t>
            </a:r>
          </a:p>
          <a:p>
            <a:pPr>
              <a:buNone/>
              <a:defRPr/>
            </a:pPr>
            <a:r>
              <a:rPr lang="tr-TR" dirty="0"/>
              <a:t> </a:t>
            </a:r>
            <a:r>
              <a:rPr lang="tr-TR" dirty="0" smtClean="0"/>
              <a:t>  3. Altay </a:t>
            </a:r>
            <a:r>
              <a:rPr lang="tr-TR" dirty="0"/>
              <a:t>dil ailesinin başlıca dil özellikleri nelerdir</a:t>
            </a:r>
            <a:r>
              <a:rPr lang="tr-TR" dirty="0" smtClean="0"/>
              <a:t>?</a:t>
            </a:r>
          </a:p>
          <a:p>
            <a:pPr>
              <a:buNone/>
              <a:defRPr/>
            </a:pPr>
            <a:r>
              <a:rPr lang="tr-TR" dirty="0" smtClean="0"/>
              <a:t>   4.Yapı bakımından dünya dilleri nasıl ayrılır?</a:t>
            </a:r>
          </a:p>
          <a:p>
            <a:pPr>
              <a:buNone/>
              <a:defRPr/>
            </a:pPr>
            <a:r>
              <a:rPr lang="tr-TR" dirty="0" smtClean="0"/>
              <a:t>   5.Köken bakımından dünya dilleri nasıl ayrılır?</a:t>
            </a:r>
            <a:endParaRPr lang="tr-TR" dirty="0"/>
          </a:p>
          <a:p>
            <a:endParaRPr lang="tr-T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692696"/>
            <a:ext cx="8229600" cy="724942"/>
          </a:xfrm>
        </p:spPr>
        <p:txBody>
          <a:bodyPr>
            <a:normAutofit fontScale="90000"/>
          </a:bodyPr>
          <a:lstStyle/>
          <a:p>
            <a:r>
              <a:rPr lang="tr-TR" b="1" dirty="0" smtClean="0"/>
              <a:t>YARARLANILAN KAYNAKLAR</a:t>
            </a:r>
            <a:r>
              <a:rPr lang="tr-TR" dirty="0" smtClean="0"/>
              <a:t/>
            </a:r>
            <a:br>
              <a:rPr lang="tr-TR" dirty="0" smtClean="0"/>
            </a:br>
            <a:endParaRPr lang="tr-TR" dirty="0"/>
          </a:p>
        </p:txBody>
      </p:sp>
      <p:sp>
        <p:nvSpPr>
          <p:cNvPr id="3" name="2 İçerik Yer Tutucusu"/>
          <p:cNvSpPr>
            <a:spLocks noGrp="1"/>
          </p:cNvSpPr>
          <p:nvPr>
            <p:ph idx="1"/>
          </p:nvPr>
        </p:nvSpPr>
        <p:spPr/>
        <p:txBody>
          <a:bodyPr>
            <a:normAutofit fontScale="92500" lnSpcReduction="10000"/>
          </a:bodyPr>
          <a:lstStyle/>
          <a:p>
            <a:endParaRPr lang="tr-TR" smtClean="0"/>
          </a:p>
          <a:p>
            <a:r>
              <a:rPr lang="tr-TR" smtClean="0"/>
              <a:t>AKSAN</a:t>
            </a:r>
            <a:r>
              <a:rPr lang="tr-TR" dirty="0" smtClean="0"/>
              <a:t>, Doğan, </a:t>
            </a:r>
            <a:r>
              <a:rPr lang="tr-TR" b="1" dirty="0" smtClean="0"/>
              <a:t>Türkiye Türkçesinin Dünü, Bugünü, Yarını, </a:t>
            </a:r>
            <a:r>
              <a:rPr lang="tr-TR" dirty="0" smtClean="0"/>
              <a:t>Bilgi, Ankara 2012.</a:t>
            </a:r>
          </a:p>
          <a:p>
            <a:r>
              <a:rPr lang="tr-TR" dirty="0" smtClean="0"/>
              <a:t>AKSAN, Doğan, </a:t>
            </a:r>
            <a:r>
              <a:rPr lang="tr-TR" b="1" dirty="0" smtClean="0"/>
              <a:t>Her Yönüyle Dil, </a:t>
            </a:r>
            <a:r>
              <a:rPr lang="tr-TR" dirty="0" smtClean="0"/>
              <a:t>TDK Yay., Ankara 1998.</a:t>
            </a:r>
          </a:p>
          <a:p>
            <a:r>
              <a:rPr lang="tr-TR" dirty="0" smtClean="0"/>
              <a:t>AKSAN, Doğan, </a:t>
            </a:r>
            <a:r>
              <a:rPr lang="tr-TR" b="1" dirty="0" smtClean="0"/>
              <a:t>En Eski Türkçenin İzlerinde, </a:t>
            </a:r>
            <a:r>
              <a:rPr lang="tr-TR" dirty="0" err="1" smtClean="0"/>
              <a:t>Simurg</a:t>
            </a:r>
            <a:r>
              <a:rPr lang="tr-TR" dirty="0" smtClean="0"/>
              <a:t>, İstanbul 2000.</a:t>
            </a:r>
          </a:p>
          <a:p>
            <a:r>
              <a:rPr lang="tr-TR" dirty="0" smtClean="0"/>
              <a:t>ALTINKAYNAK, Hikmet- </a:t>
            </a:r>
            <a:r>
              <a:rPr lang="tr-TR" dirty="0" err="1" smtClean="0"/>
              <a:t>Baytaş</a:t>
            </a:r>
            <a:r>
              <a:rPr lang="tr-TR" dirty="0" smtClean="0"/>
              <a:t>, Ayşe Serpil- Çelen </a:t>
            </a:r>
            <a:r>
              <a:rPr lang="tr-TR" dirty="0" err="1" smtClean="0"/>
              <a:t>Boztilki</a:t>
            </a:r>
            <a:r>
              <a:rPr lang="tr-TR" dirty="0" smtClean="0"/>
              <a:t>, </a:t>
            </a:r>
            <a:r>
              <a:rPr lang="tr-TR" dirty="0" err="1" smtClean="0"/>
              <a:t>Zeliha</a:t>
            </a:r>
            <a:r>
              <a:rPr lang="tr-TR" dirty="0" smtClean="0"/>
              <a:t>- Doğan, Fethi Murat- </a:t>
            </a:r>
            <a:r>
              <a:rPr lang="tr-TR" dirty="0" err="1" smtClean="0"/>
              <a:t>Hepçilingirler</a:t>
            </a:r>
            <a:r>
              <a:rPr lang="tr-TR" dirty="0" smtClean="0"/>
              <a:t>, Feyza- Kahraman, Beyazıt- Kocabaş, </a:t>
            </a:r>
            <a:r>
              <a:rPr lang="tr-TR" dirty="0" err="1" smtClean="0"/>
              <a:t>Arzuhan</a:t>
            </a:r>
            <a:r>
              <a:rPr lang="tr-TR" dirty="0" smtClean="0"/>
              <a:t>- Tufan, Hilal, </a:t>
            </a:r>
            <a:r>
              <a:rPr lang="tr-TR" b="1" dirty="0" smtClean="0"/>
              <a:t>Sorularla Türk Dili 1-2 Üniversite Öğrencisinin Ders Kitabı, </a:t>
            </a:r>
            <a:r>
              <a:rPr lang="tr-TR" dirty="0" err="1" smtClean="0"/>
              <a:t>Somkitap</a:t>
            </a:r>
            <a:r>
              <a:rPr lang="tr-TR" dirty="0" smtClean="0"/>
              <a:t>, İstanbul 2010.</a:t>
            </a:r>
          </a:p>
          <a:p>
            <a:pPr>
              <a:lnSpc>
                <a:spcPct val="90000"/>
              </a:lnSpc>
            </a:pPr>
            <a:r>
              <a:rPr lang="tr-TR" dirty="0" smtClean="0"/>
              <a:t>KARAAĞAÇ, </a:t>
            </a:r>
            <a:r>
              <a:rPr lang="tr-TR" dirty="0" err="1" smtClean="0"/>
              <a:t>Günay</a:t>
            </a:r>
            <a:r>
              <a:rPr lang="tr-TR" dirty="0" smtClean="0"/>
              <a:t>- </a:t>
            </a:r>
            <a:r>
              <a:rPr lang="tr-TR" dirty="0" err="1" smtClean="0"/>
              <a:t>Yavuzer</a:t>
            </a:r>
            <a:r>
              <a:rPr lang="tr-TR" dirty="0" smtClean="0"/>
              <a:t>, Hayati, </a:t>
            </a:r>
            <a:r>
              <a:rPr lang="tr-TR" b="1" dirty="0" smtClean="0"/>
              <a:t>Türk Dil ve Kompozisyon</a:t>
            </a:r>
            <a:r>
              <a:rPr lang="tr-TR" dirty="0" smtClean="0"/>
              <a:t>, Okutman Yay., Ankara 2011.</a:t>
            </a:r>
          </a:p>
          <a:p>
            <a:pPr>
              <a:lnSpc>
                <a:spcPct val="90000"/>
              </a:lnSpc>
            </a:pPr>
            <a:r>
              <a:rPr lang="tr-TR" dirty="0" smtClean="0"/>
              <a:t>OLGUN, Yusuf, </a:t>
            </a:r>
            <a:r>
              <a:rPr lang="tr-TR" b="1" dirty="0" smtClean="0"/>
              <a:t>Türk Dili Kompozisyon, </a:t>
            </a:r>
            <a:r>
              <a:rPr lang="tr-TR" dirty="0" smtClean="0"/>
              <a:t>Sümer Kit., İstanbul 2011.</a:t>
            </a:r>
          </a:p>
          <a:p>
            <a:pPr>
              <a:lnSpc>
                <a:spcPct val="90000"/>
              </a:lnSpc>
            </a:pPr>
            <a:r>
              <a:rPr lang="tr-TR" dirty="0" smtClean="0"/>
              <a:t>SARI, Mehmet, </a:t>
            </a:r>
            <a:r>
              <a:rPr lang="tr-TR" b="1" dirty="0" smtClean="0"/>
              <a:t>Türk Dili Ders Kitabı, </a:t>
            </a:r>
            <a:r>
              <a:rPr lang="tr-TR" dirty="0" smtClean="0"/>
              <a:t>Okutman Yay., Ankara 2011.</a:t>
            </a:r>
          </a:p>
          <a:p>
            <a:pPr>
              <a:lnSpc>
                <a:spcPct val="90000"/>
              </a:lnSpc>
              <a:buNone/>
            </a:pPr>
            <a:endParaRPr lang="tr-TR" dirty="0" smtClean="0"/>
          </a:p>
          <a:p>
            <a:pPr>
              <a:lnSpc>
                <a:spcPct val="90000"/>
              </a:lnSpc>
              <a:buNone/>
            </a:pPr>
            <a:endParaRPr lang="tr-TR" dirty="0" smtClean="0"/>
          </a:p>
          <a:p>
            <a:endParaRPr lang="tr-TR" dirty="0" smtClean="0"/>
          </a:p>
          <a:p>
            <a:endParaRPr lang="tr-T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dirty="0" smtClean="0"/>
          </a:p>
          <a:p>
            <a:endParaRPr lang="tr-TR" dirty="0" smtClean="0"/>
          </a:p>
          <a:p>
            <a:endParaRPr lang="tr-TR" smtClean="0"/>
          </a:p>
          <a:p>
            <a:r>
              <a:rPr lang="tr-TR" smtClean="0"/>
              <a:t>Dersimiz </a:t>
            </a:r>
            <a:r>
              <a:rPr lang="tr-TR" dirty="0" smtClean="0"/>
              <a:t>bitmiştir. Teşekkür ederim.</a:t>
            </a: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DÜNYA DİLLERİ NASIL  SINIFLANDIRILIR?</a:t>
            </a:r>
            <a:endParaRPr lang="tr-TR" dirty="0"/>
          </a:p>
        </p:txBody>
      </p:sp>
      <p:sp>
        <p:nvSpPr>
          <p:cNvPr id="3" name="2 İçerik Yer Tutucusu"/>
          <p:cNvSpPr>
            <a:spLocks noGrp="1"/>
          </p:cNvSpPr>
          <p:nvPr>
            <p:ph idx="1"/>
          </p:nvPr>
        </p:nvSpPr>
        <p:spPr/>
        <p:txBody>
          <a:bodyPr/>
          <a:lstStyle/>
          <a:p>
            <a:pPr marL="609600" indent="-609600">
              <a:buNone/>
            </a:pPr>
            <a:r>
              <a:rPr lang="tr-TR" dirty="0" smtClean="0"/>
              <a:t>Diller özellikle </a:t>
            </a:r>
            <a:r>
              <a:rPr lang="tr-TR" b="1" dirty="0" smtClean="0"/>
              <a:t>yapı</a:t>
            </a:r>
            <a:r>
              <a:rPr lang="tr-TR" dirty="0" smtClean="0"/>
              <a:t> ve</a:t>
            </a:r>
            <a:r>
              <a:rPr lang="tr-TR" b="1" dirty="0" smtClean="0"/>
              <a:t> köken</a:t>
            </a:r>
            <a:r>
              <a:rPr lang="tr-TR" dirty="0" smtClean="0"/>
              <a:t> bakımından gruplandırılır. Şu özelliklere dikkat edilir: </a:t>
            </a:r>
          </a:p>
          <a:p>
            <a:pPr marL="609600" indent="-609600"/>
            <a:r>
              <a:rPr lang="tr-TR" dirty="0" smtClean="0"/>
              <a:t> ses (fonetik), </a:t>
            </a:r>
          </a:p>
          <a:p>
            <a:pPr marL="609600" indent="-609600"/>
            <a:r>
              <a:rPr lang="tr-TR" dirty="0" smtClean="0"/>
              <a:t> yapı (morfoloji),</a:t>
            </a:r>
          </a:p>
          <a:p>
            <a:pPr marL="609600" indent="-609600"/>
            <a:r>
              <a:rPr lang="tr-TR" dirty="0" smtClean="0"/>
              <a:t> sözcük (leksikoloji) </a:t>
            </a:r>
          </a:p>
          <a:p>
            <a:pPr marL="609600" indent="-609600"/>
            <a:r>
              <a:rPr lang="tr-TR" dirty="0" smtClean="0"/>
              <a:t> cümle bilgisi (sentaks) </a:t>
            </a:r>
          </a:p>
          <a:p>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315416"/>
            <a:ext cx="7156648" cy="2376264"/>
          </a:xfrm>
        </p:spPr>
        <p:txBody>
          <a:bodyPr>
            <a:normAutofit fontScale="90000"/>
          </a:bodyPr>
          <a:lstStyle/>
          <a:p>
            <a:pPr algn="ctr"/>
            <a:r>
              <a:rPr lang="tr-TR" b="1" dirty="0" smtClean="0">
                <a:solidFill>
                  <a:srgbClr val="016296"/>
                </a:solidFill>
                <a:latin typeface="Lucida Sans Unicode" pitchFamily="34" charset="0"/>
              </a:rPr>
              <a:t/>
            </a:r>
            <a:br>
              <a:rPr lang="tr-TR" b="1" dirty="0" smtClean="0">
                <a:solidFill>
                  <a:srgbClr val="016296"/>
                </a:solidFill>
                <a:latin typeface="Lucida Sans Unicode" pitchFamily="34" charset="0"/>
              </a:rPr>
            </a:br>
            <a:r>
              <a:rPr lang="tr-TR" b="1" dirty="0" smtClean="0">
                <a:solidFill>
                  <a:srgbClr val="016296"/>
                </a:solidFill>
                <a:latin typeface="Lucida Sans Unicode" pitchFamily="34" charset="0"/>
              </a:rPr>
              <a:t>,</a:t>
            </a:r>
            <a:br>
              <a:rPr lang="tr-TR" b="1" dirty="0" smtClean="0">
                <a:solidFill>
                  <a:srgbClr val="016296"/>
                </a:solidFill>
                <a:latin typeface="Lucida Sans Unicode" pitchFamily="34" charset="0"/>
              </a:rPr>
            </a:br>
            <a:r>
              <a:rPr lang="tr-TR" dirty="0" smtClean="0">
                <a:solidFill>
                  <a:srgbClr val="016296"/>
                </a:solidFill>
                <a:latin typeface="Lucida Sans Unicode" pitchFamily="34" charset="0"/>
              </a:rPr>
              <a:t/>
            </a:r>
            <a:br>
              <a:rPr lang="tr-TR" dirty="0" smtClean="0">
                <a:solidFill>
                  <a:srgbClr val="016296"/>
                </a:solidFill>
                <a:latin typeface="Lucida Sans Unicode" pitchFamily="34" charset="0"/>
              </a:rPr>
            </a:br>
            <a:r>
              <a:rPr lang="tr-TR" dirty="0" smtClean="0">
                <a:solidFill>
                  <a:srgbClr val="016296"/>
                </a:solidFill>
                <a:latin typeface="Lucida Sans Unicode" pitchFamily="34" charset="0"/>
              </a:rPr>
              <a:t/>
            </a:r>
            <a:br>
              <a:rPr lang="tr-TR" dirty="0" smtClean="0">
                <a:solidFill>
                  <a:srgbClr val="016296"/>
                </a:solidFill>
                <a:latin typeface="Lucida Sans Unicode" pitchFamily="34" charset="0"/>
              </a:rPr>
            </a:br>
            <a:r>
              <a:rPr lang="tr-TR" dirty="0" smtClean="0">
                <a:solidFill>
                  <a:srgbClr val="016296"/>
                </a:solidFill>
                <a:latin typeface="Lucida Sans Unicode" pitchFamily="34" charset="0"/>
              </a:rPr>
              <a:t/>
            </a:r>
            <a:br>
              <a:rPr lang="tr-TR" dirty="0" smtClean="0">
                <a:solidFill>
                  <a:srgbClr val="016296"/>
                </a:solidFill>
                <a:latin typeface="Lucida Sans Unicode" pitchFamily="34" charset="0"/>
              </a:rPr>
            </a:br>
            <a:r>
              <a:rPr lang="tr-TR" dirty="0" smtClean="0">
                <a:solidFill>
                  <a:srgbClr val="016296"/>
                </a:solidFill>
                <a:latin typeface="Lucida Sans Unicode" pitchFamily="34" charset="0"/>
              </a:rPr>
              <a:t>                   </a:t>
            </a:r>
            <a:r>
              <a:rPr lang="tr-TR" b="1" dirty="0" smtClean="0">
                <a:solidFill>
                  <a:srgbClr val="016296"/>
                </a:solidFill>
                <a:latin typeface="Lucida Sans Unicode" pitchFamily="34" charset="0"/>
              </a:rPr>
              <a:t>1.Yapı </a:t>
            </a:r>
            <a:r>
              <a:rPr lang="tr-TR" b="1" dirty="0">
                <a:solidFill>
                  <a:srgbClr val="016296"/>
                </a:solidFill>
                <a:latin typeface="Lucida Sans Unicode" pitchFamily="34" charset="0"/>
              </a:rPr>
              <a:t>B</a:t>
            </a:r>
            <a:r>
              <a:rPr lang="tr-TR" b="1" dirty="0" smtClean="0">
                <a:solidFill>
                  <a:srgbClr val="016296"/>
                </a:solidFill>
                <a:latin typeface="Lucida Sans Unicode" pitchFamily="34" charset="0"/>
              </a:rPr>
              <a:t>akımından (Morfolojik) </a:t>
            </a:r>
            <a:r>
              <a:rPr lang="tr-TR" b="1" dirty="0" smtClean="0">
                <a:solidFill>
                  <a:srgbClr val="016296"/>
                </a:solidFill>
                <a:latin typeface="Lucida Sans Unicode" pitchFamily="34" charset="0"/>
              </a:rPr>
              <a:t>          Sınıflandırma</a:t>
            </a:r>
            <a:r>
              <a:rPr lang="tr-TR" b="1" dirty="0" smtClean="0">
                <a:solidFill>
                  <a:srgbClr val="016296"/>
                </a:solidFill>
                <a:latin typeface="Lucida Sans Unicode" pitchFamily="34" charset="0"/>
              </a:rPr>
              <a:t/>
            </a:r>
            <a:br>
              <a:rPr lang="tr-TR" b="1" dirty="0" smtClean="0">
                <a:solidFill>
                  <a:srgbClr val="016296"/>
                </a:solidFill>
                <a:latin typeface="Lucida Sans Unicode" pitchFamily="34" charset="0"/>
              </a:rPr>
            </a:br>
            <a:r>
              <a:rPr lang="tr-TR" b="1" dirty="0" smtClean="0">
                <a:solidFill>
                  <a:srgbClr val="016296"/>
                </a:solidFill>
                <a:latin typeface="Lucida Sans Unicode" pitchFamily="34" charset="0"/>
              </a:rPr>
              <a:t>          </a:t>
            </a:r>
            <a:endParaRPr lang="tr-TR" dirty="0"/>
          </a:p>
        </p:txBody>
      </p:sp>
      <p:sp>
        <p:nvSpPr>
          <p:cNvPr id="3" name="2 İçerik Yer Tutucusu"/>
          <p:cNvSpPr>
            <a:spLocks noGrp="1"/>
          </p:cNvSpPr>
          <p:nvPr>
            <p:ph idx="1"/>
          </p:nvPr>
        </p:nvSpPr>
        <p:spPr/>
        <p:txBody>
          <a:bodyPr>
            <a:normAutofit/>
          </a:bodyPr>
          <a:lstStyle/>
          <a:p>
            <a:endParaRPr lang="tr-TR" sz="3600" b="1" dirty="0" smtClean="0">
              <a:solidFill>
                <a:srgbClr val="016296"/>
              </a:solidFill>
              <a:latin typeface="Lucida Sans Unicode" pitchFamily="34" charset="0"/>
            </a:endParaRPr>
          </a:p>
          <a:p>
            <a:r>
              <a:rPr lang="tr-TR" dirty="0" smtClean="0">
                <a:latin typeface="Lucida Sans Unicode" pitchFamily="34" charset="0"/>
              </a:rPr>
              <a:t>   Yapı bakımından sınıflandırmada kullanılan en yaygın ölçüt, dillerde kelime türetilirken veya </a:t>
            </a:r>
            <a:r>
              <a:rPr lang="tr-TR" dirty="0" err="1" smtClean="0">
                <a:latin typeface="Lucida Sans Unicode" pitchFamily="34" charset="0"/>
              </a:rPr>
              <a:t>çekimlenirken</a:t>
            </a:r>
            <a:r>
              <a:rPr lang="tr-TR" dirty="0" smtClean="0">
                <a:latin typeface="Lucida Sans Unicode" pitchFamily="34" charset="0"/>
              </a:rPr>
              <a:t> kullanılan yöntemlere göre belirlenmiştir. Bunun yanında sesler, seslerin özellikleri ve kelimelerin cümle içinde sıralanması gibi daha çok dil bilgisi bakımından dikkate alınan ölçütlerden ve bunların arasındaki benzerliklerden yararlanılır. </a:t>
            </a:r>
          </a:p>
          <a:p>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YAPI BAKIMINDAN DÜNYA DİLLERİ</a:t>
            </a:r>
            <a:endParaRPr lang="tr-TR" dirty="0"/>
          </a:p>
        </p:txBody>
      </p:sp>
      <p:sp>
        <p:nvSpPr>
          <p:cNvPr id="3" name="2 İçerik Yer Tutucusu"/>
          <p:cNvSpPr>
            <a:spLocks noGrp="1"/>
          </p:cNvSpPr>
          <p:nvPr>
            <p:ph idx="1"/>
          </p:nvPr>
        </p:nvSpPr>
        <p:spPr/>
        <p:txBody>
          <a:bodyPr/>
          <a:lstStyle/>
          <a:p>
            <a:pPr marL="609600" indent="-609600" algn="just">
              <a:buFontTx/>
              <a:buAutoNum type="alphaLcPeriod"/>
            </a:pPr>
            <a:endParaRPr lang="tr-TR" b="1" dirty="0" smtClean="0"/>
          </a:p>
          <a:p>
            <a:pPr marL="609600" indent="-609600" algn="just">
              <a:buNone/>
            </a:pPr>
            <a:endParaRPr lang="tr-TR" b="1" dirty="0"/>
          </a:p>
          <a:p>
            <a:pPr marL="609600" indent="-609600" algn="just">
              <a:buNone/>
            </a:pPr>
            <a:r>
              <a:rPr lang="tr-TR" b="1" dirty="0" smtClean="0"/>
              <a:t>  a. Tek Heceli (</a:t>
            </a:r>
            <a:r>
              <a:rPr lang="tr-TR" b="1" dirty="0" err="1" smtClean="0"/>
              <a:t>Yalınlayan</a:t>
            </a:r>
            <a:r>
              <a:rPr lang="tr-TR" b="1" dirty="0" smtClean="0"/>
              <a:t>) Diller:</a:t>
            </a:r>
          </a:p>
          <a:p>
            <a:pPr marL="609600" indent="-609600" algn="just">
              <a:buNone/>
            </a:pPr>
            <a:r>
              <a:rPr lang="tr-TR" b="1" dirty="0" smtClean="0"/>
              <a:t>  b. Eklemeli (Bitişken) Diller</a:t>
            </a:r>
            <a:r>
              <a:rPr lang="tr-TR" dirty="0" smtClean="0"/>
              <a:t> </a:t>
            </a:r>
          </a:p>
          <a:p>
            <a:pPr>
              <a:buNone/>
            </a:pPr>
            <a:r>
              <a:rPr lang="tr-TR" b="1" dirty="0" smtClean="0"/>
              <a:t>  c. Bükümlü (Çekimli) Diller</a:t>
            </a:r>
            <a:r>
              <a:rPr lang="tr-TR" dirty="0" smtClean="0"/>
              <a:t> </a:t>
            </a:r>
          </a:p>
          <a:p>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lnSpcReduction="10000"/>
          </a:bodyPr>
          <a:lstStyle/>
          <a:p>
            <a:r>
              <a:rPr lang="tr-TR" dirty="0" smtClean="0">
                <a:solidFill>
                  <a:srgbClr val="7030A0"/>
                </a:solidFill>
                <a:latin typeface="Lucida Sans Unicode" pitchFamily="34" charset="0"/>
              </a:rPr>
              <a:t>a) </a:t>
            </a:r>
            <a:r>
              <a:rPr lang="tr-TR" dirty="0" err="1" smtClean="0">
                <a:solidFill>
                  <a:srgbClr val="7030A0"/>
                </a:solidFill>
                <a:latin typeface="Lucida Sans Unicode" pitchFamily="34" charset="0"/>
              </a:rPr>
              <a:t>Yalınlayan</a:t>
            </a:r>
            <a:r>
              <a:rPr lang="tr-TR" dirty="0" smtClean="0">
                <a:solidFill>
                  <a:srgbClr val="7030A0"/>
                </a:solidFill>
                <a:latin typeface="Lucida Sans Unicode" pitchFamily="34" charset="0"/>
              </a:rPr>
              <a:t> (Tek heceli) diller:</a:t>
            </a:r>
          </a:p>
          <a:p>
            <a:pPr>
              <a:buNone/>
            </a:pPr>
            <a:r>
              <a:rPr lang="tr-TR" b="1" dirty="0" smtClean="0">
                <a:solidFill>
                  <a:srgbClr val="016296"/>
                </a:solidFill>
                <a:latin typeface="Lucida Sans Unicode" pitchFamily="34" charset="0"/>
              </a:rPr>
              <a:t>  </a:t>
            </a:r>
          </a:p>
          <a:p>
            <a:r>
              <a:rPr lang="tr-TR" b="1" dirty="0" smtClean="0">
                <a:solidFill>
                  <a:srgbClr val="016296"/>
                </a:solidFill>
                <a:latin typeface="Lucida Sans Unicode" pitchFamily="34" charset="0"/>
              </a:rPr>
              <a:t> </a:t>
            </a:r>
            <a:r>
              <a:rPr lang="tr-TR" dirty="0" smtClean="0">
                <a:latin typeface="Lucida Sans Unicode" pitchFamily="34" charset="0"/>
              </a:rPr>
              <a:t>Bu dillerde türetme ve çekim yoktur. Her kelime kök halindedir. Ek sistemi bulunmaz. Kelimeler ek almadan cümle içindeki yerlerine ve yanında bulundukları kelimelere göre değişik anlamlar kazanır, çeşitli görevler üstlenir. Ayrıca yazıda da gösterilebilen vurgu ve tonlamalarla kelimeler değişik anlamlara gelebilmektedir. Çince, Tibetçe, Vietnamca, Siyamca, Baskça, bazı </a:t>
            </a:r>
            <a:r>
              <a:rPr lang="tr-TR" dirty="0" err="1" smtClean="0">
                <a:latin typeface="Lucida Sans Unicode" pitchFamily="34" charset="0"/>
              </a:rPr>
              <a:t>Himalaya</a:t>
            </a:r>
            <a:r>
              <a:rPr lang="tr-TR" dirty="0" smtClean="0">
                <a:latin typeface="Lucida Sans Unicode" pitchFamily="34" charset="0"/>
              </a:rPr>
              <a:t> ve Afrika dilleri </a:t>
            </a:r>
            <a:r>
              <a:rPr lang="tr-TR" dirty="0" err="1" smtClean="0">
                <a:latin typeface="Lucida Sans Unicode" pitchFamily="34" charset="0"/>
              </a:rPr>
              <a:t>yalınlayan</a:t>
            </a:r>
            <a:r>
              <a:rPr lang="tr-TR" dirty="0" smtClean="0">
                <a:latin typeface="Lucida Sans Unicode" pitchFamily="34" charset="0"/>
              </a:rPr>
              <a:t> dillerdendir.</a:t>
            </a:r>
          </a:p>
          <a:p>
            <a:pPr algn="r"/>
            <a:r>
              <a:rPr lang="tr-TR" dirty="0" smtClean="0">
                <a:latin typeface="Lucida Sans Unicode" pitchFamily="34" charset="0"/>
              </a:rPr>
              <a:t>(Çince)	</a:t>
            </a:r>
            <a:r>
              <a:rPr lang="tr-TR" dirty="0" err="1" smtClean="0">
                <a:latin typeface="Lucida Sans Unicode" pitchFamily="34" charset="0"/>
              </a:rPr>
              <a:t>Wo</a:t>
            </a:r>
            <a:r>
              <a:rPr lang="tr-TR" dirty="0" smtClean="0">
                <a:latin typeface="Lucida Sans Unicode" pitchFamily="34" charset="0"/>
              </a:rPr>
              <a:t>	   mai	      </a:t>
            </a:r>
            <a:r>
              <a:rPr lang="tr-TR" dirty="0" err="1" smtClean="0">
                <a:latin typeface="Lucida Sans Unicode" pitchFamily="34" charset="0"/>
              </a:rPr>
              <a:t>juzi</a:t>
            </a:r>
            <a:r>
              <a:rPr lang="tr-TR" dirty="0" smtClean="0">
                <a:latin typeface="Lucida Sans Unicode" pitchFamily="34" charset="0"/>
              </a:rPr>
              <a:t>	 </a:t>
            </a:r>
            <a:r>
              <a:rPr lang="tr-TR" dirty="0" err="1" smtClean="0">
                <a:latin typeface="Lucida Sans Unicode" pitchFamily="34" charset="0"/>
              </a:rPr>
              <a:t>çi</a:t>
            </a:r>
            <a:r>
              <a:rPr lang="tr-TR" dirty="0" smtClean="0">
                <a:latin typeface="Lucida Sans Unicode" pitchFamily="34" charset="0"/>
              </a:rPr>
              <a:t>	</a:t>
            </a:r>
            <a:r>
              <a:rPr lang="tr-TR" dirty="0">
                <a:latin typeface="Lucida Sans Unicode" pitchFamily="34" charset="0"/>
              </a:rPr>
              <a:t> </a:t>
            </a:r>
            <a:r>
              <a:rPr lang="tr-TR" dirty="0" smtClean="0">
                <a:latin typeface="Lucida Sans Unicode" pitchFamily="34" charset="0"/>
              </a:rPr>
              <a:t>          </a:t>
            </a:r>
            <a:r>
              <a:rPr lang="tr-TR" sz="1300" dirty="0" smtClean="0">
                <a:latin typeface="Lucida Sans Unicode" pitchFamily="34" charset="0"/>
              </a:rPr>
              <a:t> </a:t>
            </a:r>
            <a:r>
              <a:rPr lang="tr-TR" sz="1300" dirty="0" smtClean="0">
                <a:latin typeface="Lucida Sans Unicode" pitchFamily="34" charset="0"/>
              </a:rPr>
              <a:t>ben     </a:t>
            </a:r>
            <a:r>
              <a:rPr lang="tr-TR" sz="1600" dirty="0" smtClean="0">
                <a:latin typeface="Lucida Sans Unicode" pitchFamily="34" charset="0"/>
              </a:rPr>
              <a:t>	</a:t>
            </a:r>
            <a:r>
              <a:rPr lang="tr-TR" sz="1600" dirty="0" smtClean="0">
                <a:latin typeface="Lucida Sans Unicode" pitchFamily="34" charset="0"/>
              </a:rPr>
              <a:t> </a:t>
            </a:r>
            <a:r>
              <a:rPr lang="tr-TR" sz="1600" dirty="0" smtClean="0">
                <a:latin typeface="Lucida Sans Unicode" pitchFamily="34" charset="0"/>
              </a:rPr>
              <a:t>yemek     </a:t>
            </a:r>
            <a:r>
              <a:rPr lang="tr-TR" sz="1600" dirty="0" smtClean="0">
                <a:latin typeface="Lucida Sans Unicode" pitchFamily="34" charset="0"/>
              </a:rPr>
              <a:t>portakal                                                satın </a:t>
            </a:r>
            <a:r>
              <a:rPr lang="tr-TR" sz="1600" dirty="0" smtClean="0">
                <a:latin typeface="Lucida Sans Unicode" pitchFamily="34" charset="0"/>
              </a:rPr>
              <a:t>almak</a:t>
            </a:r>
          </a:p>
          <a:p>
            <a:pPr>
              <a:buNone/>
            </a:pPr>
            <a:r>
              <a:rPr lang="tr-TR" sz="1600" dirty="0" smtClean="0">
                <a:latin typeface="Lucida Sans Unicode" pitchFamily="34" charset="0"/>
              </a:rPr>
              <a:t>		</a:t>
            </a:r>
            <a:r>
              <a:rPr lang="tr-TR" sz="2800" dirty="0" smtClean="0">
                <a:latin typeface="Lucida Sans Unicode" pitchFamily="34" charset="0"/>
              </a:rPr>
              <a:t>(Yemek için portakal satın aldım)</a:t>
            </a:r>
          </a:p>
          <a:p>
            <a:pPr>
              <a:buNone/>
            </a:pPr>
            <a:endParaRPr lang="tr-TR" sz="2800" dirty="0" smtClean="0">
              <a:latin typeface="Lucida Sans Unicode" pitchFamily="34" charset="0"/>
            </a:endParaRPr>
          </a:p>
          <a:p>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lnSpcReduction="10000"/>
          </a:bodyPr>
          <a:lstStyle/>
          <a:p>
            <a:r>
              <a:rPr lang="tr-TR" dirty="0" smtClean="0">
                <a:solidFill>
                  <a:srgbClr val="7030A0"/>
                </a:solidFill>
                <a:latin typeface="Lucida Sans Unicode" pitchFamily="34" charset="0"/>
              </a:rPr>
              <a:t>b) Eklemeli Diller:</a:t>
            </a:r>
          </a:p>
          <a:p>
            <a:pPr>
              <a:buNone/>
            </a:pPr>
            <a:r>
              <a:rPr lang="tr-TR" dirty="0" smtClean="0"/>
              <a:t>  </a:t>
            </a:r>
            <a:r>
              <a:rPr lang="tr-TR" dirty="0" smtClean="0">
                <a:latin typeface="Lucida Sans Unicode" pitchFamily="34" charset="0"/>
              </a:rPr>
              <a:t> Bu gruptaki diller eklemenin yapılış biçimine göre iki grupta incelenir.</a:t>
            </a:r>
          </a:p>
          <a:p>
            <a:endParaRPr lang="tr-TR" dirty="0" smtClean="0">
              <a:solidFill>
                <a:srgbClr val="7030A0"/>
              </a:solidFill>
              <a:latin typeface="Lucida Sans Unicode" pitchFamily="34" charset="0"/>
            </a:endParaRPr>
          </a:p>
          <a:p>
            <a:r>
              <a:rPr lang="tr-TR" dirty="0" smtClean="0">
                <a:solidFill>
                  <a:srgbClr val="7030A0"/>
                </a:solidFill>
                <a:latin typeface="Lucida Sans Unicode" pitchFamily="34" charset="0"/>
              </a:rPr>
              <a:t>b)1- Bitiştiren diller: </a:t>
            </a:r>
            <a:r>
              <a:rPr lang="tr-TR" dirty="0" smtClean="0">
                <a:latin typeface="Lucida Sans Unicode" pitchFamily="34" charset="0"/>
              </a:rPr>
              <a:t>Bu dillerde kelime kökü değişikliğe uğramaz. Kelime kökenlerine sistemli bir şekilde eklenen ekler aracılığıyla yeni kelimeler türetilir ve kökenlerin farklı görevlerde kullanılması mümkün olur. Kök ile ek arasındaki birleşmede, bağlantı noktaları belli olmayacak şekilde sıkı bir kaynaşma gerçekleşir. Sözcüklerin başına ya da sonuna ekler getirilebilir. Bu yapıdaki dillerin tipik örneğinin Türkçe olduğu kabul edilir. Türkçeden başka Moğolca, Mançu-Tunguzca, Japonca, Korece, Fince, Macarca, </a:t>
            </a:r>
            <a:r>
              <a:rPr lang="tr-TR" dirty="0" err="1" smtClean="0">
                <a:latin typeface="Lucida Sans Unicode" pitchFamily="34" charset="0"/>
              </a:rPr>
              <a:t>Samoyetçe</a:t>
            </a:r>
            <a:r>
              <a:rPr lang="tr-TR" dirty="0" smtClean="0">
                <a:latin typeface="Lucida Sans Unicode" pitchFamily="34" charset="0"/>
              </a:rPr>
              <a:t> ile bazı Afrika ve Asya dilleri gösterilebilir.</a:t>
            </a:r>
          </a:p>
          <a:p>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Lucida Sans Unicode" pitchFamily="34" charset="0"/>
              </a:rPr>
              <a:t> </a:t>
            </a:r>
            <a:r>
              <a:rPr lang="tr-TR" dirty="0" smtClean="0">
                <a:latin typeface="Lucida Sans Unicode" pitchFamily="34" charset="0"/>
              </a:rPr>
              <a:t>  (Türkçe    ev+</a:t>
            </a:r>
            <a:r>
              <a:rPr lang="tr-TR" dirty="0" err="1" smtClean="0">
                <a:latin typeface="Lucida Sans Unicode" pitchFamily="34" charset="0"/>
              </a:rPr>
              <a:t>le</a:t>
            </a:r>
            <a:r>
              <a:rPr lang="tr-TR" dirty="0" smtClean="0">
                <a:latin typeface="Lucida Sans Unicode" pitchFamily="34" charset="0"/>
              </a:rPr>
              <a:t>-n-</a:t>
            </a:r>
            <a:r>
              <a:rPr lang="tr-TR" dirty="0" err="1" smtClean="0">
                <a:latin typeface="Lucida Sans Unicode" pitchFamily="34" charset="0"/>
              </a:rPr>
              <a:t>di</a:t>
            </a:r>
            <a:r>
              <a:rPr lang="tr-TR" dirty="0" smtClean="0">
                <a:latin typeface="Lucida Sans Unicode" pitchFamily="34" charset="0"/>
              </a:rPr>
              <a:t>-</a:t>
            </a:r>
            <a:r>
              <a:rPr lang="tr-TR" dirty="0" err="1" smtClean="0">
                <a:latin typeface="Lucida Sans Unicode" pitchFamily="34" charset="0"/>
              </a:rPr>
              <a:t>ler</a:t>
            </a:r>
            <a:r>
              <a:rPr lang="tr-TR" dirty="0" smtClean="0">
                <a:latin typeface="Lucida Sans Unicode" pitchFamily="34" charset="0"/>
              </a:rPr>
              <a:t> (evlendiler)</a:t>
            </a:r>
          </a:p>
          <a:p>
            <a:pPr>
              <a:buNone/>
            </a:pPr>
            <a:r>
              <a:rPr lang="tr-TR" dirty="0" smtClean="0">
                <a:latin typeface="Lucida Sans Unicode" pitchFamily="34" charset="0"/>
              </a:rPr>
              <a:t>  		          </a:t>
            </a:r>
            <a:r>
              <a:rPr lang="tr-TR" sz="2400" dirty="0" smtClean="0">
                <a:latin typeface="Lucida Sans Unicode" pitchFamily="34" charset="0"/>
              </a:rPr>
              <a:t>kök	    ekler</a:t>
            </a:r>
          </a:p>
          <a:p>
            <a:pPr>
              <a:buNone/>
            </a:pPr>
            <a:r>
              <a:rPr lang="tr-TR" dirty="0" smtClean="0">
                <a:latin typeface="Lucida Sans Unicode" pitchFamily="34" charset="0"/>
              </a:rPr>
              <a:t>   (</a:t>
            </a:r>
            <a:r>
              <a:rPr lang="tr-TR" dirty="0" err="1" smtClean="0">
                <a:latin typeface="Lucida Sans Unicode" pitchFamily="34" charset="0"/>
              </a:rPr>
              <a:t>Swahili</a:t>
            </a:r>
            <a:r>
              <a:rPr lang="tr-TR" dirty="0" smtClean="0">
                <a:latin typeface="Lucida Sans Unicode" pitchFamily="34" charset="0"/>
              </a:rPr>
              <a:t> Dili)</a:t>
            </a:r>
          </a:p>
          <a:p>
            <a:pPr>
              <a:buNone/>
            </a:pPr>
            <a:r>
              <a:rPr lang="tr-TR" dirty="0" smtClean="0">
                <a:latin typeface="Lucida Sans Unicode" pitchFamily="34" charset="0"/>
              </a:rPr>
              <a:t>Mimi </a:t>
            </a:r>
            <a:r>
              <a:rPr lang="tr-TR" dirty="0" err="1" smtClean="0">
                <a:latin typeface="Lucida Sans Unicode" pitchFamily="34" charset="0"/>
              </a:rPr>
              <a:t>ni</a:t>
            </a:r>
            <a:r>
              <a:rPr lang="tr-TR" dirty="0" smtClean="0">
                <a:latin typeface="Lucida Sans Unicode" pitchFamily="34" charset="0"/>
              </a:rPr>
              <a:t>-</a:t>
            </a:r>
            <a:r>
              <a:rPr lang="tr-TR" dirty="0" err="1" smtClean="0">
                <a:latin typeface="Lucida Sans Unicode" pitchFamily="34" charset="0"/>
              </a:rPr>
              <a:t>na</a:t>
            </a:r>
            <a:r>
              <a:rPr lang="tr-TR" dirty="0" smtClean="0">
                <a:latin typeface="Lucida Sans Unicode" pitchFamily="34" charset="0"/>
              </a:rPr>
              <a:t>  </a:t>
            </a:r>
            <a:r>
              <a:rPr lang="tr-TR" dirty="0" err="1" smtClean="0">
                <a:latin typeface="Lucida Sans Unicode" pitchFamily="34" charset="0"/>
              </a:rPr>
              <a:t>ku</a:t>
            </a:r>
            <a:r>
              <a:rPr lang="tr-TR" dirty="0" smtClean="0">
                <a:latin typeface="Lucida Sans Unicode" pitchFamily="34" charset="0"/>
              </a:rPr>
              <a:t>-</a:t>
            </a:r>
            <a:r>
              <a:rPr lang="tr-TR" dirty="0" err="1" smtClean="0">
                <a:latin typeface="Lucida Sans Unicode" pitchFamily="34" charset="0"/>
              </a:rPr>
              <a:t>pende</a:t>
            </a:r>
            <a:r>
              <a:rPr lang="tr-TR" dirty="0" smtClean="0">
                <a:latin typeface="Lucida Sans Unicode" pitchFamily="34" charset="0"/>
              </a:rPr>
              <a:t> </a:t>
            </a:r>
            <a:r>
              <a:rPr lang="tr-TR" dirty="0" err="1" smtClean="0">
                <a:latin typeface="Lucida Sans Unicode" pitchFamily="34" charset="0"/>
              </a:rPr>
              <a:t>veve</a:t>
            </a:r>
            <a:r>
              <a:rPr lang="tr-TR" dirty="0" smtClean="0">
                <a:latin typeface="Lucida Sans Unicode" pitchFamily="34" charset="0"/>
              </a:rPr>
              <a:t> </a:t>
            </a:r>
            <a:r>
              <a:rPr lang="tr-TR" sz="2400" dirty="0" smtClean="0">
                <a:latin typeface="Lucida Sans Unicode" pitchFamily="34" charset="0"/>
              </a:rPr>
              <a:t>(seni seviyorum)</a:t>
            </a:r>
          </a:p>
          <a:p>
            <a:pPr>
              <a:buNone/>
            </a:pPr>
            <a:r>
              <a:rPr lang="tr-TR" sz="2400" dirty="0" smtClean="0">
                <a:latin typeface="Lucida Sans Unicode" pitchFamily="34" charset="0"/>
              </a:rPr>
              <a:t>beni	   ben-</a:t>
            </a:r>
            <a:r>
              <a:rPr lang="tr-TR" sz="2400" dirty="0" err="1" smtClean="0">
                <a:latin typeface="Lucida Sans Unicode" pitchFamily="34" charset="0"/>
              </a:rPr>
              <a:t>iyor</a:t>
            </a:r>
            <a:r>
              <a:rPr lang="tr-TR" sz="2400" dirty="0" smtClean="0">
                <a:latin typeface="Lucida Sans Unicode" pitchFamily="34" charset="0"/>
              </a:rPr>
              <a:t>  sen-sevmek      seni</a:t>
            </a:r>
          </a:p>
          <a:p>
            <a:endParaRPr lang="tr-TR" dirty="0"/>
          </a:p>
        </p:txBody>
      </p:sp>
    </p:spTree>
  </p:cSld>
  <p:clrMapOvr>
    <a:masterClrMapping/>
  </p:clrMapOvr>
</p:sld>
</file>

<file path=ppt/theme/theme1.xml><?xml version="1.0" encoding="utf-8"?>
<a:theme xmlns:a="http://schemas.openxmlformats.org/drawingml/2006/main" name="Çerçeve">
  <a:themeElements>
    <a:clrScheme name="Çerçev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Çerçev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Çerçev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TM03457475[[fn=Çerçeve]]</Template>
  <TotalTime>334</TotalTime>
  <Words>1683</Words>
  <Application>Microsoft Office PowerPoint</Application>
  <PresentationFormat>Ekran Gösterisi (4:3)</PresentationFormat>
  <Paragraphs>134</Paragraphs>
  <Slides>36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36</vt:i4>
      </vt:variant>
    </vt:vector>
  </HeadingPairs>
  <TitlesOfParts>
    <vt:vector size="40" baseType="lpstr">
      <vt:lpstr>Corbel</vt:lpstr>
      <vt:lpstr>Lucida Sans Unicode</vt:lpstr>
      <vt:lpstr>Wingdings 2</vt:lpstr>
      <vt:lpstr>Çerçeve</vt:lpstr>
      <vt:lpstr>TÜRK DİLİ I  DÜNYA DİLLERİ</vt:lpstr>
      <vt:lpstr>PowerPoint Sunusu</vt:lpstr>
      <vt:lpstr>PowerPoint Sunusu</vt:lpstr>
      <vt:lpstr>DÜNYA DİLLERİ NASIL  SINIFLANDIRILIR?</vt:lpstr>
      <vt:lpstr> ,                       1.Yapı Bakımından (Morfolojik)           Sınıflandırma           </vt:lpstr>
      <vt:lpstr>YAPI BAKIMINDAN DÜNYA DİLLERİ</vt:lpstr>
      <vt:lpstr>PowerPoint Sunusu</vt:lpstr>
      <vt:lpstr>PowerPoint Sunusu</vt:lpstr>
      <vt:lpstr>PowerPoint Sunusu</vt:lpstr>
      <vt:lpstr>PowerPoint Sunusu</vt:lpstr>
      <vt:lpstr>PowerPoint Sunusu</vt:lpstr>
      <vt:lpstr>PowerPoint Sunusu</vt:lpstr>
      <vt:lpstr>PowerPoint Sunusu</vt:lpstr>
      <vt:lpstr>2. KÖKEN BAKIMINDAN DÜNYA DİLLERİ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          Türkçenin Devlet Dili Olarak Tarihi </vt:lpstr>
      <vt:lpstr>PowerPoint Sunusu</vt:lpstr>
      <vt:lpstr>PowerPoint Sunusu</vt:lpstr>
      <vt:lpstr>                                Türkçenin Konuşulduğu Coğrafyalar </vt:lpstr>
      <vt:lpstr>PowerPoint Sunusu</vt:lpstr>
      <vt:lpstr>   Türkçenin Dünya Dilleri Arasındaki Gücü</vt:lpstr>
      <vt:lpstr>PowerPoint Sunusu</vt:lpstr>
      <vt:lpstr>                                Altay Dil Ailesinin Başlıca Özellikleri </vt:lpstr>
      <vt:lpstr>PowerPoint Sunusu</vt:lpstr>
      <vt:lpstr>PowerPoint Sunusu</vt:lpstr>
      <vt:lpstr>PowerPoint Sunusu</vt:lpstr>
      <vt:lpstr>YARARLANILAN KAYNAKLAR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 DİLİ I  DÜNYA DİLLERİ</dc:title>
  <dc:creator>User</dc:creator>
  <cp:lastModifiedBy>ACER</cp:lastModifiedBy>
  <cp:revision>41</cp:revision>
  <dcterms:created xsi:type="dcterms:W3CDTF">2017-10-02T15:18:54Z</dcterms:created>
  <dcterms:modified xsi:type="dcterms:W3CDTF">2021-10-31T17:56:50Z</dcterms:modified>
</cp:coreProperties>
</file>