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347437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19917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052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1920437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0229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509067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149254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128295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384186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6ED8-2591-4D79-B80D-8F5C96E2410C}"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53450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F6ED8-2591-4D79-B80D-8F5C96E2410C}"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273216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F6ED8-2591-4D79-B80D-8F5C96E2410C}"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77148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F6ED8-2591-4D79-B80D-8F5C96E2410C}"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73419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F6ED8-2591-4D79-B80D-8F5C96E2410C}"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2957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6ED8-2591-4D79-B80D-8F5C96E2410C}"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217808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F6ED8-2591-4D79-B80D-8F5C96E2410C}"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F6A35-17E1-40B7-B90F-0B139E6E2462}" type="slidenum">
              <a:rPr lang="en-US" smtClean="0"/>
              <a:t>‹#›</a:t>
            </a:fld>
            <a:endParaRPr lang="en-US"/>
          </a:p>
        </p:txBody>
      </p:sp>
    </p:spTree>
    <p:extLst>
      <p:ext uri="{BB962C8B-B14F-4D97-AF65-F5344CB8AC3E}">
        <p14:creationId xmlns:p14="http://schemas.microsoft.com/office/powerpoint/2010/main" val="193738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F6ED8-2591-4D79-B80D-8F5C96E2410C}" type="datetimeFigureOut">
              <a:rPr lang="en-US" smtClean="0"/>
              <a:t>5/14/2024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0F6A35-17E1-40B7-B90F-0B139E6E2462}" type="slidenum">
              <a:rPr lang="en-US" smtClean="0"/>
              <a:t>‹#›</a:t>
            </a:fld>
            <a:endParaRPr lang="en-US"/>
          </a:p>
        </p:txBody>
      </p:sp>
    </p:spTree>
    <p:extLst>
      <p:ext uri="{BB962C8B-B14F-4D97-AF65-F5344CB8AC3E}">
        <p14:creationId xmlns:p14="http://schemas.microsoft.com/office/powerpoint/2010/main" val="189839948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79AB-360F-C4A4-63A9-354E9CAD3C3D}"/>
              </a:ext>
            </a:extLst>
          </p:cNvPr>
          <p:cNvSpPr>
            <a:spLocks noGrp="1"/>
          </p:cNvSpPr>
          <p:nvPr>
            <p:ph type="ctrTitle"/>
          </p:nvPr>
        </p:nvSpPr>
        <p:spPr>
          <a:xfrm>
            <a:off x="757559" y="3064101"/>
            <a:ext cx="7766936" cy="1646302"/>
          </a:xfrm>
        </p:spPr>
        <p:txBody>
          <a:bodyPr/>
          <a:lstStyle/>
          <a:p>
            <a:r>
              <a:rPr lang="en-US" dirty="0"/>
              <a:t>Code smells and refactoring method</a:t>
            </a:r>
          </a:p>
        </p:txBody>
      </p:sp>
    </p:spTree>
    <p:extLst>
      <p:ext uri="{BB962C8B-B14F-4D97-AF65-F5344CB8AC3E}">
        <p14:creationId xmlns:p14="http://schemas.microsoft.com/office/powerpoint/2010/main" val="385479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34B7-BA57-AE28-BBD8-637669A0CFC7}"/>
              </a:ext>
            </a:extLst>
          </p:cNvPr>
          <p:cNvSpPr>
            <a:spLocks noGrp="1"/>
          </p:cNvSpPr>
          <p:nvPr>
            <p:ph type="title"/>
          </p:nvPr>
        </p:nvSpPr>
        <p:spPr/>
        <p:txBody>
          <a:bodyPr/>
          <a:lstStyle/>
          <a:p>
            <a:r>
              <a:rPr lang="en-US" dirty="0"/>
              <a:t>Example of dead code </a:t>
            </a:r>
          </a:p>
        </p:txBody>
      </p:sp>
      <p:sp>
        <p:nvSpPr>
          <p:cNvPr id="3" name="Content Placeholder 2">
            <a:extLst>
              <a:ext uri="{FF2B5EF4-FFF2-40B4-BE49-F238E27FC236}">
                <a16:creationId xmlns:a16="http://schemas.microsoft.com/office/drawing/2014/main" id="{4A5A0827-CD53-6127-1554-EA10BFB9E995}"/>
              </a:ext>
            </a:extLst>
          </p:cNvPr>
          <p:cNvSpPr>
            <a:spLocks noGrp="1"/>
          </p:cNvSpPr>
          <p:nvPr>
            <p:ph idx="1"/>
          </p:nvPr>
        </p:nvSpPr>
        <p:spPr/>
        <p:txBody>
          <a:bodyPr/>
          <a:lstStyle/>
          <a:p>
            <a:r>
              <a:rPr lang="en-US" dirty="0"/>
              <a:t>Unreachable code</a:t>
            </a:r>
          </a:p>
          <a:p>
            <a:r>
              <a:rPr lang="en-US" dirty="0"/>
              <a:t> Example: if (false) {console.log('This will never be executed'); }</a:t>
            </a:r>
          </a:p>
          <a:p>
            <a:r>
              <a:rPr lang="en-US" dirty="0"/>
              <a:t>Unused functions</a:t>
            </a:r>
          </a:p>
          <a:p>
            <a:r>
              <a:rPr lang="en-US" dirty="0"/>
              <a:t> Unused modules</a:t>
            </a:r>
          </a:p>
          <a:p>
            <a:r>
              <a:rPr lang="en-US" dirty="0"/>
              <a:t> Commented codes.</a:t>
            </a:r>
          </a:p>
          <a:p>
            <a:r>
              <a:rPr lang="en-US" dirty="0"/>
              <a:t>   Impacts of dead code on the program</a:t>
            </a:r>
          </a:p>
          <a:p>
            <a:r>
              <a:rPr lang="en-US" dirty="0"/>
              <a:t>·Code Complexity:</a:t>
            </a:r>
          </a:p>
          <a:p>
            <a:r>
              <a:rPr lang="en-US" dirty="0"/>
              <a:t>Increased Compile Time:</a:t>
            </a:r>
          </a:p>
        </p:txBody>
      </p:sp>
    </p:spTree>
    <p:extLst>
      <p:ext uri="{BB962C8B-B14F-4D97-AF65-F5344CB8AC3E}">
        <p14:creationId xmlns:p14="http://schemas.microsoft.com/office/powerpoint/2010/main" val="215532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192C-ADFA-8333-D1E4-3644399A217E}"/>
              </a:ext>
            </a:extLst>
          </p:cNvPr>
          <p:cNvSpPr>
            <a:spLocks noGrp="1"/>
          </p:cNvSpPr>
          <p:nvPr>
            <p:ph type="title"/>
          </p:nvPr>
        </p:nvSpPr>
        <p:spPr/>
        <p:txBody>
          <a:bodyPr/>
          <a:lstStyle/>
          <a:p>
            <a:r>
              <a:rPr lang="en-US" dirty="0"/>
              <a:t>Speculative generality</a:t>
            </a:r>
            <a:br>
              <a:rPr lang="en-US" dirty="0"/>
            </a:br>
            <a:endParaRPr lang="en-US" dirty="0"/>
          </a:p>
        </p:txBody>
      </p:sp>
      <p:sp>
        <p:nvSpPr>
          <p:cNvPr id="3" name="Content Placeholder 2">
            <a:extLst>
              <a:ext uri="{FF2B5EF4-FFF2-40B4-BE49-F238E27FC236}">
                <a16:creationId xmlns:a16="http://schemas.microsoft.com/office/drawing/2014/main" id="{A4D4C392-2124-130D-E139-22F97D9E06C1}"/>
              </a:ext>
            </a:extLst>
          </p:cNvPr>
          <p:cNvSpPr>
            <a:spLocks noGrp="1"/>
          </p:cNvSpPr>
          <p:nvPr>
            <p:ph idx="1"/>
          </p:nvPr>
        </p:nvSpPr>
        <p:spPr/>
        <p:txBody>
          <a:bodyPr/>
          <a:lstStyle/>
          <a:p>
            <a:r>
              <a:rPr lang="en-US" dirty="0"/>
              <a:t>Speculative generality refers to the tendency to over-engineer code by adding functionality that is not currently needed but might be needed in the future. This results in unnecessary complexity and can make the code harder to understand, maintain, and extend.</a:t>
            </a:r>
          </a:p>
          <a:p>
            <a:r>
              <a:rPr lang="en-US" dirty="0"/>
              <a:t> Here are some common refactoring techniques to address speculative generality:</a:t>
            </a:r>
          </a:p>
          <a:p>
            <a:r>
              <a:rPr lang="en-US" dirty="0"/>
              <a:t>4.1. Remove Unused Code: Identify and remove any code that is not currently being used in the application. This includes unused classes, methods, variables, and imports.</a:t>
            </a:r>
          </a:p>
        </p:txBody>
      </p:sp>
    </p:spTree>
    <p:extLst>
      <p:ext uri="{BB962C8B-B14F-4D97-AF65-F5344CB8AC3E}">
        <p14:creationId xmlns:p14="http://schemas.microsoft.com/office/powerpoint/2010/main" val="143072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0937-E6CB-B528-9F03-8276C76FC149}"/>
              </a:ext>
            </a:extLst>
          </p:cNvPr>
          <p:cNvSpPr>
            <a:spLocks noGrp="1"/>
          </p:cNvSpPr>
          <p:nvPr>
            <p:ph type="title"/>
          </p:nvPr>
        </p:nvSpPr>
        <p:spPr/>
        <p:txBody>
          <a:bodyPr/>
          <a:lstStyle/>
          <a:p>
            <a:r>
              <a:rPr lang="en-US" dirty="0" err="1"/>
              <a:t>Continude</a:t>
            </a:r>
            <a:r>
              <a:rPr lang="en-US" dirty="0"/>
              <a:t>..</a:t>
            </a:r>
          </a:p>
        </p:txBody>
      </p:sp>
      <p:sp>
        <p:nvSpPr>
          <p:cNvPr id="3" name="Content Placeholder 2">
            <a:extLst>
              <a:ext uri="{FF2B5EF4-FFF2-40B4-BE49-F238E27FC236}">
                <a16:creationId xmlns:a16="http://schemas.microsoft.com/office/drawing/2014/main" id="{73FD6BBF-4EAB-F6CD-6A1D-FDEBB01D4384}"/>
              </a:ext>
            </a:extLst>
          </p:cNvPr>
          <p:cNvSpPr>
            <a:spLocks noGrp="1"/>
          </p:cNvSpPr>
          <p:nvPr>
            <p:ph idx="1"/>
          </p:nvPr>
        </p:nvSpPr>
        <p:spPr/>
        <p:txBody>
          <a:bodyPr/>
          <a:lstStyle/>
          <a:p>
            <a:r>
              <a:rPr lang="en-US" dirty="0"/>
              <a:t>Inline Methods: If a method is only called in one place and does not provide any additional clarity or abstraction, consider removing the method and placing its logic directly in the calling code</a:t>
            </a:r>
          </a:p>
          <a:p>
            <a:r>
              <a:rPr lang="en-US" dirty="0"/>
              <a:t>Simplify Class Hierarchy: If there are unnecessary inheritance hierarchies or abstract classes that do not serve a clear purpose, simplify or remove them.</a:t>
            </a:r>
          </a:p>
          <a:p>
            <a:r>
              <a:rPr lang="en-US" dirty="0"/>
              <a:t>YAGNI Principle(You </a:t>
            </a:r>
            <a:r>
              <a:rPr lang="en-US" dirty="0" err="1"/>
              <a:t>Ain't</a:t>
            </a:r>
            <a:r>
              <a:rPr lang="en-US" dirty="0"/>
              <a:t> </a:t>
            </a:r>
            <a:r>
              <a:rPr lang="en-US" dirty="0" err="1"/>
              <a:t>Gonna</a:t>
            </a:r>
            <a:r>
              <a:rPr lang="en-US" dirty="0"/>
              <a:t> Need It): Apply the YAGNI principle to avoid adding functionality until it is actually needed. This helps prevent speculative generality by focusing on current requirements rather than potential future needs</a:t>
            </a:r>
          </a:p>
        </p:txBody>
      </p:sp>
    </p:spTree>
    <p:extLst>
      <p:ext uri="{BB962C8B-B14F-4D97-AF65-F5344CB8AC3E}">
        <p14:creationId xmlns:p14="http://schemas.microsoft.com/office/powerpoint/2010/main" val="281815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C7BC-F15F-62B4-E3D8-4CAC8F55FF47}"/>
              </a:ext>
            </a:extLst>
          </p:cNvPr>
          <p:cNvSpPr>
            <a:spLocks noGrp="1"/>
          </p:cNvSpPr>
          <p:nvPr>
            <p:ph type="title"/>
          </p:nvPr>
        </p:nvSpPr>
        <p:spPr>
          <a:xfrm>
            <a:off x="2094654" y="2768600"/>
            <a:ext cx="8596668" cy="1320800"/>
          </a:xfrm>
        </p:spPr>
        <p:txBody>
          <a:bodyPr/>
          <a:lstStyle/>
          <a:p>
            <a:r>
              <a:rPr lang="en-US" dirty="0"/>
              <a:t>Thank you </a:t>
            </a:r>
          </a:p>
        </p:txBody>
      </p:sp>
    </p:spTree>
    <p:extLst>
      <p:ext uri="{BB962C8B-B14F-4D97-AF65-F5344CB8AC3E}">
        <p14:creationId xmlns:p14="http://schemas.microsoft.com/office/powerpoint/2010/main" val="84094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F94-E44F-66DE-B0A5-2E14E47997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35A0FDA-9FE3-2A43-2D53-06DCD28A51E1}"/>
              </a:ext>
            </a:extLst>
          </p:cNvPr>
          <p:cNvSpPr>
            <a:spLocks noGrp="1"/>
          </p:cNvSpPr>
          <p:nvPr>
            <p:ph idx="1"/>
          </p:nvPr>
        </p:nvSpPr>
        <p:spPr/>
        <p:txBody>
          <a:bodyPr/>
          <a:lstStyle/>
          <a:p>
            <a:r>
              <a:rPr lang="en-US" dirty="0"/>
              <a:t>Code smells are common signs of poor code quality and potential problems in a software system. They can manifest in various forms such as duplicated code, overly complex functions, long methods, and more.</a:t>
            </a:r>
          </a:p>
          <a:p>
            <a:endParaRPr lang="en-US" dirty="0"/>
          </a:p>
          <a:p>
            <a:r>
              <a:rPr lang="en-US" dirty="0"/>
              <a:t>Refactoring is the process of restructuring existing code in order to improve its design without changing its external behavior.</a:t>
            </a:r>
          </a:p>
        </p:txBody>
      </p:sp>
    </p:spTree>
    <p:extLst>
      <p:ext uri="{BB962C8B-B14F-4D97-AF65-F5344CB8AC3E}">
        <p14:creationId xmlns:p14="http://schemas.microsoft.com/office/powerpoint/2010/main" val="40313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C627-690B-F958-2592-1AD8460C84A6}"/>
              </a:ext>
            </a:extLst>
          </p:cNvPr>
          <p:cNvSpPr>
            <a:spLocks noGrp="1"/>
          </p:cNvSpPr>
          <p:nvPr>
            <p:ph type="title"/>
          </p:nvPr>
        </p:nvSpPr>
        <p:spPr/>
        <p:txBody>
          <a:bodyPr/>
          <a:lstStyle/>
          <a:p>
            <a:r>
              <a:rPr lang="en-US" dirty="0"/>
              <a:t>Dispensable-lazy class</a:t>
            </a:r>
          </a:p>
        </p:txBody>
      </p:sp>
      <p:sp>
        <p:nvSpPr>
          <p:cNvPr id="3" name="Content Placeholder 2">
            <a:extLst>
              <a:ext uri="{FF2B5EF4-FFF2-40B4-BE49-F238E27FC236}">
                <a16:creationId xmlns:a16="http://schemas.microsoft.com/office/drawing/2014/main" id="{93C59091-80F0-7261-F4F5-9687586BF8B0}"/>
              </a:ext>
            </a:extLst>
          </p:cNvPr>
          <p:cNvSpPr>
            <a:spLocks noGrp="1"/>
          </p:cNvSpPr>
          <p:nvPr>
            <p:ph idx="1"/>
          </p:nvPr>
        </p:nvSpPr>
        <p:spPr/>
        <p:txBody>
          <a:bodyPr>
            <a:normAutofit lnSpcReduction="10000"/>
          </a:bodyPr>
          <a:lstStyle/>
          <a:p>
            <a:r>
              <a:rPr lang="en-US" dirty="0"/>
              <a:t>1. Dispensable- lazy class</a:t>
            </a:r>
          </a:p>
          <a:p>
            <a:r>
              <a:rPr lang="en-US" dirty="0"/>
              <a:t>The dispensable class in software evolution and maintenance refers to a type of class that is considered unnecessary or redundant within a software system.</a:t>
            </a:r>
          </a:p>
          <a:p>
            <a:endParaRPr lang="en-US" dirty="0"/>
          </a:p>
          <a:p>
            <a:r>
              <a:rPr lang="en-US" dirty="0"/>
              <a:t>The dispensable class can be problematic because it can lead to inefficiencies, increased complexity, and potential errors within the software system.</a:t>
            </a:r>
          </a:p>
          <a:p>
            <a:endParaRPr lang="en-US" dirty="0"/>
          </a:p>
          <a:p>
            <a:r>
              <a:rPr lang="en-US" dirty="0"/>
              <a:t>Developers can identify dispensable classes by analyzing code quality metrics such as coupling, cohesion, and code that smells like dead code or unused variables</a:t>
            </a:r>
          </a:p>
        </p:txBody>
      </p:sp>
    </p:spTree>
    <p:extLst>
      <p:ext uri="{BB962C8B-B14F-4D97-AF65-F5344CB8AC3E}">
        <p14:creationId xmlns:p14="http://schemas.microsoft.com/office/powerpoint/2010/main" val="188498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2FE4-1408-9DF5-821D-3F987F0F6E9C}"/>
              </a:ext>
            </a:extLst>
          </p:cNvPr>
          <p:cNvSpPr>
            <a:spLocks noGrp="1"/>
          </p:cNvSpPr>
          <p:nvPr>
            <p:ph type="title"/>
          </p:nvPr>
        </p:nvSpPr>
        <p:spPr/>
        <p:txBody>
          <a:bodyPr/>
          <a:lstStyle/>
          <a:p>
            <a:r>
              <a:rPr lang="en-US" dirty="0"/>
              <a:t>Example of dispensable class</a:t>
            </a:r>
          </a:p>
        </p:txBody>
      </p:sp>
      <p:sp>
        <p:nvSpPr>
          <p:cNvPr id="3" name="Content Placeholder 2">
            <a:extLst>
              <a:ext uri="{FF2B5EF4-FFF2-40B4-BE49-F238E27FC236}">
                <a16:creationId xmlns:a16="http://schemas.microsoft.com/office/drawing/2014/main" id="{217FE317-98C7-6940-6E0C-D553BA27F113}"/>
              </a:ext>
            </a:extLst>
          </p:cNvPr>
          <p:cNvSpPr>
            <a:spLocks noGrp="1"/>
          </p:cNvSpPr>
          <p:nvPr>
            <p:ph idx="1"/>
          </p:nvPr>
        </p:nvSpPr>
        <p:spPr/>
        <p:txBody>
          <a:bodyPr/>
          <a:lstStyle/>
          <a:p>
            <a:r>
              <a:rPr lang="en-US" dirty="0"/>
              <a:t>An example of how a dispensable class might be identified and refactored in a real-world scenario.</a:t>
            </a:r>
          </a:p>
          <a:p>
            <a:r>
              <a:rPr lang="en-US" dirty="0"/>
              <a:t>In a real-world scenario involving an e-commerce website built using PHP, developers might identify a dispensable class named "</a:t>
            </a:r>
            <a:r>
              <a:rPr lang="en-US" dirty="0" err="1"/>
              <a:t>OldPaymentGateway</a:t>
            </a:r>
            <a:r>
              <a:rPr lang="en-US" dirty="0"/>
              <a:t>" that contains outdated payment processing logic no longer used by the system since being replaced by a new payment gateway named "</a:t>
            </a:r>
            <a:r>
              <a:rPr lang="en-US" dirty="0" err="1"/>
              <a:t>NewPaymentGateway</a:t>
            </a:r>
            <a:r>
              <a:rPr lang="en-US" dirty="0"/>
              <a:t>." To address this issue, developers could refactor the "</a:t>
            </a:r>
            <a:r>
              <a:rPr lang="en-US" dirty="0" err="1"/>
              <a:t>OldPaymentGateway</a:t>
            </a:r>
            <a:r>
              <a:rPr lang="en-US" dirty="0"/>
              <a:t>" class by removing its outdated functionality and merging its remaining methods into either the "</a:t>
            </a:r>
            <a:r>
              <a:rPr lang="en-US" dirty="0" err="1"/>
              <a:t>NewPaymentGateway</a:t>
            </a:r>
            <a:r>
              <a:rPr lang="en-US" dirty="0"/>
              <a:t>" class or another relevant payment processing utility class.</a:t>
            </a:r>
          </a:p>
        </p:txBody>
      </p:sp>
    </p:spTree>
    <p:extLst>
      <p:ext uri="{BB962C8B-B14F-4D97-AF65-F5344CB8AC3E}">
        <p14:creationId xmlns:p14="http://schemas.microsoft.com/office/powerpoint/2010/main" val="371383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210E-0918-6098-9569-C33D126D09EA}"/>
              </a:ext>
            </a:extLst>
          </p:cNvPr>
          <p:cNvSpPr>
            <a:spLocks noGrp="1"/>
          </p:cNvSpPr>
          <p:nvPr>
            <p:ph type="title"/>
          </p:nvPr>
        </p:nvSpPr>
        <p:spPr/>
        <p:txBody>
          <a:bodyPr/>
          <a:lstStyle/>
          <a:p>
            <a:r>
              <a:rPr lang="en-US" dirty="0"/>
              <a:t>. Data Class Code Smell :</a:t>
            </a:r>
            <a:br>
              <a:rPr lang="en-US" dirty="0"/>
            </a:br>
            <a:endParaRPr lang="en-US" dirty="0"/>
          </a:p>
        </p:txBody>
      </p:sp>
      <p:sp>
        <p:nvSpPr>
          <p:cNvPr id="3" name="Content Placeholder 2">
            <a:extLst>
              <a:ext uri="{FF2B5EF4-FFF2-40B4-BE49-F238E27FC236}">
                <a16:creationId xmlns:a16="http://schemas.microsoft.com/office/drawing/2014/main" id="{E0C382CA-ABBB-13B3-E167-7881047A0956}"/>
              </a:ext>
            </a:extLst>
          </p:cNvPr>
          <p:cNvSpPr>
            <a:spLocks noGrp="1"/>
          </p:cNvSpPr>
          <p:nvPr>
            <p:ph idx="1"/>
          </p:nvPr>
        </p:nvSpPr>
        <p:spPr/>
        <p:txBody>
          <a:bodyPr/>
          <a:lstStyle/>
          <a:p>
            <a:r>
              <a:rPr lang="en-US" dirty="0"/>
              <a:t>A data class is a class that primarily holds data without providing much behavior. It typically contains only properties and simple getter/setter methods. This can lead to an anemic domain model where behavior is spread across multiple classes instead of being encapsulated within the class itself. As a result, data classes can contribute to code duplication and make it harder to maintain and reason about the codebase</a:t>
            </a:r>
          </a:p>
          <a:p>
            <a:r>
              <a:rPr lang="en-US" dirty="0"/>
              <a:t>Refactoring Methods:</a:t>
            </a:r>
          </a:p>
          <a:p>
            <a:r>
              <a:rPr lang="en-US" dirty="0"/>
              <a:t>Encapsulate Field: This refactoring method involves encapsulating the class's fields with getter and setter methods. By encapsulating the fields, you can control access to them and introduce additional logic (such as validation) if needed in the future</a:t>
            </a:r>
          </a:p>
        </p:txBody>
      </p:sp>
    </p:spTree>
    <p:extLst>
      <p:ext uri="{BB962C8B-B14F-4D97-AF65-F5344CB8AC3E}">
        <p14:creationId xmlns:p14="http://schemas.microsoft.com/office/powerpoint/2010/main" val="214846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9945-B75E-E127-3314-9A33D6B66B07}"/>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EE918839-B774-232B-2EFC-FAE8D636F61B}"/>
              </a:ext>
            </a:extLst>
          </p:cNvPr>
          <p:cNvSpPr>
            <a:spLocks noGrp="1"/>
          </p:cNvSpPr>
          <p:nvPr>
            <p:ph idx="1"/>
          </p:nvPr>
        </p:nvSpPr>
        <p:spPr/>
        <p:txBody>
          <a:bodyPr/>
          <a:lstStyle/>
          <a:p>
            <a:r>
              <a:rPr lang="en-US" dirty="0"/>
              <a:t>Replace Data Class with Value Object: If the data class represents a conceptually immutable value, it can be replaced with a value object. A value object is an object whose equality is determined by the equality of its values, and once created, its state cannot be changed</a:t>
            </a:r>
          </a:p>
        </p:txBody>
      </p:sp>
    </p:spTree>
    <p:extLst>
      <p:ext uri="{BB962C8B-B14F-4D97-AF65-F5344CB8AC3E}">
        <p14:creationId xmlns:p14="http://schemas.microsoft.com/office/powerpoint/2010/main" val="95640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7748-A7D9-208A-DF37-D3B4D3714918}"/>
              </a:ext>
            </a:extLst>
          </p:cNvPr>
          <p:cNvSpPr>
            <a:spLocks noGrp="1"/>
          </p:cNvSpPr>
          <p:nvPr>
            <p:ph type="title"/>
          </p:nvPr>
        </p:nvSpPr>
        <p:spPr/>
        <p:txBody>
          <a:bodyPr/>
          <a:lstStyle/>
          <a:p>
            <a:r>
              <a:rPr lang="en-US" dirty="0"/>
              <a:t>Duplication code </a:t>
            </a:r>
          </a:p>
        </p:txBody>
      </p:sp>
      <p:sp>
        <p:nvSpPr>
          <p:cNvPr id="3" name="Content Placeholder 2">
            <a:extLst>
              <a:ext uri="{FF2B5EF4-FFF2-40B4-BE49-F238E27FC236}">
                <a16:creationId xmlns:a16="http://schemas.microsoft.com/office/drawing/2014/main" id="{F02AD9FA-6801-6559-3DEA-9C5267F7B254}"/>
              </a:ext>
            </a:extLst>
          </p:cNvPr>
          <p:cNvSpPr>
            <a:spLocks noGrp="1"/>
          </p:cNvSpPr>
          <p:nvPr>
            <p:ph idx="1"/>
          </p:nvPr>
        </p:nvSpPr>
        <p:spPr/>
        <p:txBody>
          <a:bodyPr/>
          <a:lstStyle/>
          <a:p>
            <a:r>
              <a:rPr lang="en-US" dirty="0"/>
              <a:t>It can occur due to</a:t>
            </a:r>
          </a:p>
          <a:p>
            <a:r>
              <a:rPr lang="en-US" dirty="0"/>
              <a:t> Copy-paste code: When developers copy and paste code from one location to another, often without modifying it, to reuse it in a similar context.</a:t>
            </a:r>
          </a:p>
          <a:p>
            <a:r>
              <a:rPr lang="en-US" dirty="0"/>
              <a:t>Similar but not identical code: When developers write similar code in different places, but with minor variations, to achieve a similar functionality.</a:t>
            </a:r>
          </a:p>
        </p:txBody>
      </p:sp>
    </p:spTree>
    <p:extLst>
      <p:ext uri="{BB962C8B-B14F-4D97-AF65-F5344CB8AC3E}">
        <p14:creationId xmlns:p14="http://schemas.microsoft.com/office/powerpoint/2010/main" val="59809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FB1F-454D-DB18-FC7E-9DE8832DD44E}"/>
              </a:ext>
            </a:extLst>
          </p:cNvPr>
          <p:cNvSpPr>
            <a:spLocks noGrp="1"/>
          </p:cNvSpPr>
          <p:nvPr>
            <p:ph type="title"/>
          </p:nvPr>
        </p:nvSpPr>
        <p:spPr/>
        <p:txBody>
          <a:bodyPr/>
          <a:lstStyle/>
          <a:p>
            <a:r>
              <a:rPr lang="en-US" dirty="0" err="1"/>
              <a:t>Continude</a:t>
            </a:r>
            <a:r>
              <a:rPr lang="en-US" dirty="0"/>
              <a:t>..</a:t>
            </a:r>
          </a:p>
        </p:txBody>
      </p:sp>
      <p:sp>
        <p:nvSpPr>
          <p:cNvPr id="3" name="Content Placeholder 2">
            <a:extLst>
              <a:ext uri="{FF2B5EF4-FFF2-40B4-BE49-F238E27FC236}">
                <a16:creationId xmlns:a16="http://schemas.microsoft.com/office/drawing/2014/main" id="{74C2BF95-B0C2-0134-8DFD-6B9EF63EB584}"/>
              </a:ext>
            </a:extLst>
          </p:cNvPr>
          <p:cNvSpPr>
            <a:spLocks noGrp="1"/>
          </p:cNvSpPr>
          <p:nvPr>
            <p:ph idx="1"/>
          </p:nvPr>
        </p:nvSpPr>
        <p:spPr/>
        <p:txBody>
          <a:bodyPr/>
          <a:lstStyle/>
          <a:p>
            <a:r>
              <a:rPr lang="en-US" dirty="0"/>
              <a:t>To avoid code duplication, use refactoring.</a:t>
            </a:r>
          </a:p>
          <a:p>
            <a:r>
              <a:rPr lang="en-US" dirty="0"/>
              <a:t>Refactoring is the process of restructuring existing code to improve its maintainability, scalability, and efficiency, while preserving its original functionality the most common methods are.</a:t>
            </a:r>
          </a:p>
          <a:p>
            <a:r>
              <a:rPr lang="en-US" dirty="0"/>
              <a:t>     Extract Method/function: </a:t>
            </a:r>
          </a:p>
          <a:p>
            <a:r>
              <a:rPr lang="en-US" dirty="0"/>
              <a:t>      Extract Class/Module:</a:t>
            </a:r>
          </a:p>
          <a:p>
            <a:r>
              <a:rPr lang="en-US" dirty="0"/>
              <a:t>      Replace Duplicate Code with Inheritance: </a:t>
            </a:r>
          </a:p>
          <a:p>
            <a:r>
              <a:rPr lang="en-US" dirty="0"/>
              <a:t>       Replace Duplicate Code with Composition: </a:t>
            </a:r>
          </a:p>
          <a:p>
            <a:r>
              <a:rPr lang="en-US" dirty="0"/>
              <a:t>       Remove Dead Code:</a:t>
            </a:r>
          </a:p>
        </p:txBody>
      </p:sp>
    </p:spTree>
    <p:extLst>
      <p:ext uri="{BB962C8B-B14F-4D97-AF65-F5344CB8AC3E}">
        <p14:creationId xmlns:p14="http://schemas.microsoft.com/office/powerpoint/2010/main" val="189337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7CA3-E835-0AF1-38C3-EE3504E9ECB6}"/>
              </a:ext>
            </a:extLst>
          </p:cNvPr>
          <p:cNvSpPr>
            <a:spLocks noGrp="1"/>
          </p:cNvSpPr>
          <p:nvPr>
            <p:ph type="title"/>
          </p:nvPr>
        </p:nvSpPr>
        <p:spPr/>
        <p:txBody>
          <a:bodyPr/>
          <a:lstStyle/>
          <a:p>
            <a:r>
              <a:rPr lang="en-US" dirty="0"/>
              <a:t> Dead code</a:t>
            </a:r>
            <a:br>
              <a:rPr lang="en-US" dirty="0"/>
            </a:br>
            <a:endParaRPr lang="en-US" dirty="0"/>
          </a:p>
        </p:txBody>
      </p:sp>
      <p:sp>
        <p:nvSpPr>
          <p:cNvPr id="3" name="Content Placeholder 2">
            <a:extLst>
              <a:ext uri="{FF2B5EF4-FFF2-40B4-BE49-F238E27FC236}">
                <a16:creationId xmlns:a16="http://schemas.microsoft.com/office/drawing/2014/main" id="{0DF5BD79-0C19-F327-3D96-B3A65887C1CA}"/>
              </a:ext>
            </a:extLst>
          </p:cNvPr>
          <p:cNvSpPr>
            <a:spLocks noGrp="1"/>
          </p:cNvSpPr>
          <p:nvPr>
            <p:ph idx="1"/>
          </p:nvPr>
        </p:nvSpPr>
        <p:spPr/>
        <p:txBody>
          <a:bodyPr/>
          <a:lstStyle/>
          <a:p>
            <a:r>
              <a:rPr lang="en-US" dirty="0"/>
              <a:t>Dead code is code that is never executed or has no effect. It is also known as "dead code" or "unreachable code." It includes variables, functions, or entire blocks of code that have become redundant due to changes in requirements, logic, or refactoring.</a:t>
            </a:r>
          </a:p>
          <a:p>
            <a:r>
              <a:rPr lang="en-US" dirty="0"/>
              <a:t> Unused variables</a:t>
            </a:r>
          </a:p>
          <a:p>
            <a:r>
              <a:rPr lang="en-US" dirty="0" err="1"/>
              <a:t>Eg</a:t>
            </a:r>
            <a:r>
              <a:rPr lang="en-US" dirty="0"/>
              <a:t> let un=”hello”   if the un is declared and not used in the program then it is dead code.</a:t>
            </a:r>
          </a:p>
          <a:p>
            <a:r>
              <a:rPr lang="en-US" dirty="0"/>
              <a:t>The variable is not contributing to the program's functionality.</a:t>
            </a:r>
          </a:p>
          <a:p>
            <a:r>
              <a:rPr lang="en-US" dirty="0"/>
              <a:t>The memory allocated for the variable is wasted.</a:t>
            </a:r>
          </a:p>
        </p:txBody>
      </p:sp>
    </p:spTree>
    <p:extLst>
      <p:ext uri="{BB962C8B-B14F-4D97-AF65-F5344CB8AC3E}">
        <p14:creationId xmlns:p14="http://schemas.microsoft.com/office/powerpoint/2010/main" val="2532429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908</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Code smells and refactoring method</vt:lpstr>
      <vt:lpstr>introduction</vt:lpstr>
      <vt:lpstr>Dispensable-lazy class</vt:lpstr>
      <vt:lpstr>Example of dispensable class</vt:lpstr>
      <vt:lpstr>. Data Class Code Smell : </vt:lpstr>
      <vt:lpstr>continued</vt:lpstr>
      <vt:lpstr>Duplication code </vt:lpstr>
      <vt:lpstr>Continude..</vt:lpstr>
      <vt:lpstr> Dead code </vt:lpstr>
      <vt:lpstr>Example of dead code </vt:lpstr>
      <vt:lpstr>Speculative generality </vt:lpstr>
      <vt:lpstr>Continude..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smells and refactoring method</dc:title>
  <dc:creator>Lisanework Kassie</dc:creator>
  <cp:lastModifiedBy>Lisanework Kassie</cp:lastModifiedBy>
  <cp:revision>1</cp:revision>
  <dcterms:created xsi:type="dcterms:W3CDTF">2024-05-14T16:10:30Z</dcterms:created>
  <dcterms:modified xsi:type="dcterms:W3CDTF">2024-05-14T16:23:36Z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2024-05-14T16:23:29Z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5024f849-f9f5-4001-ac1d-a72cc9ff7237</vt:lpwstr>
  </property>
  <property fmtid="{D5CDD505-2E9C-101B-9397-08002B2CF9AE}" pid="7" name="MSIP_Label_defa4170-0d19-0005-0004-bc88714345d2_ActionId">
    <vt:lpwstr>442c516a-3fc1-47c2-92bb-3b0751e5e2b1</vt:lpwstr>
  </property>
  <property fmtid="{D5CDD505-2E9C-101B-9397-08002B2CF9AE}" pid="8" name="MSIP_Label_defa4170-0d19-0005-0004-bc88714345d2_ContentBits">
    <vt:lpwstr>0</vt:lpwstr>
  </property>
</Properties>
</file>