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Montserrat"/>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regular.fntdata"/><Relationship Id="rId21" Type="http://schemas.openxmlformats.org/officeDocument/2006/relationships/slide" Target="slides/slide16.xml"/><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Montserrat-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dc442eb4f2_0_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dc442eb4f2_0_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dc442eb4f2_0_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dc442eb4f2_0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dc442eb4f2_0_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dc442eb4f2_0_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dc442eb4f2_0_5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dc442eb4f2_0_5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dc442eb4f2_0_5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dc442eb4f2_0_5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dc442eb4f2_0_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dc442eb4f2_0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dc442eb4f2_0_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dc442eb4f2_0_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dc442eb4f2_0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dc442eb4f2_0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dc442eb4f2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dc442eb4f2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dc442eb4f2_0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dc442eb4f2_0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dc442eb4f2_0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dc442eb4f2_0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dc442eb4f2_0_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dc442eb4f2_0_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dc442eb4f2_0_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dc442eb4f2_0_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dc442eb4f2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dc442eb4f2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dc442eb4f2_0_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dc442eb4f2_0_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smells and refactoring method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Duplicate code can lead to several issues, including: </a:t>
            </a:r>
            <a:endParaRPr/>
          </a:p>
          <a:p>
            <a:pPr indent="0" lvl="0" marL="0" rtl="0" algn="l">
              <a:spcBef>
                <a:spcPts val="0"/>
              </a:spcBef>
              <a:spcAft>
                <a:spcPts val="0"/>
              </a:spcAft>
              <a:buNone/>
            </a:pPr>
            <a:r>
              <a:t/>
            </a:r>
            <a:endParaRPr/>
          </a:p>
        </p:txBody>
      </p:sp>
      <p:sp>
        <p:nvSpPr>
          <p:cNvPr id="188" name="Google Shape;188;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Maintenance and update challenges </a:t>
            </a:r>
            <a:endParaRPr sz="1600"/>
          </a:p>
          <a:p>
            <a:pPr indent="0" lvl="0" marL="0" rtl="0" algn="l">
              <a:spcBef>
                <a:spcPts val="1200"/>
              </a:spcBef>
              <a:spcAft>
                <a:spcPts val="0"/>
              </a:spcAft>
              <a:buNone/>
            </a:pPr>
            <a:r>
              <a:rPr lang="en" sz="1600"/>
              <a:t>● Code duplication: </a:t>
            </a:r>
            <a:endParaRPr sz="1600"/>
          </a:p>
          <a:p>
            <a:pPr indent="0" lvl="0" marL="0" rtl="0" algn="l">
              <a:spcBef>
                <a:spcPts val="1200"/>
              </a:spcBef>
              <a:spcAft>
                <a:spcPts val="0"/>
              </a:spcAft>
              <a:buNone/>
            </a:pPr>
            <a:r>
              <a:rPr lang="en" sz="1600"/>
              <a:t>● Debugging difficulties </a:t>
            </a:r>
            <a:endParaRPr sz="1600"/>
          </a:p>
          <a:p>
            <a:pPr indent="0" lvl="0" marL="0" rtl="0" algn="l">
              <a:spcBef>
                <a:spcPts val="1200"/>
              </a:spcBef>
              <a:spcAft>
                <a:spcPts val="1200"/>
              </a:spcAft>
              <a:buNone/>
            </a:pPr>
            <a:r>
              <a:rPr lang="en" sz="1600"/>
              <a:t>●  Code quality decline</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avoid code duplication</a:t>
            </a:r>
            <a:endParaRPr/>
          </a:p>
        </p:txBody>
      </p:sp>
      <p:sp>
        <p:nvSpPr>
          <p:cNvPr id="194" name="Google Shape;194;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6990"/>
              <a:t>Identify function and classes :Break down our code into well-defined functions that perform specific tasks. This allows </a:t>
            </a:r>
            <a:r>
              <a:rPr lang="en" sz="6990"/>
              <a:t>us to</a:t>
            </a:r>
            <a:r>
              <a:rPr lang="en" sz="6990"/>
              <a:t> reuse the same functionality in different parts of your program without repeating the code.</a:t>
            </a:r>
            <a:endParaRPr sz="6990"/>
          </a:p>
          <a:p>
            <a:pPr indent="0" lvl="0" marL="0" rtl="0" algn="l">
              <a:spcBef>
                <a:spcPts val="1200"/>
              </a:spcBef>
              <a:spcAft>
                <a:spcPts val="0"/>
              </a:spcAft>
              <a:buNone/>
            </a:pPr>
            <a:r>
              <a:rPr lang="en" sz="6990"/>
              <a:t>Use </a:t>
            </a:r>
            <a:r>
              <a:rPr lang="en" sz="6990"/>
              <a:t>refactoring</a:t>
            </a:r>
            <a:r>
              <a:rPr lang="en" sz="6990"/>
              <a:t> methods</a:t>
            </a:r>
            <a:endParaRPr sz="6990"/>
          </a:p>
          <a:p>
            <a:pPr indent="0" lvl="0" marL="0" rtl="0" algn="l">
              <a:spcBef>
                <a:spcPts val="1200"/>
              </a:spcBef>
              <a:spcAft>
                <a:spcPts val="0"/>
              </a:spcAft>
              <a:buNone/>
            </a:pPr>
            <a:r>
              <a:rPr lang="en" sz="6990"/>
              <a:t>Extract Method: If you find duplicate code within a single function or class, create a separate function to encapsulate the shared logic</a:t>
            </a:r>
            <a:endParaRPr sz="699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continued…</a:t>
            </a:r>
            <a:endParaRPr/>
          </a:p>
        </p:txBody>
      </p:sp>
      <p:sp>
        <p:nvSpPr>
          <p:cNvPr id="200" name="Google Shape;200;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700"/>
              <a:t>Extract Class/Module: When there is a group of related methods or functions that are duplicated across different classes or modules, wecan extract them into a separate class or module.</a:t>
            </a:r>
            <a:endParaRPr sz="1700"/>
          </a:p>
          <a:p>
            <a:pPr indent="0" lvl="0" marL="0" rtl="0" algn="l">
              <a:spcBef>
                <a:spcPts val="1200"/>
              </a:spcBef>
              <a:spcAft>
                <a:spcPts val="0"/>
              </a:spcAft>
              <a:buNone/>
            </a:pPr>
            <a:r>
              <a:rPr lang="en" sz="1700"/>
              <a:t>Replace Duplicate Code with Inheritance: Use inheritance to create a base class that contains common functionality, and then extend it to create subclasses that inherit the common behavior.</a:t>
            </a:r>
            <a:endParaRPr sz="1700"/>
          </a:p>
          <a:p>
            <a:pPr indent="0" lvl="0" marL="0" rtl="0" algn="l">
              <a:spcBef>
                <a:spcPts val="1200"/>
              </a:spcBef>
              <a:spcAft>
                <a:spcPts val="0"/>
              </a:spcAft>
              <a:buNone/>
            </a:pPr>
            <a:r>
              <a:rPr lang="en" sz="1700"/>
              <a:t>Remove Dead Code: Remove code that is no longer used or is unreachable, as it can lead o confusion and maintenance issues.</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Dead code </a:t>
            </a:r>
            <a:endParaRPr/>
          </a:p>
        </p:txBody>
      </p:sp>
      <p:sp>
        <p:nvSpPr>
          <p:cNvPr id="206" name="Google Shape;206;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700"/>
              <a:t>Dead code is code that is never executed or has no effect. It is also known as "dead code" or "unreachable code." It includes variables, functions, or entire blocks of code that have become redundant due to changes in requirements, logic, or refactoring.</a:t>
            </a:r>
            <a:endParaRPr sz="1700"/>
          </a:p>
          <a:p>
            <a:pPr indent="0" lvl="0" marL="0" rtl="0" algn="l">
              <a:spcBef>
                <a:spcPts val="1200"/>
              </a:spcBef>
              <a:spcAft>
                <a:spcPts val="0"/>
              </a:spcAft>
              <a:buNone/>
            </a:pPr>
            <a:r>
              <a:rPr lang="en" sz="1700"/>
              <a:t>It includes :</a:t>
            </a:r>
            <a:endParaRPr sz="1700"/>
          </a:p>
          <a:p>
            <a:pPr indent="0" lvl="0" marL="0" rtl="0" algn="l">
              <a:spcBef>
                <a:spcPts val="1200"/>
              </a:spcBef>
              <a:spcAft>
                <a:spcPts val="0"/>
              </a:spcAft>
              <a:buNone/>
            </a:pPr>
            <a:r>
              <a:rPr lang="en" sz="1700"/>
              <a:t>● Unused functions </a:t>
            </a:r>
            <a:endParaRPr sz="1700"/>
          </a:p>
          <a:p>
            <a:pPr indent="0" lvl="0" marL="0" rtl="0" algn="l">
              <a:spcBef>
                <a:spcPts val="1200"/>
              </a:spcBef>
              <a:spcAft>
                <a:spcPts val="0"/>
              </a:spcAft>
              <a:buNone/>
            </a:pPr>
            <a:r>
              <a:rPr lang="en" sz="1700"/>
              <a:t>●  Unused modules </a:t>
            </a:r>
            <a:endParaRPr sz="1700"/>
          </a:p>
          <a:p>
            <a:pPr indent="0" lvl="0" marL="0" rtl="0" algn="l">
              <a:spcBef>
                <a:spcPts val="1200"/>
              </a:spcBef>
              <a:spcAft>
                <a:spcPts val="1200"/>
              </a:spcAft>
              <a:buNone/>
            </a:pPr>
            <a:r>
              <a:rPr lang="en" sz="1700"/>
              <a:t>●  Commented codes.</a:t>
            </a:r>
            <a:endParaRPr sz="17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Speculative generality</a:t>
            </a:r>
            <a:endParaRPr/>
          </a:p>
        </p:txBody>
      </p:sp>
      <p:sp>
        <p:nvSpPr>
          <p:cNvPr id="212" name="Google Shape;212;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Speculative generality refers to the tendency to over-engineer code by adding functionality that is not currently needed but might be needed in the future. This results in unnecessary complexity and can make the code harder to understand, maintain, and extend</a:t>
            </a:r>
            <a:endParaRPr sz="1700"/>
          </a:p>
          <a:p>
            <a:pPr indent="0" lvl="0" marL="0" rtl="0" algn="l">
              <a:spcBef>
                <a:spcPts val="1200"/>
              </a:spcBef>
              <a:spcAft>
                <a:spcPts val="0"/>
              </a:spcAft>
              <a:buNone/>
            </a:pPr>
            <a:r>
              <a:rPr lang="en" sz="1700"/>
              <a:t>Signs of Speculative Generality includes:</a:t>
            </a:r>
            <a:endParaRPr sz="1700"/>
          </a:p>
          <a:p>
            <a:pPr indent="0" lvl="0" marL="0" rtl="0" algn="l">
              <a:spcBef>
                <a:spcPts val="1200"/>
              </a:spcBef>
              <a:spcAft>
                <a:spcPts val="0"/>
              </a:spcAft>
              <a:buNone/>
            </a:pPr>
            <a:r>
              <a:rPr lang="en" sz="1700"/>
              <a:t>Classes with many unused methods or properties</a:t>
            </a:r>
            <a:endParaRPr sz="1700"/>
          </a:p>
          <a:p>
            <a:pPr indent="0" lvl="0" marL="0" rtl="0" algn="l">
              <a:spcBef>
                <a:spcPts val="1200"/>
              </a:spcBef>
              <a:spcAft>
                <a:spcPts val="1200"/>
              </a:spcAft>
              <a:buNone/>
            </a:pPr>
            <a:r>
              <a:rPr lang="en" sz="1700"/>
              <a:t>Codes have no impact on </a:t>
            </a:r>
            <a:r>
              <a:rPr lang="en" sz="1700"/>
              <a:t>functionalities</a:t>
            </a:r>
            <a:r>
              <a:rPr lang="en" sz="1700"/>
              <a:t> of program</a:t>
            </a:r>
            <a:endParaRPr sz="17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Refactoring</a:t>
            </a:r>
            <a:r>
              <a:rPr lang="en"/>
              <a:t> for </a:t>
            </a:r>
            <a:r>
              <a:rPr lang="en"/>
              <a:t>speculative</a:t>
            </a:r>
            <a:r>
              <a:rPr lang="en"/>
              <a:t> </a:t>
            </a:r>
            <a:r>
              <a:rPr lang="en"/>
              <a:t>generality</a:t>
            </a:r>
            <a:endParaRPr/>
          </a:p>
        </p:txBody>
      </p:sp>
      <p:sp>
        <p:nvSpPr>
          <p:cNvPr id="218" name="Google Shape;218;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sz="1797"/>
              <a:t>Remove Unused Code:Identify and remove any code that is not currently being used in the application. This includes unused classes, methods, variables, and imports.</a:t>
            </a:r>
            <a:endParaRPr sz="1797"/>
          </a:p>
          <a:p>
            <a:pPr indent="0" lvl="0" marL="0" rtl="0" algn="l">
              <a:spcBef>
                <a:spcPts val="1200"/>
              </a:spcBef>
              <a:spcAft>
                <a:spcPts val="0"/>
              </a:spcAft>
              <a:buNone/>
            </a:pPr>
            <a:r>
              <a:rPr lang="en" sz="1797"/>
              <a:t> Inline Methods:If a method is only called in one place and does not provide any additional clarity or abstraction then  removing the method and placing its logic directly in the calling code.</a:t>
            </a:r>
            <a:endParaRPr sz="1797"/>
          </a:p>
          <a:p>
            <a:pPr indent="0" lvl="0" marL="0" rtl="0" algn="l">
              <a:spcBef>
                <a:spcPts val="1200"/>
              </a:spcBef>
              <a:spcAft>
                <a:spcPts val="0"/>
              </a:spcAft>
              <a:buNone/>
            </a:pPr>
            <a:r>
              <a:rPr lang="en" sz="1797"/>
              <a:t>Simplify Class Hierarchy: If there are unnecessary inheritance hierarchies or abstract classes that do not serve a clear purpose, simplify or remove them</a:t>
            </a:r>
            <a:endParaRPr sz="1797"/>
          </a:p>
          <a:p>
            <a:pPr indent="0" lvl="0" marL="0" rtl="0" algn="l">
              <a:spcBef>
                <a:spcPts val="1200"/>
              </a:spcBef>
              <a:spcAft>
                <a:spcPts val="0"/>
              </a:spcAft>
              <a:buNone/>
            </a:pPr>
            <a:r>
              <a:rPr lang="en" sz="1797"/>
              <a:t> Reduce Overgeneralization:avoid abstract classes or methods that do not have a clear and immediate purpose.</a:t>
            </a:r>
            <a:endParaRPr sz="1797"/>
          </a:p>
          <a:p>
            <a:pPr indent="0" lvl="0" marL="0" rtl="0" algn="l">
              <a:spcBef>
                <a:spcPts val="1200"/>
              </a:spcBef>
              <a:spcAft>
                <a:spcPts val="0"/>
              </a:spcAft>
              <a:buNone/>
            </a:pPr>
            <a:r>
              <a:rPr lang="en" sz="1797"/>
              <a:t> YAGNI Principle (You </a:t>
            </a:r>
            <a:r>
              <a:rPr lang="en" sz="1797"/>
              <a:t>aren't</a:t>
            </a:r>
            <a:r>
              <a:rPr lang="en" sz="1797"/>
              <a:t> Gonna Need It): Apply the YAGNI principle to avoid adding functionality until it is actually needed.</a:t>
            </a:r>
            <a:endParaRPr sz="1797"/>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8"/>
          <p:cNvSpPr txBox="1"/>
          <p:nvPr>
            <p:ph idx="1" type="body"/>
          </p:nvPr>
        </p:nvSpPr>
        <p:spPr>
          <a:xfrm>
            <a:off x="2995550" y="920850"/>
            <a:ext cx="2484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a:t>
            </a:r>
            <a:r>
              <a:rPr lang="en" sz="2400"/>
              <a:t>  THANK YOU</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40" name="Google Shape;140;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200"/>
              <a:t>Code smells are common signs of poor code quality and potential problems in a software system.they can manifest various form of duplicated code,overly complex functions,long methods and more</a:t>
            </a:r>
            <a:endParaRPr sz="2200"/>
          </a:p>
          <a:p>
            <a:pPr indent="0" lvl="0" marL="0" rtl="0" algn="l">
              <a:spcBef>
                <a:spcPts val="1200"/>
              </a:spcBef>
              <a:spcAft>
                <a:spcPts val="1200"/>
              </a:spcAft>
              <a:buNone/>
            </a:pPr>
            <a:r>
              <a:rPr lang="en" sz="2200"/>
              <a:t>Refactoring is the process of restructuring existing code in order to improve its design without changing its external behavior and </a:t>
            </a:r>
            <a:r>
              <a:rPr lang="en" sz="2200"/>
              <a:t>functionality</a:t>
            </a:r>
            <a:r>
              <a:rPr lang="en" sz="2200"/>
              <a:t>.</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Dispensable- lazy class</a:t>
            </a:r>
            <a:endParaRPr/>
          </a:p>
        </p:txBody>
      </p:sp>
      <p:sp>
        <p:nvSpPr>
          <p:cNvPr id="146" name="Google Shape;146;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sz="2332"/>
              <a:t>d</a:t>
            </a:r>
            <a:r>
              <a:rPr lang="en" sz="2233"/>
              <a:t>ispensable class in software evolution and maintenance refers to a type of class that is considered unnecessary or redundant within a software system.</a:t>
            </a:r>
            <a:endParaRPr sz="2233"/>
          </a:p>
          <a:p>
            <a:pPr indent="0" lvl="0" marL="0" rtl="0" algn="l">
              <a:spcBef>
                <a:spcPts val="1200"/>
              </a:spcBef>
              <a:spcAft>
                <a:spcPts val="0"/>
              </a:spcAft>
              <a:buNone/>
            </a:pPr>
            <a:r>
              <a:rPr lang="en" sz="2233"/>
              <a:t>The dispensable class can be problematic because it can lead to inefficiencies, increased complexity, and potential errors within the software system</a:t>
            </a:r>
            <a:endParaRPr sz="2233"/>
          </a:p>
          <a:p>
            <a:pPr indent="0" lvl="0" marL="0" rtl="0" algn="l">
              <a:spcBef>
                <a:spcPts val="1200"/>
              </a:spcBef>
              <a:spcAft>
                <a:spcPts val="1200"/>
              </a:spcAft>
              <a:buNone/>
            </a:pPr>
            <a:r>
              <a:rPr lang="en" sz="2233"/>
              <a:t>Developers can identify dispensable classes by analyzing code quality metrics such as coupling, cohesion, and code that smells like dead code or unused variables.</a:t>
            </a:r>
            <a:endParaRPr sz="2233"/>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continued…</a:t>
            </a:r>
            <a:endParaRPr/>
          </a:p>
        </p:txBody>
      </p:sp>
      <p:sp>
        <p:nvSpPr>
          <p:cNvPr id="152" name="Google Shape;152;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800"/>
              <a:t> lazy classes are considered a code smell  </a:t>
            </a:r>
            <a:r>
              <a:rPr lang="en" sz="1800"/>
              <a:t>due</a:t>
            </a:r>
            <a:r>
              <a:rPr lang="en" sz="1800"/>
              <a:t> to:</a:t>
            </a:r>
            <a:endParaRPr sz="1800"/>
          </a:p>
          <a:p>
            <a:pPr indent="0" lvl="0" marL="0" rtl="0" algn="l">
              <a:spcBef>
                <a:spcPts val="1200"/>
              </a:spcBef>
              <a:spcAft>
                <a:spcPts val="0"/>
              </a:spcAft>
              <a:buNone/>
            </a:pPr>
            <a:r>
              <a:rPr lang="en" sz="1800"/>
              <a:t>Unnecessary complexity: They add to the overall complexity of our codebase, making it harder to understand and maintain.</a:t>
            </a:r>
            <a:endParaRPr sz="1800"/>
          </a:p>
          <a:p>
            <a:pPr indent="0" lvl="0" marL="0" rtl="0" algn="l">
              <a:spcBef>
                <a:spcPts val="1200"/>
              </a:spcBef>
              <a:spcAft>
                <a:spcPts val="0"/>
              </a:spcAft>
              <a:buNone/>
            </a:pPr>
            <a:r>
              <a:rPr lang="en" sz="1800"/>
              <a:t>ways to identify lazy classes</a:t>
            </a:r>
            <a:endParaRPr sz="1800"/>
          </a:p>
          <a:p>
            <a:pPr indent="0" lvl="0" marL="0" rtl="0" algn="l">
              <a:spcBef>
                <a:spcPts val="1200"/>
              </a:spcBef>
              <a:spcAft>
                <a:spcPts val="0"/>
              </a:spcAft>
              <a:buNone/>
            </a:pPr>
            <a:r>
              <a:rPr lang="en" sz="1800"/>
              <a:t>Limited functionality: The class has very few methods, or its methods are very simple and don't perform any complex operations.</a:t>
            </a:r>
            <a:endParaRPr sz="1800"/>
          </a:p>
          <a:p>
            <a:pPr indent="0" lvl="0" marL="0" rtl="0" algn="l">
              <a:spcBef>
                <a:spcPts val="1200"/>
              </a:spcBef>
              <a:spcAft>
                <a:spcPts val="1200"/>
              </a:spcAft>
              <a:buNone/>
            </a:pPr>
            <a:r>
              <a:rPr lang="en" sz="1800"/>
              <a:t>Unused class: The class is simply not being used anywhere in our code.</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Refactor for </a:t>
            </a:r>
            <a:r>
              <a:rPr lang="en"/>
              <a:t>dispensable</a:t>
            </a:r>
            <a:r>
              <a:rPr lang="en"/>
              <a:t> lazy class</a:t>
            </a:r>
            <a:endParaRPr/>
          </a:p>
        </p:txBody>
      </p:sp>
      <p:sp>
        <p:nvSpPr>
          <p:cNvPr id="158" name="Google Shape;158;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Remove the class: If the class has minimal functionality and isn't being used, simply delete it</a:t>
            </a:r>
            <a:endParaRPr sz="1700"/>
          </a:p>
          <a:p>
            <a:pPr indent="0" lvl="0" marL="0" rtl="0" algn="l">
              <a:spcBef>
                <a:spcPts val="1200"/>
              </a:spcBef>
              <a:spcAft>
                <a:spcPts val="0"/>
              </a:spcAft>
              <a:buNone/>
            </a:pPr>
            <a:r>
              <a:rPr lang="en" sz="1700"/>
              <a:t>Merge with another class: If the class's functionality is related to another class, consider merging them to avoid redundancy</a:t>
            </a:r>
            <a:endParaRPr sz="1700"/>
          </a:p>
          <a:p>
            <a:pPr indent="0" lvl="0" marL="0" rtl="0" algn="l">
              <a:spcBef>
                <a:spcPts val="1200"/>
              </a:spcBef>
              <a:spcAft>
                <a:spcPts val="0"/>
              </a:spcAft>
              <a:buNone/>
            </a:pPr>
            <a:r>
              <a:rPr lang="en" sz="1700"/>
              <a:t>Refactor the class: If the class has the potential for more functionality, refactor it to take on a more significant role in your program.</a:t>
            </a:r>
            <a:endParaRPr sz="1700"/>
          </a:p>
          <a:p>
            <a:pPr indent="0" lvl="0" marL="0" rtl="0" algn="l">
              <a:spcBef>
                <a:spcPts val="1200"/>
              </a:spcBef>
              <a:spcAft>
                <a:spcPts val="1200"/>
              </a:spcAft>
              <a:buNone/>
            </a:pPr>
            <a:r>
              <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class code smell</a:t>
            </a:r>
            <a:endParaRPr/>
          </a:p>
        </p:txBody>
      </p:sp>
      <p:sp>
        <p:nvSpPr>
          <p:cNvPr id="164" name="Google Shape;164;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A data class is a class that primarily holds data without providing much behavior. It typically contains only properties and simple getter/setter methods. This can lead to an anemic domain model where behavior is spread across multiple classes instead of being encapsulated within the class itself.</a:t>
            </a:r>
            <a:endParaRPr sz="1700"/>
          </a:p>
          <a:p>
            <a:pPr indent="0" lvl="0" marL="0" rtl="0" algn="l">
              <a:spcBef>
                <a:spcPts val="1200"/>
              </a:spcBef>
              <a:spcAft>
                <a:spcPts val="1200"/>
              </a:spcAft>
              <a:buNone/>
            </a:pPr>
            <a:r>
              <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Refactoring Methods:  </a:t>
            </a:r>
            <a:endParaRPr/>
          </a:p>
        </p:txBody>
      </p:sp>
      <p:sp>
        <p:nvSpPr>
          <p:cNvPr id="170" name="Google Shape;170;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Encapsulate Field: This refactoring method involves encapsulating the class's fields with getter and setter methods. By encapsulating the fields, you can control access to them</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Duplicate code smells</a:t>
            </a:r>
            <a:endParaRPr/>
          </a:p>
        </p:txBody>
      </p:sp>
      <p:sp>
        <p:nvSpPr>
          <p:cNvPr id="176" name="Google Shape;176;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duplicate code is also called duplicate code smell or duplicated code, is a software development </a:t>
            </a:r>
            <a:endParaRPr sz="1700"/>
          </a:p>
          <a:p>
            <a:pPr indent="0" lvl="0" marL="0" rtl="0" algn="l">
              <a:spcBef>
                <a:spcPts val="1200"/>
              </a:spcBef>
              <a:spcAft>
                <a:spcPts val="1200"/>
              </a:spcAft>
              <a:buNone/>
            </a:pPr>
            <a:r>
              <a:rPr lang="en" sz="1700"/>
              <a:t>concept where identical or similar code is written in multiple places within a program or across different programs. It is sections of code that appear in more than one place within a software system or application.</a:t>
            </a: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Due to </a:t>
            </a:r>
            <a:endParaRPr/>
          </a:p>
        </p:txBody>
      </p:sp>
      <p:sp>
        <p:nvSpPr>
          <p:cNvPr id="182" name="Google Shape;182;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Copy-paste code: When developers copy and paste code from one location to another, often without modifying it, to reuse it in a similar context.</a:t>
            </a:r>
            <a:endParaRPr sz="1700"/>
          </a:p>
          <a:p>
            <a:pPr indent="0" lvl="0" marL="0" rtl="0" algn="l">
              <a:spcBef>
                <a:spcPts val="1200"/>
              </a:spcBef>
              <a:spcAft>
                <a:spcPts val="1200"/>
              </a:spcAft>
              <a:buNone/>
            </a:pPr>
            <a:r>
              <a:rPr lang="en" sz="1700"/>
              <a:t>Similar but not identical code: When developers write similar code in different places, but with minor variations, to achieve a similar functionality.</a:t>
            </a:r>
            <a:endParaRPr sz="17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