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1"/>
  </p:notesMasterIdLst>
  <p:sldIdLst>
    <p:sldId id="461" r:id="rId2"/>
    <p:sldId id="435" r:id="rId3"/>
    <p:sldId id="380" r:id="rId4"/>
    <p:sldId id="431" r:id="rId5"/>
    <p:sldId id="432" r:id="rId6"/>
    <p:sldId id="433" r:id="rId7"/>
    <p:sldId id="462" r:id="rId8"/>
    <p:sldId id="434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63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64" r:id="rId27"/>
    <p:sldId id="465" r:id="rId28"/>
    <p:sldId id="466" r:id="rId29"/>
    <p:sldId id="467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0809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99156" y="868194"/>
            <a:ext cx="8449308" cy="572915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src/chap05/sec02/Array1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src/chap05/sec02/Array2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src/chap05/sec02/ArrayList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src/chap05/sec03/Increment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hyperlink" Target="src/chap05/sec03/MainArgumentDemo.java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src/chap05/sec03/VarArgs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hyperlink" Target="src/chap05/sec03/CircleArrayDemo.java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hyperlink" Target="src/chap05/sec03/ObjectArgument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src/chap05/sec04/ConstantDemo.java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src/chap05/sec04/one/Enum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src/chap05/sec04/SwitchDemo.java" TargetMode="External"/><Relationship Id="rId2" Type="http://schemas.openxmlformats.org/officeDocument/2006/relationships/hyperlink" Target="src/chap05/sec04/two/Enum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rc/chap05/sec01/String1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rc/chap05/sec01/String2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rc/chap05/sec01/String4Demo.java" TargetMode="External"/><Relationship Id="rId2" Type="http://schemas.openxmlformats.org/officeDocument/2006/relationships/hyperlink" Target="src/chap05/sec01/String3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rc/chap05/sec01/String5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</a:t>
            </a: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열거타입</a:t>
            </a:r>
            <a:endParaRPr lang="ko-KR" alt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예제 소스 코드는 파일과 연결되어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editplus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), notepad++(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r>
              <a:rPr lang="ko-KR" altLang="en-US" dirty="0"/>
              <a:t>와 같은 편집 도구를 미리 설치하여  </a:t>
            </a:r>
            <a:r>
              <a:rPr lang="en-US" altLang="ko-KR" dirty="0"/>
              <a:t>PPT</a:t>
            </a:r>
            <a:r>
              <a:rPr lang="ko-KR" altLang="en-US" dirty="0"/>
              <a:t>를 슬라이드 쇼로 진행할 때 소스 파일과 연결하여 보면 강의하실 때 편리합니다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2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배열의 선언과 생성</a:t>
            </a:r>
            <a:endParaRPr lang="en-US" altLang="ko-KR" dirty="0"/>
          </a:p>
          <a:p>
            <a:pPr lvl="1"/>
            <a:r>
              <a:rPr lang="ko-KR" altLang="en-US" dirty="0"/>
              <a:t>배열의 선언 </a:t>
            </a:r>
            <a:r>
              <a:rPr lang="en-US" altLang="ko-KR" dirty="0"/>
              <a:t>: </a:t>
            </a:r>
            <a:r>
              <a:rPr lang="ko-KR" altLang="en-US" dirty="0"/>
              <a:t>실제는 배열 변수의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배열의 선언과 생성 </a:t>
            </a:r>
            <a:r>
              <a:rPr lang="en-US" altLang="ko-KR" dirty="0"/>
              <a:t>: </a:t>
            </a:r>
            <a:r>
              <a:rPr lang="ko-KR" altLang="en-US" dirty="0"/>
              <a:t>실제는 배열 변수의 선언과 초기화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" y="1693665"/>
            <a:ext cx="4257675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428" y="1693665"/>
            <a:ext cx="1533525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" y="2908087"/>
            <a:ext cx="6819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6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배열의 선언과 생성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0" y="1375756"/>
            <a:ext cx="4576697" cy="43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2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 원소의 접근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배열의 크기</a:t>
            </a:r>
            <a:endParaRPr lang="en-US" altLang="ko-KR" dirty="0"/>
          </a:p>
          <a:p>
            <a:pPr lvl="1"/>
            <a:r>
              <a:rPr lang="ko-KR" altLang="en-US" dirty="0"/>
              <a:t>배열이 생성될 때 배열의 크기가 결정</a:t>
            </a:r>
            <a:endParaRPr lang="en-US" altLang="ko-KR" dirty="0"/>
          </a:p>
          <a:p>
            <a:pPr lvl="1"/>
            <a:r>
              <a:rPr lang="ko-KR" altLang="en-US" dirty="0"/>
              <a:t>배열의 </a:t>
            </a:r>
            <a:r>
              <a:rPr lang="en-US" altLang="ko-KR" dirty="0"/>
              <a:t>length </a:t>
            </a:r>
            <a:r>
              <a:rPr lang="ko-KR" altLang="en-US" dirty="0"/>
              <a:t>필드가 배열의 크기를 나타냄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scores</a:t>
            </a:r>
            <a:r>
              <a:rPr lang="ko-KR" altLang="en-US" dirty="0"/>
              <a:t>가 가리키는 배열의 크기는 </a:t>
            </a:r>
            <a:r>
              <a:rPr lang="en-US" altLang="ko-KR" dirty="0" err="1"/>
              <a:t>scores.length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b="0" dirty="0">
                <a:hlinkClick r:id="rId2" action="ppaction://hlinkfile"/>
              </a:rPr>
              <a:t>sec02/Array1Demo</a:t>
            </a:r>
            <a:endParaRPr lang="en-US" altLang="ko-KR" b="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98" y="3519649"/>
            <a:ext cx="2778223" cy="2147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3" y="1302176"/>
            <a:ext cx="1771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5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  <a:endParaRPr lang="en-US" altLang="ko-KR" dirty="0"/>
          </a:p>
          <a:p>
            <a:pPr lvl="1"/>
            <a:r>
              <a:rPr lang="ko-KR" altLang="en-US" dirty="0"/>
              <a:t>배열의 배열</a:t>
            </a:r>
            <a:endParaRPr lang="en-US" altLang="ko-KR" dirty="0"/>
          </a:p>
          <a:p>
            <a:pPr lvl="1"/>
            <a:r>
              <a:rPr lang="ko-KR" altLang="en-US" dirty="0"/>
              <a:t>예를 들어 학생 </a:t>
            </a:r>
            <a:r>
              <a:rPr lang="en-US" altLang="ko-KR" dirty="0"/>
              <a:t>3</a:t>
            </a:r>
            <a:r>
              <a:rPr lang="ko-KR" altLang="en-US" dirty="0"/>
              <a:t>명의 </a:t>
            </a:r>
            <a:r>
              <a:rPr lang="en-US" altLang="ko-KR" dirty="0"/>
              <a:t>5</a:t>
            </a:r>
            <a:r>
              <a:rPr lang="ko-KR" altLang="en-US" dirty="0"/>
              <a:t>과목 성적을 처리하는 정수 타입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/>
              <a:t>(3</a:t>
            </a:r>
            <a:r>
              <a:rPr lang="ko-KR" altLang="en-US" dirty="0"/>
              <a:t>행 </a:t>
            </a:r>
            <a:r>
              <a:rPr lang="en-US" altLang="ko-KR" dirty="0"/>
              <a:t>× 5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인 </a:t>
            </a:r>
            <a:r>
              <a:rPr lang="en-US" altLang="ko-KR" dirty="0"/>
              <a:t>scores</a:t>
            </a:r>
            <a:r>
              <a:rPr lang="ko-KR" altLang="en-US" dirty="0"/>
              <a:t>를 선언하고 생성해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0" y="2195128"/>
            <a:ext cx="7677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2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  <a:endParaRPr lang="en-US" altLang="ko-KR" dirty="0"/>
          </a:p>
          <a:p>
            <a:pPr lvl="1"/>
            <a:r>
              <a:rPr lang="ko-KR" altLang="en-US" dirty="0"/>
              <a:t>선언과 초기화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b="0" dirty="0">
                <a:hlinkClick r:id="rId2" action="ppaction://hlinkfile"/>
              </a:rPr>
              <a:t>sec02/Array2Demo</a:t>
            </a:r>
            <a:endParaRPr lang="en-US" altLang="ko-KR" b="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85" y="1696214"/>
            <a:ext cx="7334250" cy="1019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35" y="3037851"/>
            <a:ext cx="2858519" cy="15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동적 배열</a:t>
            </a:r>
            <a:endParaRPr lang="en-US" altLang="ko-KR" dirty="0"/>
          </a:p>
          <a:p>
            <a:pPr lvl="1"/>
            <a:r>
              <a:rPr lang="ko-KR" altLang="en-US" dirty="0"/>
              <a:t>처리할 데이터의 개수가 고정된 경우가 아니라면 정적 배열은 자원을 낭비하거나 프로그램을 다시 컴파일</a:t>
            </a:r>
            <a:endParaRPr lang="en-US" altLang="ko-KR" dirty="0"/>
          </a:p>
          <a:p>
            <a:pPr lvl="1"/>
            <a:r>
              <a:rPr lang="ko-KR" altLang="en-US" dirty="0"/>
              <a:t>자바는 크기가 유동적인 배열을 지원하기 위하여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클래스를 제공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0" y="2213045"/>
            <a:ext cx="75914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2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동적 배열</a:t>
            </a: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원소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ArrayListDemo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9" y="1644980"/>
            <a:ext cx="7268034" cy="8353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9" y="3165593"/>
            <a:ext cx="5937558" cy="13451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15" y="4139914"/>
            <a:ext cx="2053924" cy="239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배열을 위한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 err="1"/>
              <a:t>for~each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JDK 5</a:t>
            </a:r>
            <a:r>
              <a:rPr lang="ko-KR" altLang="en-US" dirty="0"/>
              <a:t>부터 도입된 것으로 </a:t>
            </a:r>
            <a:r>
              <a:rPr lang="en-US" altLang="ko-KR" dirty="0"/>
              <a:t>for </a:t>
            </a:r>
            <a:r>
              <a:rPr lang="ko-KR" altLang="en-US" dirty="0"/>
              <a:t>문을 개선한 방식</a:t>
            </a:r>
            <a:r>
              <a:rPr lang="en-US" altLang="ko-KR" dirty="0"/>
              <a:t>. </a:t>
            </a:r>
            <a:r>
              <a:rPr lang="ko-KR" altLang="en-US" dirty="0"/>
              <a:t>특정 원소를 나타내기 위한 인덱스를 사용하지 않는다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6" y="1732502"/>
            <a:ext cx="62484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6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배열을 위한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9"/>
          <a:stretch/>
        </p:blipFill>
        <p:spPr>
          <a:xfrm>
            <a:off x="591199" y="1354666"/>
            <a:ext cx="7639443" cy="49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8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메서드의 인수로 배열 전달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IncrementDemo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13" y="1233311"/>
            <a:ext cx="4369649" cy="12613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7" y="2731022"/>
            <a:ext cx="7067913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선언과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리터럴은</a:t>
            </a:r>
            <a:r>
              <a:rPr lang="ko-KR" altLang="en-US" dirty="0"/>
              <a:t> 내부적으로 </a:t>
            </a:r>
            <a:r>
              <a:rPr lang="en-US" altLang="ko-KR" dirty="0"/>
              <a:t>new String()</a:t>
            </a:r>
            <a:r>
              <a:rPr lang="ko-KR" altLang="en-US" dirty="0"/>
              <a:t>을 호출해 생성한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s1</a:t>
            </a:r>
            <a:r>
              <a:rPr lang="ko-KR" altLang="en-US" dirty="0"/>
              <a:t>은 </a:t>
            </a:r>
            <a:r>
              <a:rPr lang="en-US" altLang="ko-KR" dirty="0"/>
              <a:t>new String(“</a:t>
            </a:r>
            <a:r>
              <a:rPr lang="ko-KR" altLang="en-US" dirty="0"/>
              <a:t>안녕</a:t>
            </a:r>
            <a:r>
              <a:rPr lang="en-US" altLang="ko-KR" dirty="0"/>
              <a:t>, </a:t>
            </a:r>
            <a:r>
              <a:rPr lang="ko-KR" altLang="en-US" dirty="0"/>
              <a:t>자바</a:t>
            </a:r>
            <a:r>
              <a:rPr lang="en-US" altLang="ko-KR" dirty="0"/>
              <a:t>!”)</a:t>
            </a:r>
            <a:r>
              <a:rPr lang="ko-KR" altLang="en-US" dirty="0"/>
              <a:t>를 호출해서 생성한 객체를 가리킨다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그러나 내용이 같은 문자열 </a:t>
            </a:r>
            <a:r>
              <a:rPr lang="ko-KR" altLang="en-US" dirty="0" err="1"/>
              <a:t>리터럴이라면</a:t>
            </a:r>
            <a:r>
              <a:rPr lang="ko-KR" altLang="en-US" dirty="0"/>
              <a:t> 더 이상 새로운 </a:t>
            </a:r>
            <a:r>
              <a:rPr lang="en-US" altLang="ko-KR" dirty="0"/>
              <a:t>String </a:t>
            </a:r>
            <a:r>
              <a:rPr lang="ko-KR" altLang="en-US" dirty="0"/>
              <a:t>객체를 생성하지 않은 채 기존 </a:t>
            </a:r>
            <a:r>
              <a:rPr lang="ko-KR" altLang="en-US" dirty="0" err="1"/>
              <a:t>리터털을</a:t>
            </a:r>
            <a:r>
              <a:rPr lang="ko-KR" altLang="en-US" dirty="0"/>
              <a:t> 공유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는 동일한 </a:t>
            </a:r>
            <a:r>
              <a:rPr lang="en-US" altLang="ko-KR" dirty="0"/>
              <a:t>String </a:t>
            </a:r>
            <a:r>
              <a:rPr lang="ko-KR" altLang="en-US" dirty="0"/>
              <a:t>객체를 가리킨다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6" y="1330839"/>
            <a:ext cx="4981575" cy="714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6" y="2376467"/>
            <a:ext cx="61912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5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메인 메서드의 매개변수 전달</a:t>
            </a:r>
            <a:endParaRPr lang="en-US" altLang="ko-KR" dirty="0"/>
          </a:p>
          <a:p>
            <a:pPr lvl="1"/>
            <a:r>
              <a:rPr lang="ko-KR" altLang="en-US" dirty="0"/>
              <a:t>명령창에서의 실행 명령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MainArgumentDemo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17" y="1617943"/>
            <a:ext cx="1869146" cy="12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메인 메서드의 매개변수 전달</a:t>
            </a:r>
            <a:endParaRPr lang="en-US" altLang="ko-KR" dirty="0"/>
          </a:p>
          <a:p>
            <a:pPr lvl="1"/>
            <a:r>
              <a:rPr lang="en-US" altLang="ko-KR" dirty="0"/>
              <a:t>[Run] → [Run Configurations] </a:t>
            </a:r>
            <a:r>
              <a:rPr lang="ko-KR" altLang="en-US" dirty="0"/>
              <a:t>선택 후 다음 과정 수행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5" y="1659873"/>
            <a:ext cx="697327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41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가변 개수 인수</a:t>
            </a:r>
            <a:endParaRPr lang="en-US" altLang="ko-KR" dirty="0"/>
          </a:p>
          <a:p>
            <a:pPr lvl="1"/>
            <a:r>
              <a:rPr lang="en-US" altLang="ko-KR" dirty="0"/>
              <a:t>JDK 5</a:t>
            </a:r>
            <a:r>
              <a:rPr lang="ko-KR" altLang="en-US" dirty="0"/>
              <a:t>부터는 메서드에도 데이터 타입이 같은 가변 개수</a:t>
            </a:r>
            <a:r>
              <a:rPr lang="en-US" altLang="ko-KR" dirty="0"/>
              <a:t>(variable length)</a:t>
            </a:r>
            <a:r>
              <a:rPr lang="ko-KR" altLang="en-US" dirty="0"/>
              <a:t>의 인수를 전달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개의 가변 개수 매개변수만 사용 가능하며 가변 개수 매개변수는 마지막에 위치</a:t>
            </a:r>
            <a:endParaRPr lang="en-US" altLang="ko-KR" dirty="0"/>
          </a:p>
          <a:p>
            <a:pPr lvl="1"/>
            <a:r>
              <a:rPr lang="ko-KR" altLang="en-US" dirty="0"/>
              <a:t>가변 개수 인수를 가진 메서드를 호출하면 내부적으로 배열을 생성하여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VarArgsDemo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06" y="1849358"/>
            <a:ext cx="4657725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73" y="3680542"/>
            <a:ext cx="1855647" cy="9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2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배열</a:t>
            </a:r>
            <a:endParaRPr lang="en-US" altLang="ko-KR" dirty="0"/>
          </a:p>
          <a:p>
            <a:pPr lvl="1"/>
            <a:r>
              <a:rPr lang="ko-KR" altLang="en-US" dirty="0"/>
              <a:t>객체 배열은 객체를 참조하는 주소를 원소로 구성</a:t>
            </a:r>
            <a:endParaRPr lang="en-US" altLang="ko-KR" dirty="0"/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Ball </a:t>
            </a:r>
            <a:r>
              <a:rPr lang="ko-KR" altLang="en-US" dirty="0"/>
              <a:t>클래스의 객체로 구성된 배열을 선언하고 초기화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생성자를</a:t>
            </a:r>
            <a:r>
              <a:rPr lang="ko-KR" altLang="en-US" dirty="0"/>
              <a:t> 호출하여 </a:t>
            </a:r>
            <a:r>
              <a:rPr lang="en-US" altLang="ko-KR" dirty="0"/>
              <a:t>Ball </a:t>
            </a:r>
            <a:r>
              <a:rPr lang="ko-KR" altLang="en-US" dirty="0"/>
              <a:t>객체를 생성해야 함</a:t>
            </a: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24831" y="2049998"/>
            <a:ext cx="6905334" cy="584775"/>
            <a:chOff x="971587" y="2191109"/>
            <a:chExt cx="6905334" cy="5847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587" y="2191109"/>
              <a:ext cx="2752725" cy="3714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74039" y="2191109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5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개의 </a:t>
              </a:r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Ball 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객체를 생성하는 것이 아니라</a:t>
              </a:r>
              <a:endPara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5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개의 </a:t>
              </a:r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Ball 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객체를 참조할 변수를 준비</a:t>
              </a: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3724312" y="2376846"/>
              <a:ext cx="649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1" y="3202736"/>
            <a:ext cx="7035979" cy="26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배열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CircleArrayDemo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40" y="1277059"/>
            <a:ext cx="2976173" cy="182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37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매개변수로 객체 전달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ObjectArgumentDemo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59" y="1249073"/>
            <a:ext cx="2510047" cy="93983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45397" y="2323677"/>
            <a:ext cx="6231123" cy="3210285"/>
            <a:chOff x="745397" y="2323677"/>
            <a:chExt cx="6231123" cy="321028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97" y="2323677"/>
              <a:ext cx="6231123" cy="189016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97" y="4348607"/>
              <a:ext cx="4781466" cy="118535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109F2A-7910-4FF6-9626-7F6BCED90578}"/>
              </a:ext>
            </a:extLst>
          </p:cNvPr>
          <p:cNvSpPr txBox="1"/>
          <p:nvPr/>
        </p:nvSpPr>
        <p:spPr>
          <a:xfrm>
            <a:off x="940904" y="3101009"/>
            <a:ext cx="75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인수 </a:t>
            </a:r>
            <a:r>
              <a:rPr lang="en-US" altLang="ko-KR" sz="1200" dirty="0"/>
              <a:t>C1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AD780-6432-41A3-B90B-F31FAC642EE4}"/>
              </a:ext>
            </a:extLst>
          </p:cNvPr>
          <p:cNvSpPr txBox="1"/>
          <p:nvPr/>
        </p:nvSpPr>
        <p:spPr>
          <a:xfrm>
            <a:off x="5993319" y="3152001"/>
            <a:ext cx="75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인수 </a:t>
            </a:r>
            <a:r>
              <a:rPr lang="en-US" altLang="ko-KR" sz="1200"/>
              <a:t>C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035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제한된 수의 일이나 사건 등에 대하여 숫자로 표현</a:t>
            </a:r>
            <a:endParaRPr lang="en-US" altLang="ko-KR" dirty="0"/>
          </a:p>
          <a:p>
            <a:pPr lvl="2"/>
            <a:r>
              <a:rPr lang="ko-KR" altLang="en-US" dirty="0"/>
              <a:t>각 숫자에 대하여 부여된 의미를 개발자가 숙지 </a:t>
            </a:r>
            <a:r>
              <a:rPr lang="en-US" altLang="ko-KR" dirty="0"/>
              <a:t>=&gt;</a:t>
            </a:r>
            <a:r>
              <a:rPr lang="ko-KR" altLang="en-US" dirty="0"/>
              <a:t> 일이나 사건에 대한 경우의 수가 많다면 개발자 관점에서 불편</a:t>
            </a:r>
            <a:endParaRPr lang="en-US" altLang="ko-KR" dirty="0"/>
          </a:p>
          <a:p>
            <a:pPr lvl="2"/>
            <a:r>
              <a:rPr lang="ko-KR" altLang="en-US" dirty="0"/>
              <a:t>부여되지 않은 의미 없는 숫자 </a:t>
            </a:r>
            <a:r>
              <a:rPr lang="en-US" altLang="ko-KR" dirty="0"/>
              <a:t>=&gt; </a:t>
            </a:r>
            <a:r>
              <a:rPr lang="ko-KR" altLang="en-US" dirty="0"/>
              <a:t>컴파일러는 알 수 없다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출력 값이 의미 없는 숫자로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제한된 사건에 대하여 숫자 대신에 상수를 정의해서 부여</a:t>
            </a:r>
            <a:endParaRPr lang="en-US" altLang="ko-KR" dirty="0"/>
          </a:p>
          <a:p>
            <a:pPr lvl="2"/>
            <a:r>
              <a:rPr lang="ko-KR" altLang="en-US" dirty="0"/>
              <a:t>숫자에 부여된 의미를 개발자가 알 수 있지만</a:t>
            </a:r>
            <a:r>
              <a:rPr lang="en-US" altLang="ko-KR" dirty="0"/>
              <a:t>, </a:t>
            </a:r>
            <a:r>
              <a:rPr lang="ko-KR" altLang="en-US" dirty="0"/>
              <a:t>여전히 나머지 문제가 미결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sec04/ConstantDemo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5</a:t>
            </a:r>
            <a:r>
              <a:rPr lang="ko-KR" altLang="en-US" dirty="0"/>
              <a:t>부터 열거 타입을 제공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52" y="4208373"/>
            <a:ext cx="5852439" cy="9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9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열거 타입과 응용</a:t>
            </a:r>
            <a:endParaRPr lang="en-US" altLang="ko-KR" dirty="0"/>
          </a:p>
          <a:p>
            <a:pPr lvl="1"/>
            <a:r>
              <a:rPr lang="ko-KR" altLang="en-US" dirty="0"/>
              <a:t>열거 타입 </a:t>
            </a:r>
            <a:r>
              <a:rPr lang="en-US" altLang="ko-KR" dirty="0"/>
              <a:t>: </a:t>
            </a:r>
            <a:r>
              <a:rPr lang="ko-KR" altLang="en-US" dirty="0"/>
              <a:t>서로 연관된 사건들을 모아 상수로 정의한 </a:t>
            </a:r>
            <a:r>
              <a:rPr lang="en-US" altLang="ko-KR" dirty="0" err="1"/>
              <a:t>java.lang.Enum</a:t>
            </a:r>
            <a:r>
              <a:rPr lang="ko-KR" altLang="en-US" dirty="0"/>
              <a:t>클래스의 자식 클래스</a:t>
            </a:r>
            <a:endParaRPr lang="en-US" altLang="ko-KR" dirty="0"/>
          </a:p>
          <a:p>
            <a:pPr lvl="1"/>
            <a:r>
              <a:rPr lang="ko-KR" altLang="en-US" dirty="0"/>
              <a:t>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sec04/one/</a:t>
            </a:r>
            <a:r>
              <a:rPr lang="en-US" altLang="ko-KR" dirty="0" err="1">
                <a:hlinkClick r:id="rId2" action="ppaction://hlinkfile"/>
              </a:rPr>
              <a:t>EnumDemo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7" y="1982954"/>
            <a:ext cx="2978303" cy="3746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7" y="2877205"/>
            <a:ext cx="4921503" cy="10668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09" y="4667584"/>
            <a:ext cx="5366026" cy="7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65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열거 타입과 응용</a:t>
            </a:r>
            <a:endParaRPr lang="en-US" altLang="ko-KR" dirty="0"/>
          </a:p>
          <a:p>
            <a:pPr lvl="1"/>
            <a:r>
              <a:rPr lang="ko-KR" altLang="en-US" dirty="0"/>
              <a:t>일종의 클래스 타입인 열거 타입도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필드 및 메서드를 가질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열거 타입 상수는 </a:t>
            </a:r>
            <a:r>
              <a:rPr lang="ko-KR" altLang="en-US" dirty="0" err="1"/>
              <a:t>생성자에</a:t>
            </a:r>
            <a:r>
              <a:rPr lang="ko-KR" altLang="en-US" dirty="0"/>
              <a:t> 의한 인스턴스이다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이때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필드 및 메서드와 열거 타입 상수를 구분하기 위하여 다음과 같이 열거 타입 상수 뒤에 반드시 세미콜론을 추가해야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2" y="2494438"/>
            <a:ext cx="6509085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0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열거 타입과 응용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sec04/two/EnumDemo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sec04/</a:t>
            </a:r>
            <a:r>
              <a:rPr lang="en-US" altLang="ko-KR" dirty="0" err="1">
                <a:hlinkClick r:id="rId3" action="ppaction://hlinkfile"/>
              </a:rPr>
              <a:t>SwitchDemo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31" y="1588867"/>
            <a:ext cx="6134625" cy="15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5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비교</a:t>
            </a:r>
            <a:endParaRPr lang="en-US" altLang="ko-KR" dirty="0"/>
          </a:p>
          <a:p>
            <a:pPr lvl="1"/>
            <a:r>
              <a:rPr lang="en-US" altLang="ko-KR" dirty="0"/>
              <a:t>==</a:t>
            </a:r>
            <a:r>
              <a:rPr lang="ko-KR" altLang="en-US" dirty="0"/>
              <a:t>와 </a:t>
            </a:r>
            <a:r>
              <a:rPr lang="en-US" altLang="ko-KR" dirty="0"/>
              <a:t>!= </a:t>
            </a:r>
            <a:r>
              <a:rPr lang="ko-KR" altLang="en-US" dirty="0"/>
              <a:t>연산자는 두 문자열의 내용을 비교하는 것이 아니라 동일한 객체인지 검사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sec01/String1Demo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2" y="2543538"/>
            <a:ext cx="6019800" cy="2809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91" y="2038138"/>
            <a:ext cx="2079180" cy="15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비교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클래스에서 제공하는 문자열 비교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sec01/String2Demo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47" y="1627145"/>
            <a:ext cx="7400925" cy="2152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90" y="3851341"/>
            <a:ext cx="2064165" cy="27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6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83822" y="869244"/>
            <a:ext cx="8357506" cy="5728108"/>
          </a:xfrm>
        </p:spPr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클래스에서 제공하는 메서드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7" y="1635730"/>
            <a:ext cx="5294604" cy="452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sec01/String3Demo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sec01/String4Demo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59" y="352449"/>
            <a:ext cx="2625103" cy="3465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39" y="3992771"/>
            <a:ext cx="2113320" cy="1281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62" y="3817793"/>
            <a:ext cx="5658141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5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클래스에서 제공하는 유용한 정적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sec01/String5Demo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8" y="1346866"/>
            <a:ext cx="5611035" cy="14297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91" y="3086771"/>
            <a:ext cx="2745753" cy="11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3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배열이란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8198"/>
            <a:ext cx="7648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1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배열의 필요성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6949"/>
            <a:ext cx="7282497" cy="45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43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2556</TotalTime>
  <Words>681</Words>
  <Application>Microsoft Office PowerPoint</Application>
  <PresentationFormat>화면 슬라이드 쇼(4:3)</PresentationFormat>
  <Paragraphs>206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HY견명조</vt:lpstr>
      <vt:lpstr>HY헤드라인M</vt:lpstr>
      <vt:lpstr>맑은 고딕</vt:lpstr>
      <vt:lpstr>휴먼편지체</vt:lpstr>
      <vt:lpstr>Arial</vt:lpstr>
      <vt:lpstr>Wingdings</vt:lpstr>
      <vt:lpstr>2_Office 테마</vt:lpstr>
      <vt:lpstr>문자열, 배열, 열거타입</vt:lpstr>
      <vt:lpstr>문자열</vt:lpstr>
      <vt:lpstr>문자열</vt:lpstr>
      <vt:lpstr>문자열</vt:lpstr>
      <vt:lpstr>문자열</vt:lpstr>
      <vt:lpstr>문자열</vt:lpstr>
      <vt:lpstr>문자열</vt:lpstr>
      <vt:lpstr>배열 기초</vt:lpstr>
      <vt:lpstr>배열 기초</vt:lpstr>
      <vt:lpstr>배열 기초</vt:lpstr>
      <vt:lpstr>배열 기초</vt:lpstr>
      <vt:lpstr>배열 기초</vt:lpstr>
      <vt:lpstr>배열 기초</vt:lpstr>
      <vt:lpstr>배열 기초</vt:lpstr>
      <vt:lpstr>배열 기초</vt:lpstr>
      <vt:lpstr>배열 기초</vt:lpstr>
      <vt:lpstr>배열 응용</vt:lpstr>
      <vt:lpstr>배열 응용</vt:lpstr>
      <vt:lpstr>배열 응용</vt:lpstr>
      <vt:lpstr>배열 응용</vt:lpstr>
      <vt:lpstr>배열 응용</vt:lpstr>
      <vt:lpstr>배열 응용</vt:lpstr>
      <vt:lpstr>배열 응용</vt:lpstr>
      <vt:lpstr>배열 응용</vt:lpstr>
      <vt:lpstr>배열 응용</vt:lpstr>
      <vt:lpstr>열거 타입</vt:lpstr>
      <vt:lpstr>열거 타입</vt:lpstr>
      <vt:lpstr>열거 타입</vt:lpstr>
      <vt:lpstr>열거 타입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마케팅팀</cp:lastModifiedBy>
  <cp:revision>293</cp:revision>
  <dcterms:created xsi:type="dcterms:W3CDTF">2017-01-09T05:29:11Z</dcterms:created>
  <dcterms:modified xsi:type="dcterms:W3CDTF">2020-12-31T06:28:37Z</dcterms:modified>
</cp:coreProperties>
</file>