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64" r:id="rId5"/>
    <p:sldId id="265" r:id="rId6"/>
    <p:sldId id="266" r:id="rId7"/>
    <p:sldId id="267" r:id="rId8"/>
    <p:sldId id="260" r:id="rId9"/>
    <p:sldId id="261" r:id="rId10"/>
    <p:sldId id="262" r:id="rId11"/>
    <p:sldId id="259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82E0-E8A3-A04F-BB96-C4EBE78362C1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68A3-727A-064F-ACC8-49D977E2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0c118c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0c118c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60c118c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60c118c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60c118c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60c118c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60c118c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60c118c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60c118c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60c118c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80C9-F0E3-A644-AC02-6FBD40ABC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3E3E0-8290-1F43-A301-634D769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AEF-7A07-594D-8E06-F0544337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821D-E490-9242-AE43-CE012DB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8BD8-B94F-DA47-BBD5-EE4CD748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7819-19AA-F547-A836-0C6DEDD7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03DB-EE07-B548-BEF4-F5110FB3C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3B12-5BEE-EC48-A05B-FE7BE96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4545-595B-FD42-A2CC-FDF264A3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9258-1138-EF4C-83B9-9B74AD9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48246-4491-7941-BE52-C6DB4649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88DE-48A8-B64F-90DB-E8E6770E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1239-691F-EE4F-9CA5-6A6B2AD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DF95E-B7A5-3D4E-A9B8-B720D2AA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C205-F6FC-7045-8A40-29BAB453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51" y="44572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3" y="1585233"/>
            <a:ext cx="7711200" cy="1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55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86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953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546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02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1305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43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7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4C81-C337-1648-84EF-6F997889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DE55-4872-AA41-90DB-2F5A946C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80AC-100B-4440-9714-D1C7DF41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1429-1CA7-E149-A8E7-01762757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C0EC4-899D-7741-8A67-2E160F42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3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87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5815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80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B6DF-712E-934E-AC9A-EC8B91DF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8DD4-E428-DB40-9E89-D83BD123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9EE5-121A-9645-9DEA-2A014A6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B78A-0D55-5C4E-8F76-B7E37203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ADE2-0108-3B40-80D9-2F1E61E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614B-C3F4-4A46-A104-11E2F397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B8BB-42D8-8441-9E0C-B6136111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97F83-7450-0940-B960-7AF077E1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45C0-9C10-294A-9B97-EE4A2ADF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E414-25E3-7444-8337-4D45C030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0AED-DDD8-1D4C-B5CC-C363422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741-8B10-B141-B50F-4FB08B5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95D1-DB1B-C040-A7BC-6A85A7B6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175D-1D3C-794D-A78F-1324B382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63E4F-C2F4-1746-B0AB-EE22779B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97A4-DB05-8D42-AA07-1D0C0F7B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189C7-3639-F340-811F-84D90A63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6E529-B01B-554A-9211-2F2CB12C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C5F86-3D23-8A43-8FD8-C1792F3F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522-3523-7B41-A4F0-086859DA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E4002-4437-054C-AA0D-9D4FC750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F3880-BDDB-B949-8FA2-6EAD8F57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FC43-99D8-3A4E-940C-A7A52A2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9EF3-3AA0-4341-87C0-18DDE35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0148-EAD5-B044-B663-660EBB7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59A24-BBBE-1A4A-A53C-223B617E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CB26-4F94-F040-A6A7-EDBE893D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25E7-E499-264B-9A43-90F2862B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CE95-9018-F647-8371-D98F95B9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BE8A-E23E-6941-B997-76C9EE5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BC1B-EBFC-A44B-8812-58B4FC3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0C13-E16C-1341-94F4-CF15D102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E4A5-0DB4-F847-91C3-735D9436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7BB8C-A2D7-A14F-A49E-D16A5C670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42CA-9E29-3F45-8EA2-8204FBDCC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2885-223F-A04B-8B0C-2DFE30FC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C488-777E-A449-9254-FF5B07C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389D-1BFF-2948-B03D-3E1BDDD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07EEC-FEF5-3749-855A-0F8C9E1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2ABE-B6C2-3942-90DA-3E05A9F6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CA7C-6975-544B-A5FD-D3CA7F9A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3408-3F2F-6444-B61E-D47EA09E3D92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FD05-2A6B-834C-80CC-17D017D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E84-6343-9845-912D-43C12B12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F508-9364-2B4F-8946-A59E793B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316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owmya.vemulapalli4674/viz/Final_Project_Cryptocurrencies/Cryptocurrencies_Analysis?publish=y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240403" y="1585233"/>
            <a:ext cx="7711200" cy="19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Bitcoin Price Prediction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/>
              <a:t>Price in next 30 days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C89-78D7-BF45-BC9C-DC213D9B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5727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5DB37-5E04-0F4F-A02D-0312F5D0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8" y="942975"/>
            <a:ext cx="11949112" cy="4314825"/>
          </a:xfrm>
        </p:spPr>
        <p:txBody>
          <a:bodyPr/>
          <a:lstStyle/>
          <a:p>
            <a:pPr algn="l"/>
            <a:r>
              <a:rPr lang="en-US" b="1" i="1" dirty="0"/>
              <a:t>Link to Dashboard </a:t>
            </a:r>
            <a:r>
              <a:rPr lang="en-US" b="1" dirty="0"/>
              <a:t>: </a:t>
            </a:r>
          </a:p>
          <a:p>
            <a:pPr algn="l"/>
            <a:r>
              <a:rPr lang="en-US" dirty="0">
                <a:hlinkClick r:id="rId3"/>
              </a:rPr>
              <a:t>https://public.tableau.com/app/profile/sowmya.vemulapalli4674/viz/Final_Project_Cryptocurrencies/Cryptocurrencies_Analysis?publish=yes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Screenshots –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0875-B364-DA4D-B618-1442ECFD5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2455861"/>
            <a:ext cx="4949371" cy="387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41208-DE24-F745-86F0-4700D41F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71" y="2343149"/>
            <a:ext cx="7039429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5000"/>
                <a:lumOff val="95000"/>
                <a:alpha val="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2B17-F695-6A40-99D1-AE0F4CC2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76514"/>
          </a:xfrm>
        </p:spPr>
        <p:txBody>
          <a:bodyPr/>
          <a:lstStyle/>
          <a:p>
            <a:r>
              <a:rPr lang="en-US" dirty="0"/>
              <a:t>Crypto Price Volatility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589E9-7447-1644-BB24-DFF17235A1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54A47-D553-7E46-9327-7B0ED213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02229"/>
            <a:ext cx="5730761" cy="4982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173B9-0F92-8745-8CF1-F907D5B5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59" y="814739"/>
            <a:ext cx="5358153" cy="46629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E61A-0E81-6B42-8726-159995CB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7710" y="2046514"/>
            <a:ext cx="2800804" cy="381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10763-9CDC-7044-8DFA-19FC7FEEDA20}"/>
              </a:ext>
            </a:extLst>
          </p:cNvPr>
          <p:cNvSpPr txBox="1"/>
          <p:nvPr/>
        </p:nvSpPr>
        <p:spPr>
          <a:xfrm>
            <a:off x="7663543" y="372836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Bitcoin Prediction Data</a:t>
            </a:r>
          </a:p>
        </p:txBody>
      </p:sp>
    </p:spTree>
    <p:extLst>
      <p:ext uri="{BB962C8B-B14F-4D97-AF65-F5344CB8AC3E}">
        <p14:creationId xmlns:p14="http://schemas.microsoft.com/office/powerpoint/2010/main" val="41202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7881-56CA-E84D-B950-80667BB2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4A43-2F78-0E47-A0E5-B1FF49EDA2E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52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Future Enhancements – </a:t>
            </a:r>
          </a:p>
          <a:p>
            <a:pPr marL="514350" indent="-514350">
              <a:buAutoNum type="arabicParenR"/>
            </a:pPr>
            <a:r>
              <a:rPr lang="en-US" dirty="0"/>
              <a:t>Scheduling the source file reading process on daily basis &amp; load it into DB </a:t>
            </a:r>
          </a:p>
          <a:p>
            <a:pPr marL="514350" indent="-514350">
              <a:buAutoNum type="arabicParenR"/>
            </a:pPr>
            <a:r>
              <a:rPr lang="en-US" dirty="0"/>
              <a:t>Make sure to have recent data till last an hour</a:t>
            </a:r>
          </a:p>
          <a:p>
            <a:pPr marL="0" indent="0">
              <a:buNone/>
            </a:pPr>
            <a:r>
              <a:rPr lang="en-US" dirty="0"/>
              <a:t>3) Add More filters (ex – volatility) &amp; visuals to Tableau UI</a:t>
            </a:r>
          </a:p>
          <a:p>
            <a:pPr marL="0" indent="0">
              <a:buNone/>
            </a:pPr>
            <a:r>
              <a:rPr lang="en-US" dirty="0"/>
              <a:t>4) Future predictions for all coins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</a:t>
            </a:r>
          </a:p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61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Objective of this Project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/>
              <a:t>The objective of this project is to predict the Crypto: Bitcoin with symbol BTC price for the next 30 days based on the historical data.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Below are the questions to be answered in this project.</a:t>
            </a:r>
            <a:endParaRPr/>
          </a:p>
          <a:p>
            <a:pPr>
              <a:spcBef>
                <a:spcPts val="1600"/>
              </a:spcBef>
              <a:buAutoNum type="arabicPeriod"/>
            </a:pPr>
            <a:r>
              <a:rPr lang="en"/>
              <a:t>Is Closing price and Market Cap for Bitcoin healthy?</a:t>
            </a:r>
            <a:endParaRPr/>
          </a:p>
          <a:p>
            <a:pPr>
              <a:buAutoNum type="arabicPeriod"/>
            </a:pPr>
            <a:r>
              <a:rPr lang="en"/>
              <a:t>What will be the price of Bitcoin in next 30 days?</a:t>
            </a:r>
            <a:endParaRPr/>
          </a:p>
          <a:p>
            <a:pPr>
              <a:buAutoNum type="arabicPeriod"/>
            </a:pPr>
            <a:r>
              <a:rPr lang="en"/>
              <a:t>Will there be a dip in Bitcoin price which will enable the investors to accumulate more Bitcoins?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Data Source &amp; Methods used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/>
              <a:t>The data source for this project is the csv files from Kaggle.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The data cleanup in the csv files are done using Python Pandas.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The Closing Price and Market Cap charts are plotted using the MatPlotLy.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Bitcoin Price Prediction for the next 30 days is done using the Machine Learning - Linear Regression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Results: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17200" y="1715999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From the below chart, </a:t>
            </a:r>
            <a:r>
              <a:rPr lang="en" sz="1600" b="1" u="sng">
                <a:latin typeface="Arial"/>
                <a:ea typeface="Arial"/>
                <a:cs typeface="Arial"/>
                <a:sym typeface="Arial"/>
              </a:rPr>
              <a:t>Closing price of Bitcoin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reached more than $60000. However there is a huge drop in price from it's All Time High to just above $30000 within few days interval.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01" y="2477101"/>
            <a:ext cx="10827865" cy="427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Results: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17200" y="1715999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From the below chart, </a:t>
            </a:r>
            <a:r>
              <a:rPr lang="en" sz="1600" b="1" u="sng">
                <a:latin typeface="Arial"/>
                <a:ea typeface="Arial"/>
                <a:cs typeface="Arial"/>
                <a:sym typeface="Arial"/>
              </a:rPr>
              <a:t>Market Cap of Bitcoin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healthy based on the graph below which indicates that the Bitcoin price will be bullish.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 b="1" u="sng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1" y="2444634"/>
            <a:ext cx="11047401" cy="427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Results: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517200" y="1715999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From the below chart, </a:t>
            </a:r>
            <a:r>
              <a:rPr lang="en" sz="1600" b="1">
                <a:latin typeface="Arial"/>
                <a:ea typeface="Arial"/>
                <a:cs typeface="Arial"/>
                <a:sym typeface="Arial"/>
              </a:rPr>
              <a:t>Bitcoin Price Prediction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very volatile for the next 30 days. Within the next 10 days the price is expected to reach around $40000 and then drop back to average of $35000. Bitcoin will be a good buy 2 weeks from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now. Bitcoin price prediction is performed using Linear Regression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 b="1" u="sng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 b="1" u="sng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0" y="2834067"/>
            <a:ext cx="11157600" cy="387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55D5-7C27-4F46-A3F4-56910EC4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913"/>
            <a:ext cx="10563225" cy="4929186"/>
          </a:xfrm>
          <a:gradFill>
            <a:gsLst>
              <a:gs pos="40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Overview</a:t>
            </a:r>
          </a:p>
          <a:p>
            <a:r>
              <a:rPr lang="en-US" dirty="0"/>
              <a:t>The  main goal of this project is to show the graphical representation of historical cryptocurrencies data &amp; top crypto’s future prediction for individual and Business growth/decisions.</a:t>
            </a:r>
          </a:p>
          <a:p>
            <a:endParaRPr lang="en-US" dirty="0"/>
          </a:p>
          <a:p>
            <a:r>
              <a:rPr lang="en-US" b="1" i="1" dirty="0"/>
              <a:t>Technologies</a:t>
            </a:r>
            <a:r>
              <a:rPr lang="en-US" dirty="0"/>
              <a:t> used in this project:</a:t>
            </a:r>
          </a:p>
          <a:p>
            <a:pPr lvl="1"/>
            <a:r>
              <a:rPr lang="en-US" dirty="0"/>
              <a:t>Raw Data Source : csv Files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Posgresql</a:t>
            </a:r>
            <a:endParaRPr lang="en-US" dirty="0"/>
          </a:p>
          <a:p>
            <a:pPr lvl="1"/>
            <a:r>
              <a:rPr lang="en-US" dirty="0"/>
              <a:t>Tools:  </a:t>
            </a:r>
            <a:r>
              <a:rPr lang="en-US" dirty="0" err="1"/>
              <a:t>Jupyter</a:t>
            </a:r>
            <a:r>
              <a:rPr lang="en-US" dirty="0"/>
              <a:t> notebook, Pgadmin4, Tableau.</a:t>
            </a:r>
          </a:p>
          <a:p>
            <a:pPr lvl="1"/>
            <a:r>
              <a:rPr lang="en-US" dirty="0"/>
              <a:t>Languages: Python &amp; </a:t>
            </a:r>
            <a:r>
              <a:rPr lang="en-US" dirty="0" err="1"/>
              <a:t>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Library: Pandas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E2DB3-3DEE-CA4B-BCA0-AF0CA98A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6" y="4729164"/>
            <a:ext cx="2514601" cy="1785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CE62C0-3BB2-504C-98A4-D5426E2765B3}"/>
              </a:ext>
            </a:extLst>
          </p:cNvPr>
          <p:cNvSpPr txBox="1">
            <a:spLocks/>
          </p:cNvSpPr>
          <p:nvPr/>
        </p:nvSpPr>
        <p:spPr>
          <a:xfrm>
            <a:off x="823906" y="671501"/>
            <a:ext cx="914400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chemeClr val="accent2"/>
                </a:solidFill>
              </a:rPr>
              <a:t>Cryptocurrencies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0538C-6C16-8841-89AC-FC19EBA9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04" y="0"/>
            <a:ext cx="2514602" cy="1652564"/>
          </a:xfrm>
          <a:prstGeom prst="rect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F417E-3B8B-804B-B43B-8CE5E438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76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0024-5EE1-AB49-8C9F-FAA66CE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6D79-5D33-7C45-A81C-C631F4C1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14450"/>
            <a:ext cx="11801475" cy="4471987"/>
          </a:xfrm>
          <a:gradFill>
            <a:gsLst>
              <a:gs pos="4600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07FDDE60-2093-584A-B12C-5C3873AA0276}"/>
              </a:ext>
            </a:extLst>
          </p:cNvPr>
          <p:cNvSpPr/>
          <p:nvPr/>
        </p:nvSpPr>
        <p:spPr>
          <a:xfrm>
            <a:off x="838199" y="1597003"/>
            <a:ext cx="1513492" cy="19424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CSV Files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18290FE0-854C-624D-A432-06B59854BA09}"/>
              </a:ext>
            </a:extLst>
          </p:cNvPr>
          <p:cNvSpPr/>
          <p:nvPr/>
        </p:nvSpPr>
        <p:spPr>
          <a:xfrm>
            <a:off x="5818942" y="1602105"/>
            <a:ext cx="1986455" cy="16238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 err="1"/>
              <a:t>posgresql</a:t>
            </a:r>
            <a:endParaRPr lang="en-US" dirty="0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22A163D8-5794-BE4C-836B-866975F09A81}"/>
              </a:ext>
            </a:extLst>
          </p:cNvPr>
          <p:cNvSpPr/>
          <p:nvPr/>
        </p:nvSpPr>
        <p:spPr>
          <a:xfrm>
            <a:off x="3380542" y="1602107"/>
            <a:ext cx="1513492" cy="16238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Process to Concatenate all source files and store into DB</a:t>
            </a:r>
          </a:p>
        </p:txBody>
      </p:sp>
      <p:sp>
        <p:nvSpPr>
          <p:cNvPr id="9" name="Display 8">
            <a:extLst>
              <a:ext uri="{FF2B5EF4-FFF2-40B4-BE49-F238E27FC236}">
                <a16:creationId xmlns:a16="http://schemas.microsoft.com/office/drawing/2014/main" id="{76C64DB1-028F-824B-A207-65859E46DFF6}"/>
              </a:ext>
            </a:extLst>
          </p:cNvPr>
          <p:cNvSpPr/>
          <p:nvPr/>
        </p:nvSpPr>
        <p:spPr>
          <a:xfrm>
            <a:off x="8915401" y="1584557"/>
            <a:ext cx="2438400" cy="173420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37D9C-A059-7848-AF1E-754FC77AB323}"/>
              </a:ext>
            </a:extLst>
          </p:cNvPr>
          <p:cNvCxnSpPr>
            <a:cxnSpLocks/>
          </p:cNvCxnSpPr>
          <p:nvPr/>
        </p:nvCxnSpPr>
        <p:spPr>
          <a:xfrm flipV="1">
            <a:off x="2351693" y="2475318"/>
            <a:ext cx="1047916" cy="2365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80F003-D8C8-1D4C-BA59-DE82F24220B4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894034" y="2414029"/>
            <a:ext cx="92490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B14E9C-709D-5F49-8B6A-6020EB6098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05397" y="2451660"/>
            <a:ext cx="111000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2C353A-FF2B-074D-9B47-4B2169FCD7BB}"/>
              </a:ext>
            </a:extLst>
          </p:cNvPr>
          <p:cNvSpPr/>
          <p:nvPr/>
        </p:nvSpPr>
        <p:spPr>
          <a:xfrm rot="10800000" flipV="1">
            <a:off x="1059485" y="5998757"/>
            <a:ext cx="10756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Source dataset has one csv file for each currency. Price history is available on a daily basis from April 28, 2013. This dataset has the historical price information of some of the top crypto currencies by market capitalization.</a:t>
            </a:r>
          </a:p>
        </p:txBody>
      </p:sp>
      <p:sp>
        <p:nvSpPr>
          <p:cNvPr id="35" name="Multidocument 34">
            <a:extLst>
              <a:ext uri="{FF2B5EF4-FFF2-40B4-BE49-F238E27FC236}">
                <a16:creationId xmlns:a16="http://schemas.microsoft.com/office/drawing/2014/main" id="{D1B08C9C-E70A-774C-96EB-8F56637D6AF7}"/>
              </a:ext>
            </a:extLst>
          </p:cNvPr>
          <p:cNvSpPr/>
          <p:nvPr/>
        </p:nvSpPr>
        <p:spPr>
          <a:xfrm>
            <a:off x="661987" y="3745695"/>
            <a:ext cx="1513492" cy="19424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Bitcoin CSV Files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FF0CDADC-4A4F-A141-9ADB-B5FB9A59881D}"/>
              </a:ext>
            </a:extLst>
          </p:cNvPr>
          <p:cNvSpPr/>
          <p:nvPr/>
        </p:nvSpPr>
        <p:spPr>
          <a:xfrm>
            <a:off x="3251965" y="3825073"/>
            <a:ext cx="1891535" cy="16001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MLP to Predict next 30 days values for Bitcoin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/>
              <a:t>&amp; Python to store into 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B1B6F-EA8D-D748-AD40-D82AE02148A6}"/>
              </a:ext>
            </a:extLst>
          </p:cNvPr>
          <p:cNvCxnSpPr>
            <a:cxnSpLocks/>
          </p:cNvCxnSpPr>
          <p:nvPr/>
        </p:nvCxnSpPr>
        <p:spPr>
          <a:xfrm flipV="1">
            <a:off x="2175479" y="4613338"/>
            <a:ext cx="1047916" cy="2365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D93E66-AA23-004A-B197-C4721FD29BD7}"/>
              </a:ext>
            </a:extLst>
          </p:cNvPr>
          <p:cNvCxnSpPr>
            <a:endCxn id="7" idx="3"/>
          </p:cNvCxnSpPr>
          <p:nvPr/>
        </p:nvCxnSpPr>
        <p:spPr>
          <a:xfrm flipV="1">
            <a:off x="5143500" y="3225952"/>
            <a:ext cx="1668670" cy="121025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E25F-57E0-214E-A86A-83B49129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 thru Python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E6A823-20D6-6F4C-B569-3815BD851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1174537"/>
              </p:ext>
            </p:extLst>
          </p:nvPr>
        </p:nvGraphicFramePr>
        <p:xfrm>
          <a:off x="1181105" y="1539871"/>
          <a:ext cx="3119433" cy="479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28">
                  <a:extLst>
                    <a:ext uri="{9D8B030D-6E8A-4147-A177-3AD203B41FA5}">
                      <a16:colId xmlns:a16="http://schemas.microsoft.com/office/drawing/2014/main" val="2592548102"/>
                    </a:ext>
                  </a:extLst>
                </a:gridCol>
                <a:gridCol w="2341805">
                  <a:extLst>
                    <a:ext uri="{9D8B030D-6E8A-4147-A177-3AD203B41FA5}">
                      <a16:colId xmlns:a16="http://schemas.microsoft.com/office/drawing/2014/main" val="3384746925"/>
                    </a:ext>
                  </a:extLst>
                </a:gridCol>
              </a:tblGrid>
              <a:tr h="43629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41545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54530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8343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58091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03891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58968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11538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63645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7357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9152"/>
                  </a:ext>
                </a:extLst>
              </a:tr>
              <a:tr h="43031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435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9FF7D5-E410-6C45-AE2A-7B84D31E60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5682101"/>
              </p:ext>
            </p:extLst>
          </p:nvPr>
        </p:nvGraphicFramePr>
        <p:xfrm>
          <a:off x="7243750" y="434340"/>
          <a:ext cx="3338513" cy="627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13">
                  <a:extLst>
                    <a:ext uri="{9D8B030D-6E8A-4147-A177-3AD203B41FA5}">
                      <a16:colId xmlns:a16="http://schemas.microsoft.com/office/drawing/2014/main" val="104497312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20814533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6341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9678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59271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45910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09560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3250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303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29637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57308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31611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854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Difference(High – 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30975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Volatility_percent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(Difference/close)*100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87954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 </a:t>
                      </a:r>
                      <a:r>
                        <a:rPr lang="en-US" sz="1200" dirty="0"/>
                        <a:t>(Low : &lt;30%, Medium : 30-60%, High: &gt;60%)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54060"/>
                  </a:ext>
                </a:extLst>
              </a:tr>
              <a:tr h="60303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Daily_Difference</a:t>
                      </a:r>
                      <a:endParaRPr lang="en-US" dirty="0"/>
                    </a:p>
                    <a:p>
                      <a:r>
                        <a:rPr lang="en-US" dirty="0"/>
                        <a:t>(Close –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0591"/>
                  </a:ext>
                </a:extLst>
              </a:tr>
            </a:tbl>
          </a:graphicData>
        </a:graphic>
      </p:graphicFrame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25392EC-C80D-E247-A9B4-DE5CA838AF6C}"/>
              </a:ext>
            </a:extLst>
          </p:cNvPr>
          <p:cNvCxnSpPr>
            <a:cxnSpLocks/>
          </p:cNvCxnSpPr>
          <p:nvPr/>
        </p:nvCxnSpPr>
        <p:spPr>
          <a:xfrm>
            <a:off x="4312442" y="4395784"/>
            <a:ext cx="2907499" cy="3349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0A2CCB-EC1F-594F-B54C-6E504589FA41}"/>
              </a:ext>
            </a:extLst>
          </p:cNvPr>
          <p:cNvCxnSpPr>
            <a:cxnSpLocks/>
          </p:cNvCxnSpPr>
          <p:nvPr/>
        </p:nvCxnSpPr>
        <p:spPr>
          <a:xfrm>
            <a:off x="4300538" y="3870327"/>
            <a:ext cx="2957506" cy="860429"/>
          </a:xfrm>
          <a:prstGeom prst="bentConnector3">
            <a:avLst>
              <a:gd name="adj1" fmla="val 53865"/>
            </a:avLst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A0F142B-FB50-5C4D-8434-4EB78653617E}"/>
              </a:ext>
            </a:extLst>
          </p:cNvPr>
          <p:cNvCxnSpPr>
            <a:cxnSpLocks/>
          </p:cNvCxnSpPr>
          <p:nvPr/>
        </p:nvCxnSpPr>
        <p:spPr>
          <a:xfrm flipV="1">
            <a:off x="4183844" y="5200650"/>
            <a:ext cx="3036097" cy="117479"/>
          </a:xfrm>
          <a:prstGeom prst="bentConnector3">
            <a:avLst>
              <a:gd name="adj1" fmla="val 58471"/>
            </a:avLst>
          </a:prstGeom>
          <a:ln w="254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CFD9D51-E5C2-DF44-85A8-FB432096E0AD}"/>
              </a:ext>
            </a:extLst>
          </p:cNvPr>
          <p:cNvCxnSpPr>
            <a:cxnSpLocks/>
          </p:cNvCxnSpPr>
          <p:nvPr/>
        </p:nvCxnSpPr>
        <p:spPr>
          <a:xfrm>
            <a:off x="4236241" y="5200650"/>
            <a:ext cx="2983700" cy="12922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05F2C43-966C-4A4E-8C04-DA0804551363}"/>
              </a:ext>
            </a:extLst>
          </p:cNvPr>
          <p:cNvCxnSpPr>
            <a:cxnSpLocks/>
          </p:cNvCxnSpPr>
          <p:nvPr/>
        </p:nvCxnSpPr>
        <p:spPr>
          <a:xfrm>
            <a:off x="4221947" y="4887914"/>
            <a:ext cx="2997994" cy="160496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D384891B-EB0F-0243-A910-E5D1C80881DA}"/>
              </a:ext>
            </a:extLst>
          </p:cNvPr>
          <p:cNvSpPr/>
          <p:nvPr/>
        </p:nvSpPr>
        <p:spPr>
          <a:xfrm>
            <a:off x="10596557" y="4657719"/>
            <a:ext cx="247656" cy="555901"/>
          </a:xfrm>
          <a:prstGeom prst="curvedLeftArrow">
            <a:avLst/>
          </a:prstGeom>
          <a:solidFill>
            <a:srgbClr val="7030A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Left Arrow 104">
            <a:extLst>
              <a:ext uri="{FF2B5EF4-FFF2-40B4-BE49-F238E27FC236}">
                <a16:creationId xmlns:a16="http://schemas.microsoft.com/office/drawing/2014/main" id="{E53017F2-B7E6-384D-AADE-243C84945830}"/>
              </a:ext>
            </a:extLst>
          </p:cNvPr>
          <p:cNvSpPr/>
          <p:nvPr/>
        </p:nvSpPr>
        <p:spPr>
          <a:xfrm>
            <a:off x="10596557" y="5318129"/>
            <a:ext cx="247656" cy="525459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631</Words>
  <Application>Microsoft Macintosh PowerPoint</Application>
  <PresentationFormat>Widescreen</PresentationFormat>
  <Paragraphs>122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Roboto Slab</vt:lpstr>
      <vt:lpstr>Office Theme</vt:lpstr>
      <vt:lpstr>Marina</vt:lpstr>
      <vt:lpstr>Bitcoin Price Prediction</vt:lpstr>
      <vt:lpstr>Objective of this Project</vt:lpstr>
      <vt:lpstr>Data Source &amp; Methods used</vt:lpstr>
      <vt:lpstr>Results:</vt:lpstr>
      <vt:lpstr>Results:</vt:lpstr>
      <vt:lpstr>Results:</vt:lpstr>
      <vt:lpstr>PowerPoint Presentation</vt:lpstr>
      <vt:lpstr>Design</vt:lpstr>
      <vt:lpstr>Data Mapping thru Python</vt:lpstr>
      <vt:lpstr>DEMO</vt:lpstr>
      <vt:lpstr>Crypto Price Volatility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dc:creator>Microsoft Office User</dc:creator>
  <cp:lastModifiedBy>Microsoft Office User</cp:lastModifiedBy>
  <cp:revision>19</cp:revision>
  <dcterms:created xsi:type="dcterms:W3CDTF">2021-11-21T01:13:18Z</dcterms:created>
  <dcterms:modified xsi:type="dcterms:W3CDTF">2021-11-22T21:26:07Z</dcterms:modified>
</cp:coreProperties>
</file>