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6"/>
  </p:notesMasterIdLst>
  <p:handoutMasterIdLst>
    <p:handoutMasterId r:id="rId27"/>
  </p:handoutMasterIdLst>
  <p:sldIdLst>
    <p:sldId id="256" r:id="rId2"/>
    <p:sldId id="260" r:id="rId3"/>
    <p:sldId id="261" r:id="rId4"/>
    <p:sldId id="257" r:id="rId5"/>
    <p:sldId id="259" r:id="rId6"/>
    <p:sldId id="262" r:id="rId7"/>
    <p:sldId id="263" r:id="rId8"/>
    <p:sldId id="264" r:id="rId9"/>
    <p:sldId id="265" r:id="rId10"/>
    <p:sldId id="266" r:id="rId11"/>
    <p:sldId id="277" r:id="rId12"/>
    <p:sldId id="280" r:id="rId13"/>
    <p:sldId id="278" r:id="rId14"/>
    <p:sldId id="279" r:id="rId15"/>
    <p:sldId id="274" r:id="rId16"/>
    <p:sldId id="267" r:id="rId17"/>
    <p:sldId id="268" r:id="rId18"/>
    <p:sldId id="275" r:id="rId19"/>
    <p:sldId id="276" r:id="rId20"/>
    <p:sldId id="269" r:id="rId21"/>
    <p:sldId id="270" r:id="rId22"/>
    <p:sldId id="281" r:id="rId23"/>
    <p:sldId id="271" r:id="rId24"/>
    <p:sldId id="258" r:id="rId25"/>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EAEA"/>
    <a:srgbClr val="DDDDDD"/>
    <a:srgbClr val="C0C0C0"/>
    <a:srgbClr val="5F5F5F"/>
    <a:srgbClr val="969696"/>
    <a:srgbClr val="3C605F"/>
    <a:srgbClr val="85BA68"/>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6" autoAdjust="0"/>
    <p:restoredTop sz="69005" autoAdjust="0"/>
  </p:normalViewPr>
  <p:slideViewPr>
    <p:cSldViewPr>
      <p:cViewPr varScale="1">
        <p:scale>
          <a:sx n="59" d="100"/>
          <a:sy n="59" d="100"/>
        </p:scale>
        <p:origin x="206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526" y="-7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8D823-7124-42CC-B3A1-DDEE8C5C139A}" type="doc">
      <dgm:prSet loTypeId="urn:microsoft.com/office/officeart/2005/8/layout/hProcess9" loCatId="process" qsTypeId="urn:microsoft.com/office/officeart/2005/8/quickstyle/3d6" qsCatId="3D" csTypeId="urn:microsoft.com/office/officeart/2005/8/colors/accent1_2" csCatId="accent1" phldr="1"/>
      <dgm:spPr/>
      <dgm:t>
        <a:bodyPr/>
        <a:lstStyle/>
        <a:p>
          <a:endParaRPr lang="tr-TR"/>
        </a:p>
      </dgm:t>
    </dgm:pt>
    <dgm:pt modelId="{AE1CB8B6-E8DD-461F-A808-958D440BF06B}">
      <dgm:prSet phldrT="[Metin]"/>
      <dgm:spPr/>
      <dgm:t>
        <a:bodyPr/>
        <a:lstStyle/>
        <a:p>
          <a:pPr algn="ctr"/>
          <a:r>
            <a:rPr lang="tr-TR" baseline="0">
              <a:solidFill>
                <a:srgbClr val="FFFF00"/>
              </a:solidFill>
            </a:rPr>
            <a:t>Giriş Bilgileri</a:t>
          </a:r>
        </a:p>
      </dgm:t>
    </dgm:pt>
    <dgm:pt modelId="{BC502E84-9D49-4975-AA9B-A49BE5A9673D}" type="parTrans" cxnId="{CEDDA796-A80C-450E-8032-54A702180CA3}">
      <dgm:prSet/>
      <dgm:spPr/>
      <dgm:t>
        <a:bodyPr/>
        <a:lstStyle/>
        <a:p>
          <a:pPr algn="ctr"/>
          <a:endParaRPr lang="tr-TR"/>
        </a:p>
      </dgm:t>
    </dgm:pt>
    <dgm:pt modelId="{2CA6E3E1-C41F-46F1-A2F4-49102D22705E}" type="sibTrans" cxnId="{CEDDA796-A80C-450E-8032-54A702180CA3}">
      <dgm:prSet/>
      <dgm:spPr/>
      <dgm:t>
        <a:bodyPr/>
        <a:lstStyle/>
        <a:p>
          <a:pPr algn="ctr"/>
          <a:endParaRPr lang="tr-TR"/>
        </a:p>
      </dgm:t>
    </dgm:pt>
    <dgm:pt modelId="{E9274401-490F-46B6-B63D-00E66E9E4596}">
      <dgm:prSet phldrT="[Metin]"/>
      <dgm:spPr/>
      <dgm:t>
        <a:bodyPr/>
        <a:lstStyle/>
        <a:p>
          <a:pPr algn="ctr"/>
          <a:r>
            <a:rPr lang="tr-TR" baseline="0">
              <a:solidFill>
                <a:srgbClr val="FFFF00"/>
              </a:solidFill>
            </a:rPr>
            <a:t>Algoritma</a:t>
          </a:r>
        </a:p>
      </dgm:t>
    </dgm:pt>
    <dgm:pt modelId="{99AFBF02-B0C1-4EA3-B228-ADD21C5AE271}" type="parTrans" cxnId="{B2637302-B5F7-4298-A017-88D079F3EA57}">
      <dgm:prSet/>
      <dgm:spPr/>
      <dgm:t>
        <a:bodyPr/>
        <a:lstStyle/>
        <a:p>
          <a:pPr algn="ctr"/>
          <a:endParaRPr lang="tr-TR"/>
        </a:p>
      </dgm:t>
    </dgm:pt>
    <dgm:pt modelId="{E9C5CE48-E80F-4536-A380-30B89D96418C}" type="sibTrans" cxnId="{B2637302-B5F7-4298-A017-88D079F3EA57}">
      <dgm:prSet/>
      <dgm:spPr/>
      <dgm:t>
        <a:bodyPr/>
        <a:lstStyle/>
        <a:p>
          <a:pPr algn="ctr"/>
          <a:endParaRPr lang="tr-TR"/>
        </a:p>
      </dgm:t>
    </dgm:pt>
    <dgm:pt modelId="{0ED9234C-EB42-488A-AB1E-05F0A89F75AC}">
      <dgm:prSet phldrT="[Metin]"/>
      <dgm:spPr/>
      <dgm:t>
        <a:bodyPr/>
        <a:lstStyle/>
        <a:p>
          <a:pPr algn="ctr"/>
          <a:r>
            <a:rPr lang="tr-TR">
              <a:solidFill>
                <a:srgbClr val="FFFF00"/>
              </a:solidFill>
            </a:rPr>
            <a:t>Çıkış</a:t>
          </a:r>
          <a:r>
            <a:rPr lang="tr-TR"/>
            <a:t> </a:t>
          </a:r>
          <a:r>
            <a:rPr lang="tr-TR">
              <a:solidFill>
                <a:srgbClr val="FFFF00"/>
              </a:solidFill>
            </a:rPr>
            <a:t>Bilgileri</a:t>
          </a:r>
        </a:p>
      </dgm:t>
    </dgm:pt>
    <dgm:pt modelId="{B3060B87-0CD0-4BD0-A452-14F0381FA527}" type="parTrans" cxnId="{712DB4D9-4661-4039-97D3-0021E2A782DE}">
      <dgm:prSet/>
      <dgm:spPr/>
      <dgm:t>
        <a:bodyPr/>
        <a:lstStyle/>
        <a:p>
          <a:pPr algn="ctr"/>
          <a:endParaRPr lang="tr-TR"/>
        </a:p>
      </dgm:t>
    </dgm:pt>
    <dgm:pt modelId="{D47C2033-5BCD-41D2-9244-A2CF43E73861}" type="sibTrans" cxnId="{712DB4D9-4661-4039-97D3-0021E2A782DE}">
      <dgm:prSet/>
      <dgm:spPr/>
      <dgm:t>
        <a:bodyPr/>
        <a:lstStyle/>
        <a:p>
          <a:pPr algn="ctr"/>
          <a:endParaRPr lang="tr-TR"/>
        </a:p>
      </dgm:t>
    </dgm:pt>
    <dgm:pt modelId="{31398BD0-60CC-4AE9-ADC9-241F46C873BB}" type="pres">
      <dgm:prSet presAssocID="{DD38D823-7124-42CC-B3A1-DDEE8C5C139A}" presName="CompostProcess" presStyleCnt="0">
        <dgm:presLayoutVars>
          <dgm:dir/>
          <dgm:resizeHandles val="exact"/>
        </dgm:presLayoutVars>
      </dgm:prSet>
      <dgm:spPr/>
      <dgm:t>
        <a:bodyPr/>
        <a:lstStyle/>
        <a:p>
          <a:endParaRPr lang="tr-TR"/>
        </a:p>
      </dgm:t>
    </dgm:pt>
    <dgm:pt modelId="{3B1D4FE2-7B78-4B51-B550-5A5FFC4DF537}" type="pres">
      <dgm:prSet presAssocID="{DD38D823-7124-42CC-B3A1-DDEE8C5C139A}" presName="arrow" presStyleLbl="bgShp" presStyleIdx="0" presStyleCnt="1"/>
      <dgm:spPr/>
    </dgm:pt>
    <dgm:pt modelId="{7AB88B3B-D5EE-4933-8FCC-D186CC20C978}" type="pres">
      <dgm:prSet presAssocID="{DD38D823-7124-42CC-B3A1-DDEE8C5C139A}" presName="linearProcess" presStyleCnt="0"/>
      <dgm:spPr/>
    </dgm:pt>
    <dgm:pt modelId="{F40D80F6-2D5E-4C30-8E9F-298BDE56F7E3}" type="pres">
      <dgm:prSet presAssocID="{AE1CB8B6-E8DD-461F-A808-958D440BF06B}" presName="textNode" presStyleLbl="node1" presStyleIdx="0" presStyleCnt="3">
        <dgm:presLayoutVars>
          <dgm:bulletEnabled val="1"/>
        </dgm:presLayoutVars>
      </dgm:prSet>
      <dgm:spPr/>
      <dgm:t>
        <a:bodyPr/>
        <a:lstStyle/>
        <a:p>
          <a:endParaRPr lang="tr-TR"/>
        </a:p>
      </dgm:t>
    </dgm:pt>
    <dgm:pt modelId="{E578AE61-036F-4472-B7F7-874C731DB15A}" type="pres">
      <dgm:prSet presAssocID="{2CA6E3E1-C41F-46F1-A2F4-49102D22705E}" presName="sibTrans" presStyleCnt="0"/>
      <dgm:spPr/>
    </dgm:pt>
    <dgm:pt modelId="{F8BD572A-1EF6-46D0-B26D-62CDEDD52161}" type="pres">
      <dgm:prSet presAssocID="{E9274401-490F-46B6-B63D-00E66E9E4596}" presName="textNode" presStyleLbl="node1" presStyleIdx="1" presStyleCnt="3">
        <dgm:presLayoutVars>
          <dgm:bulletEnabled val="1"/>
        </dgm:presLayoutVars>
      </dgm:prSet>
      <dgm:spPr/>
      <dgm:t>
        <a:bodyPr/>
        <a:lstStyle/>
        <a:p>
          <a:endParaRPr lang="tr-TR"/>
        </a:p>
      </dgm:t>
    </dgm:pt>
    <dgm:pt modelId="{6AC33E66-EDFF-4A70-9620-7F681C660001}" type="pres">
      <dgm:prSet presAssocID="{E9C5CE48-E80F-4536-A380-30B89D96418C}" presName="sibTrans" presStyleCnt="0"/>
      <dgm:spPr/>
    </dgm:pt>
    <dgm:pt modelId="{BA3464B1-9BFF-4816-B46D-03D8BF41E99F}" type="pres">
      <dgm:prSet presAssocID="{0ED9234C-EB42-488A-AB1E-05F0A89F75AC}" presName="textNode" presStyleLbl="node1" presStyleIdx="2" presStyleCnt="3">
        <dgm:presLayoutVars>
          <dgm:bulletEnabled val="1"/>
        </dgm:presLayoutVars>
      </dgm:prSet>
      <dgm:spPr/>
      <dgm:t>
        <a:bodyPr/>
        <a:lstStyle/>
        <a:p>
          <a:endParaRPr lang="tr-TR"/>
        </a:p>
      </dgm:t>
    </dgm:pt>
  </dgm:ptLst>
  <dgm:cxnLst>
    <dgm:cxn modelId="{FB87C894-4FC3-4A47-8DF7-E7932C6C584A}" type="presOf" srcId="{DD38D823-7124-42CC-B3A1-DDEE8C5C139A}" destId="{31398BD0-60CC-4AE9-ADC9-241F46C873BB}" srcOrd="0" destOrd="0" presId="urn:microsoft.com/office/officeart/2005/8/layout/hProcess9"/>
    <dgm:cxn modelId="{712DB4D9-4661-4039-97D3-0021E2A782DE}" srcId="{DD38D823-7124-42CC-B3A1-DDEE8C5C139A}" destId="{0ED9234C-EB42-488A-AB1E-05F0A89F75AC}" srcOrd="2" destOrd="0" parTransId="{B3060B87-0CD0-4BD0-A452-14F0381FA527}" sibTransId="{D47C2033-5BCD-41D2-9244-A2CF43E73861}"/>
    <dgm:cxn modelId="{B2637302-B5F7-4298-A017-88D079F3EA57}" srcId="{DD38D823-7124-42CC-B3A1-DDEE8C5C139A}" destId="{E9274401-490F-46B6-B63D-00E66E9E4596}" srcOrd="1" destOrd="0" parTransId="{99AFBF02-B0C1-4EA3-B228-ADD21C5AE271}" sibTransId="{E9C5CE48-E80F-4536-A380-30B89D96418C}"/>
    <dgm:cxn modelId="{5DE08EDF-EA97-4604-AA5B-DDCF5E5258A7}" type="presOf" srcId="{E9274401-490F-46B6-B63D-00E66E9E4596}" destId="{F8BD572A-1EF6-46D0-B26D-62CDEDD52161}" srcOrd="0" destOrd="0" presId="urn:microsoft.com/office/officeart/2005/8/layout/hProcess9"/>
    <dgm:cxn modelId="{56B7078F-3B07-48EE-A676-EC3E1F30523F}" type="presOf" srcId="{0ED9234C-EB42-488A-AB1E-05F0A89F75AC}" destId="{BA3464B1-9BFF-4816-B46D-03D8BF41E99F}" srcOrd="0" destOrd="0" presId="urn:microsoft.com/office/officeart/2005/8/layout/hProcess9"/>
    <dgm:cxn modelId="{CEDDA796-A80C-450E-8032-54A702180CA3}" srcId="{DD38D823-7124-42CC-B3A1-DDEE8C5C139A}" destId="{AE1CB8B6-E8DD-461F-A808-958D440BF06B}" srcOrd="0" destOrd="0" parTransId="{BC502E84-9D49-4975-AA9B-A49BE5A9673D}" sibTransId="{2CA6E3E1-C41F-46F1-A2F4-49102D22705E}"/>
    <dgm:cxn modelId="{DFFCD326-4956-4AD6-BDCA-05586473F0F4}" type="presOf" srcId="{AE1CB8B6-E8DD-461F-A808-958D440BF06B}" destId="{F40D80F6-2D5E-4C30-8E9F-298BDE56F7E3}" srcOrd="0" destOrd="0" presId="urn:microsoft.com/office/officeart/2005/8/layout/hProcess9"/>
    <dgm:cxn modelId="{EFFFDB02-8165-4A4C-8C43-D1909680F637}" type="presParOf" srcId="{31398BD0-60CC-4AE9-ADC9-241F46C873BB}" destId="{3B1D4FE2-7B78-4B51-B550-5A5FFC4DF537}" srcOrd="0" destOrd="0" presId="urn:microsoft.com/office/officeart/2005/8/layout/hProcess9"/>
    <dgm:cxn modelId="{BED6ADBA-8C57-4967-9F88-2132DE726798}" type="presParOf" srcId="{31398BD0-60CC-4AE9-ADC9-241F46C873BB}" destId="{7AB88B3B-D5EE-4933-8FCC-D186CC20C978}" srcOrd="1" destOrd="0" presId="urn:microsoft.com/office/officeart/2005/8/layout/hProcess9"/>
    <dgm:cxn modelId="{7E28D928-A52D-4C8C-9B48-91AF9BB47D57}" type="presParOf" srcId="{7AB88B3B-D5EE-4933-8FCC-D186CC20C978}" destId="{F40D80F6-2D5E-4C30-8E9F-298BDE56F7E3}" srcOrd="0" destOrd="0" presId="urn:microsoft.com/office/officeart/2005/8/layout/hProcess9"/>
    <dgm:cxn modelId="{4EAE7F1F-86C3-4747-A176-AD87E9D5317A}" type="presParOf" srcId="{7AB88B3B-D5EE-4933-8FCC-D186CC20C978}" destId="{E578AE61-036F-4472-B7F7-874C731DB15A}" srcOrd="1" destOrd="0" presId="urn:microsoft.com/office/officeart/2005/8/layout/hProcess9"/>
    <dgm:cxn modelId="{C88A0CB5-5977-4672-B61D-4017CC025A49}" type="presParOf" srcId="{7AB88B3B-D5EE-4933-8FCC-D186CC20C978}" destId="{F8BD572A-1EF6-46D0-B26D-62CDEDD52161}" srcOrd="2" destOrd="0" presId="urn:microsoft.com/office/officeart/2005/8/layout/hProcess9"/>
    <dgm:cxn modelId="{DE94EB13-1937-478B-BC70-E42BEB655365}" type="presParOf" srcId="{7AB88B3B-D5EE-4933-8FCC-D186CC20C978}" destId="{6AC33E66-EDFF-4A70-9620-7F681C660001}" srcOrd="3" destOrd="0" presId="urn:microsoft.com/office/officeart/2005/8/layout/hProcess9"/>
    <dgm:cxn modelId="{17C11C3A-4F90-42A6-971D-9BA93117BFDD}" type="presParOf" srcId="{7AB88B3B-D5EE-4933-8FCC-D186CC20C978}" destId="{BA3464B1-9BFF-4816-B46D-03D8BF41E99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9E1FFC-4DAA-4EA1-841F-677A90A8B2E8}" type="doc">
      <dgm:prSet loTypeId="urn:microsoft.com/office/officeart/2005/8/layout/hProcess4" loCatId="process" qsTypeId="urn:microsoft.com/office/officeart/2005/8/quickstyle/simple3" qsCatId="simple" csTypeId="urn:microsoft.com/office/officeart/2005/8/colors/accent1_2" csCatId="accent1" phldr="1"/>
      <dgm:spPr/>
      <dgm:t>
        <a:bodyPr/>
        <a:lstStyle/>
        <a:p>
          <a:endParaRPr lang="tr-TR"/>
        </a:p>
      </dgm:t>
    </dgm:pt>
    <dgm:pt modelId="{FC1BC94B-AEC6-406D-B91B-D476F6D23E64}">
      <dgm:prSet phldrT="[Metin]" custT="1"/>
      <dgm:spPr/>
      <dgm:t>
        <a:bodyPr/>
        <a:lstStyle/>
        <a:p>
          <a:r>
            <a:rPr lang="tr-TR" sz="900"/>
            <a:t>Mühendislik Problemi</a:t>
          </a:r>
        </a:p>
      </dgm:t>
    </dgm:pt>
    <dgm:pt modelId="{E4DA92E2-6908-4085-AE06-C69D9A9D2E68}" type="parTrans" cxnId="{2E6B071F-DEAE-4B91-B45C-06711BE5EA8A}">
      <dgm:prSet/>
      <dgm:spPr/>
      <dgm:t>
        <a:bodyPr/>
        <a:lstStyle/>
        <a:p>
          <a:endParaRPr lang="tr-TR" sz="900"/>
        </a:p>
      </dgm:t>
    </dgm:pt>
    <dgm:pt modelId="{BEEB6A6F-3F2E-43DD-B727-725293DD2728}" type="sibTrans" cxnId="{2E6B071F-DEAE-4B91-B45C-06711BE5EA8A}">
      <dgm:prSet/>
      <dgm:spPr/>
      <dgm:t>
        <a:bodyPr/>
        <a:lstStyle/>
        <a:p>
          <a:endParaRPr lang="tr-TR" sz="900"/>
        </a:p>
      </dgm:t>
    </dgm:pt>
    <dgm:pt modelId="{F3EEF14E-921B-439A-B597-019776D98AD7}">
      <dgm:prSet phldrT="[Metin]" custT="1"/>
      <dgm:spPr/>
      <dgm:t>
        <a:bodyPr/>
        <a:lstStyle/>
        <a:p>
          <a:r>
            <a:rPr lang="tr-TR" sz="900"/>
            <a:t>Matematiksel model</a:t>
          </a:r>
        </a:p>
      </dgm:t>
    </dgm:pt>
    <dgm:pt modelId="{91341304-601E-4F05-BFBF-22C1EE66914B}" type="parTrans" cxnId="{0992B2D6-E53C-48C9-B7CE-6ED5EB66282F}">
      <dgm:prSet/>
      <dgm:spPr/>
      <dgm:t>
        <a:bodyPr/>
        <a:lstStyle/>
        <a:p>
          <a:endParaRPr lang="tr-TR" sz="900"/>
        </a:p>
      </dgm:t>
    </dgm:pt>
    <dgm:pt modelId="{CE95BA0D-2596-47EA-9DB2-ABCD3D301EB9}" type="sibTrans" cxnId="{0992B2D6-E53C-48C9-B7CE-6ED5EB66282F}">
      <dgm:prSet/>
      <dgm:spPr/>
      <dgm:t>
        <a:bodyPr/>
        <a:lstStyle/>
        <a:p>
          <a:endParaRPr lang="tr-TR" sz="900"/>
        </a:p>
      </dgm:t>
    </dgm:pt>
    <dgm:pt modelId="{54618F19-0038-42AD-BFA4-B759389385A2}">
      <dgm:prSet phldrT="[Metin]" custT="1"/>
      <dgm:spPr/>
      <dgm:t>
        <a:bodyPr/>
        <a:lstStyle/>
        <a:p>
          <a:r>
            <a:rPr lang="tr-TR" sz="900"/>
            <a:t>Çözümleme / Algoritma</a:t>
          </a:r>
        </a:p>
      </dgm:t>
    </dgm:pt>
    <dgm:pt modelId="{8C6945E8-ABE5-47B2-B759-61CA5B03B468}" type="parTrans" cxnId="{AC42E525-AEF5-499A-A13A-363A1C3D31CB}">
      <dgm:prSet/>
      <dgm:spPr/>
      <dgm:t>
        <a:bodyPr/>
        <a:lstStyle/>
        <a:p>
          <a:endParaRPr lang="tr-TR" sz="900"/>
        </a:p>
      </dgm:t>
    </dgm:pt>
    <dgm:pt modelId="{D22D8820-6ED9-48E2-A04D-2FE7FA060E78}" type="sibTrans" cxnId="{AC42E525-AEF5-499A-A13A-363A1C3D31CB}">
      <dgm:prSet/>
      <dgm:spPr/>
      <dgm:t>
        <a:bodyPr/>
        <a:lstStyle/>
        <a:p>
          <a:endParaRPr lang="tr-TR" sz="900"/>
        </a:p>
      </dgm:t>
    </dgm:pt>
    <dgm:pt modelId="{27A77B6F-C5CC-4900-A9F1-332A3F36D089}">
      <dgm:prSet phldrT="[Metin]" custT="1"/>
      <dgm:spPr/>
      <dgm:t>
        <a:bodyPr/>
        <a:lstStyle/>
        <a:p>
          <a:r>
            <a:rPr lang="tr-TR" sz="900"/>
            <a:t>Kodlama / Sınama</a:t>
          </a:r>
        </a:p>
      </dgm:t>
    </dgm:pt>
    <dgm:pt modelId="{F58AC1A5-11B5-482A-BB74-CA1A298E8BEA}" type="parTrans" cxnId="{B681ACD9-8063-4A83-8EE4-4E402ED93E7E}">
      <dgm:prSet/>
      <dgm:spPr/>
      <dgm:t>
        <a:bodyPr/>
        <a:lstStyle/>
        <a:p>
          <a:endParaRPr lang="tr-TR" sz="900"/>
        </a:p>
      </dgm:t>
    </dgm:pt>
    <dgm:pt modelId="{253B7B0C-2312-4F01-96D5-96AEC36ACF0A}" type="sibTrans" cxnId="{B681ACD9-8063-4A83-8EE4-4E402ED93E7E}">
      <dgm:prSet/>
      <dgm:spPr/>
      <dgm:t>
        <a:bodyPr/>
        <a:lstStyle/>
        <a:p>
          <a:endParaRPr lang="tr-TR" sz="900"/>
        </a:p>
      </dgm:t>
    </dgm:pt>
    <dgm:pt modelId="{D9D72EEF-FF1E-446A-BFD8-F8FA52565F03}">
      <dgm:prSet phldrT="[Metin]" custT="1"/>
      <dgm:spPr/>
      <dgm:t>
        <a:bodyPr/>
        <a:lstStyle/>
        <a:p>
          <a:r>
            <a:rPr lang="tr-TR" sz="900"/>
            <a:t>Uygulama</a:t>
          </a:r>
        </a:p>
      </dgm:t>
    </dgm:pt>
    <dgm:pt modelId="{75E37B96-2361-45FE-AA0D-BBF998F6C9F6}" type="parTrans" cxnId="{3C513BEC-2593-4FA9-94FB-84320E75596D}">
      <dgm:prSet/>
      <dgm:spPr/>
      <dgm:t>
        <a:bodyPr/>
        <a:lstStyle/>
        <a:p>
          <a:endParaRPr lang="tr-TR" sz="900"/>
        </a:p>
      </dgm:t>
    </dgm:pt>
    <dgm:pt modelId="{0D03B795-0DA5-4CD7-A1A4-AA9B8A478ED6}" type="sibTrans" cxnId="{3C513BEC-2593-4FA9-94FB-84320E75596D}">
      <dgm:prSet/>
      <dgm:spPr/>
      <dgm:t>
        <a:bodyPr/>
        <a:lstStyle/>
        <a:p>
          <a:endParaRPr lang="tr-TR" sz="900"/>
        </a:p>
      </dgm:t>
    </dgm:pt>
    <dgm:pt modelId="{7288276A-AFB8-45F3-8EA9-F3FE13CC506C}" type="pres">
      <dgm:prSet presAssocID="{F59E1FFC-4DAA-4EA1-841F-677A90A8B2E8}" presName="Name0" presStyleCnt="0">
        <dgm:presLayoutVars>
          <dgm:dir/>
          <dgm:animLvl val="lvl"/>
          <dgm:resizeHandles val="exact"/>
        </dgm:presLayoutVars>
      </dgm:prSet>
      <dgm:spPr/>
      <dgm:t>
        <a:bodyPr/>
        <a:lstStyle/>
        <a:p>
          <a:endParaRPr lang="tr-TR"/>
        </a:p>
      </dgm:t>
    </dgm:pt>
    <dgm:pt modelId="{C22F6F1A-A027-464A-9950-7BAA5A1E295B}" type="pres">
      <dgm:prSet presAssocID="{F59E1FFC-4DAA-4EA1-841F-677A90A8B2E8}" presName="tSp" presStyleCnt="0"/>
      <dgm:spPr/>
      <dgm:t>
        <a:bodyPr/>
        <a:lstStyle/>
        <a:p>
          <a:endParaRPr lang="tr-TR"/>
        </a:p>
      </dgm:t>
    </dgm:pt>
    <dgm:pt modelId="{DA12742A-54B4-463D-BFBC-A2A4E4028CE3}" type="pres">
      <dgm:prSet presAssocID="{F59E1FFC-4DAA-4EA1-841F-677A90A8B2E8}" presName="bSp" presStyleCnt="0"/>
      <dgm:spPr/>
      <dgm:t>
        <a:bodyPr/>
        <a:lstStyle/>
        <a:p>
          <a:endParaRPr lang="tr-TR"/>
        </a:p>
      </dgm:t>
    </dgm:pt>
    <dgm:pt modelId="{78A4D1DD-4301-4C72-8D4C-896E6667B94E}" type="pres">
      <dgm:prSet presAssocID="{F59E1FFC-4DAA-4EA1-841F-677A90A8B2E8}" presName="process" presStyleCnt="0"/>
      <dgm:spPr/>
      <dgm:t>
        <a:bodyPr/>
        <a:lstStyle/>
        <a:p>
          <a:endParaRPr lang="tr-TR"/>
        </a:p>
      </dgm:t>
    </dgm:pt>
    <dgm:pt modelId="{BD2224ED-BE1F-4A8F-A7D6-A821BFC78500}" type="pres">
      <dgm:prSet presAssocID="{FC1BC94B-AEC6-406D-B91B-D476F6D23E64}" presName="composite1" presStyleCnt="0"/>
      <dgm:spPr/>
      <dgm:t>
        <a:bodyPr/>
        <a:lstStyle/>
        <a:p>
          <a:endParaRPr lang="tr-TR"/>
        </a:p>
      </dgm:t>
    </dgm:pt>
    <dgm:pt modelId="{55D90AFD-DEE2-454C-B643-2C3AFB48E181}" type="pres">
      <dgm:prSet presAssocID="{FC1BC94B-AEC6-406D-B91B-D476F6D23E64}" presName="dummyNode1" presStyleLbl="node1" presStyleIdx="0" presStyleCnt="5"/>
      <dgm:spPr/>
      <dgm:t>
        <a:bodyPr/>
        <a:lstStyle/>
        <a:p>
          <a:endParaRPr lang="tr-TR"/>
        </a:p>
      </dgm:t>
    </dgm:pt>
    <dgm:pt modelId="{438FA40D-8625-4BD5-B0BE-441CECF6A7E1}" type="pres">
      <dgm:prSet presAssocID="{FC1BC94B-AEC6-406D-B91B-D476F6D23E64}" presName="childNode1" presStyleLbl="bgAcc1" presStyleIdx="0" presStyleCnt="5">
        <dgm:presLayoutVars>
          <dgm:bulletEnabled val="1"/>
        </dgm:presLayoutVars>
      </dgm:prSet>
      <dgm:spPr>
        <a:noFill/>
      </dgm:spPr>
      <dgm:t>
        <a:bodyPr/>
        <a:lstStyle/>
        <a:p>
          <a:endParaRPr lang="tr-TR"/>
        </a:p>
      </dgm:t>
    </dgm:pt>
    <dgm:pt modelId="{10027C12-3BEE-4429-927E-02B602424B06}" type="pres">
      <dgm:prSet presAssocID="{FC1BC94B-AEC6-406D-B91B-D476F6D23E64}" presName="childNode1tx" presStyleLbl="bgAcc1" presStyleIdx="0" presStyleCnt="5">
        <dgm:presLayoutVars>
          <dgm:bulletEnabled val="1"/>
        </dgm:presLayoutVars>
      </dgm:prSet>
      <dgm:spPr/>
      <dgm:t>
        <a:bodyPr/>
        <a:lstStyle/>
        <a:p>
          <a:endParaRPr lang="tr-TR"/>
        </a:p>
      </dgm:t>
    </dgm:pt>
    <dgm:pt modelId="{3C7BBC95-5C07-46B9-BB7F-37A5712C3A2D}" type="pres">
      <dgm:prSet presAssocID="{FC1BC94B-AEC6-406D-B91B-D476F6D23E64}" presName="parentNode1" presStyleLbl="node1" presStyleIdx="0" presStyleCnt="5">
        <dgm:presLayoutVars>
          <dgm:chMax val="1"/>
          <dgm:bulletEnabled val="1"/>
        </dgm:presLayoutVars>
      </dgm:prSet>
      <dgm:spPr/>
      <dgm:t>
        <a:bodyPr/>
        <a:lstStyle/>
        <a:p>
          <a:endParaRPr lang="tr-TR"/>
        </a:p>
      </dgm:t>
    </dgm:pt>
    <dgm:pt modelId="{DD862DEA-E6CC-4BEA-A2B5-95C2297A2021}" type="pres">
      <dgm:prSet presAssocID="{FC1BC94B-AEC6-406D-B91B-D476F6D23E64}" presName="connSite1" presStyleCnt="0"/>
      <dgm:spPr/>
      <dgm:t>
        <a:bodyPr/>
        <a:lstStyle/>
        <a:p>
          <a:endParaRPr lang="tr-TR"/>
        </a:p>
      </dgm:t>
    </dgm:pt>
    <dgm:pt modelId="{ABF4F9F5-D981-4711-BCCA-EB26E2DFBF15}" type="pres">
      <dgm:prSet presAssocID="{BEEB6A6F-3F2E-43DD-B727-725293DD2728}" presName="Name9" presStyleLbl="sibTrans2D1" presStyleIdx="0" presStyleCnt="4"/>
      <dgm:spPr/>
      <dgm:t>
        <a:bodyPr/>
        <a:lstStyle/>
        <a:p>
          <a:endParaRPr lang="tr-TR"/>
        </a:p>
      </dgm:t>
    </dgm:pt>
    <dgm:pt modelId="{7475E005-9622-49AA-AFBE-CDA64A9C04A8}" type="pres">
      <dgm:prSet presAssocID="{F3EEF14E-921B-439A-B597-019776D98AD7}" presName="composite2" presStyleCnt="0"/>
      <dgm:spPr/>
      <dgm:t>
        <a:bodyPr/>
        <a:lstStyle/>
        <a:p>
          <a:endParaRPr lang="tr-TR"/>
        </a:p>
      </dgm:t>
    </dgm:pt>
    <dgm:pt modelId="{A361A4D4-2DE7-42AC-964A-40239FA13275}" type="pres">
      <dgm:prSet presAssocID="{F3EEF14E-921B-439A-B597-019776D98AD7}" presName="dummyNode2" presStyleLbl="node1" presStyleIdx="0" presStyleCnt="5"/>
      <dgm:spPr/>
      <dgm:t>
        <a:bodyPr/>
        <a:lstStyle/>
        <a:p>
          <a:endParaRPr lang="tr-TR"/>
        </a:p>
      </dgm:t>
    </dgm:pt>
    <dgm:pt modelId="{9876EA95-AFA8-4338-B7CD-2F55C709C534}" type="pres">
      <dgm:prSet presAssocID="{F3EEF14E-921B-439A-B597-019776D98AD7}" presName="childNode2" presStyleLbl="bgAcc1" presStyleIdx="1" presStyleCnt="5">
        <dgm:presLayoutVars>
          <dgm:bulletEnabled val="1"/>
        </dgm:presLayoutVars>
      </dgm:prSet>
      <dgm:spPr>
        <a:noFill/>
      </dgm:spPr>
      <dgm:t>
        <a:bodyPr/>
        <a:lstStyle/>
        <a:p>
          <a:endParaRPr lang="tr-TR"/>
        </a:p>
      </dgm:t>
    </dgm:pt>
    <dgm:pt modelId="{25A97664-4A0C-4C2A-9607-B49B1E753D40}" type="pres">
      <dgm:prSet presAssocID="{F3EEF14E-921B-439A-B597-019776D98AD7}" presName="childNode2tx" presStyleLbl="bgAcc1" presStyleIdx="1" presStyleCnt="5">
        <dgm:presLayoutVars>
          <dgm:bulletEnabled val="1"/>
        </dgm:presLayoutVars>
      </dgm:prSet>
      <dgm:spPr/>
      <dgm:t>
        <a:bodyPr/>
        <a:lstStyle/>
        <a:p>
          <a:endParaRPr lang="tr-TR"/>
        </a:p>
      </dgm:t>
    </dgm:pt>
    <dgm:pt modelId="{BCA53A76-B8A7-40D5-90A0-A3F15D29C52A}" type="pres">
      <dgm:prSet presAssocID="{F3EEF14E-921B-439A-B597-019776D98AD7}" presName="parentNode2" presStyleLbl="node1" presStyleIdx="1" presStyleCnt="5">
        <dgm:presLayoutVars>
          <dgm:chMax val="0"/>
          <dgm:bulletEnabled val="1"/>
        </dgm:presLayoutVars>
      </dgm:prSet>
      <dgm:spPr/>
      <dgm:t>
        <a:bodyPr/>
        <a:lstStyle/>
        <a:p>
          <a:endParaRPr lang="tr-TR"/>
        </a:p>
      </dgm:t>
    </dgm:pt>
    <dgm:pt modelId="{55ACE4B3-12C5-4462-AACD-3E33C5D5C058}" type="pres">
      <dgm:prSet presAssocID="{F3EEF14E-921B-439A-B597-019776D98AD7}" presName="connSite2" presStyleCnt="0"/>
      <dgm:spPr/>
      <dgm:t>
        <a:bodyPr/>
        <a:lstStyle/>
        <a:p>
          <a:endParaRPr lang="tr-TR"/>
        </a:p>
      </dgm:t>
    </dgm:pt>
    <dgm:pt modelId="{8A9918EB-0904-4FE7-AE94-A5E312C14A42}" type="pres">
      <dgm:prSet presAssocID="{CE95BA0D-2596-47EA-9DB2-ABCD3D301EB9}" presName="Name18" presStyleLbl="sibTrans2D1" presStyleIdx="1" presStyleCnt="4"/>
      <dgm:spPr/>
      <dgm:t>
        <a:bodyPr/>
        <a:lstStyle/>
        <a:p>
          <a:endParaRPr lang="tr-TR"/>
        </a:p>
      </dgm:t>
    </dgm:pt>
    <dgm:pt modelId="{A1B89031-0054-45B1-B92D-B08D4D8149FA}" type="pres">
      <dgm:prSet presAssocID="{54618F19-0038-42AD-BFA4-B759389385A2}" presName="composite1" presStyleCnt="0"/>
      <dgm:spPr/>
      <dgm:t>
        <a:bodyPr/>
        <a:lstStyle/>
        <a:p>
          <a:endParaRPr lang="tr-TR"/>
        </a:p>
      </dgm:t>
    </dgm:pt>
    <dgm:pt modelId="{90900EAD-573F-414F-AAD8-551AC12E7F11}" type="pres">
      <dgm:prSet presAssocID="{54618F19-0038-42AD-BFA4-B759389385A2}" presName="dummyNode1" presStyleLbl="node1" presStyleIdx="1" presStyleCnt="5"/>
      <dgm:spPr/>
      <dgm:t>
        <a:bodyPr/>
        <a:lstStyle/>
        <a:p>
          <a:endParaRPr lang="tr-TR"/>
        </a:p>
      </dgm:t>
    </dgm:pt>
    <dgm:pt modelId="{4955A211-15BB-4A71-A08F-976D42D375B4}" type="pres">
      <dgm:prSet presAssocID="{54618F19-0038-42AD-BFA4-B759389385A2}" presName="childNode1" presStyleLbl="bgAcc1" presStyleIdx="2" presStyleCnt="5">
        <dgm:presLayoutVars>
          <dgm:bulletEnabled val="1"/>
        </dgm:presLayoutVars>
      </dgm:prSet>
      <dgm:spPr>
        <a:noFill/>
      </dgm:spPr>
      <dgm:t>
        <a:bodyPr/>
        <a:lstStyle/>
        <a:p>
          <a:endParaRPr lang="tr-TR"/>
        </a:p>
      </dgm:t>
    </dgm:pt>
    <dgm:pt modelId="{76466D6A-39DF-4C84-B178-E5DC39885D0E}" type="pres">
      <dgm:prSet presAssocID="{54618F19-0038-42AD-BFA4-B759389385A2}" presName="childNode1tx" presStyleLbl="bgAcc1" presStyleIdx="2" presStyleCnt="5">
        <dgm:presLayoutVars>
          <dgm:bulletEnabled val="1"/>
        </dgm:presLayoutVars>
      </dgm:prSet>
      <dgm:spPr/>
      <dgm:t>
        <a:bodyPr/>
        <a:lstStyle/>
        <a:p>
          <a:endParaRPr lang="tr-TR"/>
        </a:p>
      </dgm:t>
    </dgm:pt>
    <dgm:pt modelId="{E54E3463-15D4-4373-9319-922B05BAB0DC}" type="pres">
      <dgm:prSet presAssocID="{54618F19-0038-42AD-BFA4-B759389385A2}" presName="parentNode1" presStyleLbl="node1" presStyleIdx="2" presStyleCnt="5">
        <dgm:presLayoutVars>
          <dgm:chMax val="1"/>
          <dgm:bulletEnabled val="1"/>
        </dgm:presLayoutVars>
      </dgm:prSet>
      <dgm:spPr/>
      <dgm:t>
        <a:bodyPr/>
        <a:lstStyle/>
        <a:p>
          <a:endParaRPr lang="tr-TR"/>
        </a:p>
      </dgm:t>
    </dgm:pt>
    <dgm:pt modelId="{60E2A288-1885-41A1-861E-794177F19E84}" type="pres">
      <dgm:prSet presAssocID="{54618F19-0038-42AD-BFA4-B759389385A2}" presName="connSite1" presStyleCnt="0"/>
      <dgm:spPr/>
      <dgm:t>
        <a:bodyPr/>
        <a:lstStyle/>
        <a:p>
          <a:endParaRPr lang="tr-TR"/>
        </a:p>
      </dgm:t>
    </dgm:pt>
    <dgm:pt modelId="{B248F5E4-D026-470B-ADB9-A345E420C7FF}" type="pres">
      <dgm:prSet presAssocID="{D22D8820-6ED9-48E2-A04D-2FE7FA060E78}" presName="Name9" presStyleLbl="sibTrans2D1" presStyleIdx="2" presStyleCnt="4"/>
      <dgm:spPr/>
      <dgm:t>
        <a:bodyPr/>
        <a:lstStyle/>
        <a:p>
          <a:endParaRPr lang="tr-TR"/>
        </a:p>
      </dgm:t>
    </dgm:pt>
    <dgm:pt modelId="{7A3A5DFE-9755-4546-969B-4941AA9FDFED}" type="pres">
      <dgm:prSet presAssocID="{27A77B6F-C5CC-4900-A9F1-332A3F36D089}" presName="composite2" presStyleCnt="0"/>
      <dgm:spPr/>
      <dgm:t>
        <a:bodyPr/>
        <a:lstStyle/>
        <a:p>
          <a:endParaRPr lang="tr-TR"/>
        </a:p>
      </dgm:t>
    </dgm:pt>
    <dgm:pt modelId="{058D2943-330F-4157-A681-C3EA3E52A475}" type="pres">
      <dgm:prSet presAssocID="{27A77B6F-C5CC-4900-A9F1-332A3F36D089}" presName="dummyNode2" presStyleLbl="node1" presStyleIdx="2" presStyleCnt="5"/>
      <dgm:spPr/>
      <dgm:t>
        <a:bodyPr/>
        <a:lstStyle/>
        <a:p>
          <a:endParaRPr lang="tr-TR"/>
        </a:p>
      </dgm:t>
    </dgm:pt>
    <dgm:pt modelId="{EA7B4811-E256-44C3-A7A2-D261D47C4A06}" type="pres">
      <dgm:prSet presAssocID="{27A77B6F-C5CC-4900-A9F1-332A3F36D089}" presName="childNode2" presStyleLbl="bgAcc1" presStyleIdx="3" presStyleCnt="5">
        <dgm:presLayoutVars>
          <dgm:bulletEnabled val="1"/>
        </dgm:presLayoutVars>
      </dgm:prSet>
      <dgm:spPr>
        <a:noFill/>
      </dgm:spPr>
      <dgm:t>
        <a:bodyPr/>
        <a:lstStyle/>
        <a:p>
          <a:endParaRPr lang="tr-TR"/>
        </a:p>
      </dgm:t>
    </dgm:pt>
    <dgm:pt modelId="{48ADEA33-B7B0-4875-B133-10CF35075708}" type="pres">
      <dgm:prSet presAssocID="{27A77B6F-C5CC-4900-A9F1-332A3F36D089}" presName="childNode2tx" presStyleLbl="bgAcc1" presStyleIdx="3" presStyleCnt="5">
        <dgm:presLayoutVars>
          <dgm:bulletEnabled val="1"/>
        </dgm:presLayoutVars>
      </dgm:prSet>
      <dgm:spPr/>
      <dgm:t>
        <a:bodyPr/>
        <a:lstStyle/>
        <a:p>
          <a:endParaRPr lang="tr-TR"/>
        </a:p>
      </dgm:t>
    </dgm:pt>
    <dgm:pt modelId="{E391CC09-144A-4E06-98F6-4FF64E95EB6A}" type="pres">
      <dgm:prSet presAssocID="{27A77B6F-C5CC-4900-A9F1-332A3F36D089}" presName="parentNode2" presStyleLbl="node1" presStyleIdx="3" presStyleCnt="5">
        <dgm:presLayoutVars>
          <dgm:chMax val="0"/>
          <dgm:bulletEnabled val="1"/>
        </dgm:presLayoutVars>
      </dgm:prSet>
      <dgm:spPr/>
      <dgm:t>
        <a:bodyPr/>
        <a:lstStyle/>
        <a:p>
          <a:endParaRPr lang="tr-TR"/>
        </a:p>
      </dgm:t>
    </dgm:pt>
    <dgm:pt modelId="{0E40FE2D-45CC-4270-B1B9-3912D28DCBC0}" type="pres">
      <dgm:prSet presAssocID="{27A77B6F-C5CC-4900-A9F1-332A3F36D089}" presName="connSite2" presStyleCnt="0"/>
      <dgm:spPr/>
      <dgm:t>
        <a:bodyPr/>
        <a:lstStyle/>
        <a:p>
          <a:endParaRPr lang="tr-TR"/>
        </a:p>
      </dgm:t>
    </dgm:pt>
    <dgm:pt modelId="{95B1F72E-F1BC-4CFC-A495-3E4BF28D8AD1}" type="pres">
      <dgm:prSet presAssocID="{253B7B0C-2312-4F01-96D5-96AEC36ACF0A}" presName="Name18" presStyleLbl="sibTrans2D1" presStyleIdx="3" presStyleCnt="4"/>
      <dgm:spPr/>
      <dgm:t>
        <a:bodyPr/>
        <a:lstStyle/>
        <a:p>
          <a:endParaRPr lang="tr-TR"/>
        </a:p>
      </dgm:t>
    </dgm:pt>
    <dgm:pt modelId="{6E6FA498-F1F1-49D6-9191-2E06BF83DCE2}" type="pres">
      <dgm:prSet presAssocID="{D9D72EEF-FF1E-446A-BFD8-F8FA52565F03}" presName="composite1" presStyleCnt="0"/>
      <dgm:spPr/>
      <dgm:t>
        <a:bodyPr/>
        <a:lstStyle/>
        <a:p>
          <a:endParaRPr lang="tr-TR"/>
        </a:p>
      </dgm:t>
    </dgm:pt>
    <dgm:pt modelId="{5BBC2C5A-CCFA-441A-9664-F2A24B50041D}" type="pres">
      <dgm:prSet presAssocID="{D9D72EEF-FF1E-446A-BFD8-F8FA52565F03}" presName="dummyNode1" presStyleLbl="node1" presStyleIdx="3" presStyleCnt="5"/>
      <dgm:spPr/>
      <dgm:t>
        <a:bodyPr/>
        <a:lstStyle/>
        <a:p>
          <a:endParaRPr lang="tr-TR"/>
        </a:p>
      </dgm:t>
    </dgm:pt>
    <dgm:pt modelId="{6B80193A-ED0D-4D79-A73C-F839BE378FCA}" type="pres">
      <dgm:prSet presAssocID="{D9D72EEF-FF1E-446A-BFD8-F8FA52565F03}" presName="childNode1" presStyleLbl="bgAcc1" presStyleIdx="4" presStyleCnt="5">
        <dgm:presLayoutVars>
          <dgm:bulletEnabled val="1"/>
        </dgm:presLayoutVars>
      </dgm:prSet>
      <dgm:spPr>
        <a:noFill/>
      </dgm:spPr>
      <dgm:t>
        <a:bodyPr/>
        <a:lstStyle/>
        <a:p>
          <a:endParaRPr lang="tr-TR"/>
        </a:p>
      </dgm:t>
    </dgm:pt>
    <dgm:pt modelId="{EAB4CF14-725C-4A87-B370-E11CB141DB48}" type="pres">
      <dgm:prSet presAssocID="{D9D72EEF-FF1E-446A-BFD8-F8FA52565F03}" presName="childNode1tx" presStyleLbl="bgAcc1" presStyleIdx="4" presStyleCnt="5">
        <dgm:presLayoutVars>
          <dgm:bulletEnabled val="1"/>
        </dgm:presLayoutVars>
      </dgm:prSet>
      <dgm:spPr/>
      <dgm:t>
        <a:bodyPr/>
        <a:lstStyle/>
        <a:p>
          <a:endParaRPr lang="tr-TR"/>
        </a:p>
      </dgm:t>
    </dgm:pt>
    <dgm:pt modelId="{044F081E-A286-411B-93CE-7A5179130E61}" type="pres">
      <dgm:prSet presAssocID="{D9D72EEF-FF1E-446A-BFD8-F8FA52565F03}" presName="parentNode1" presStyleLbl="node1" presStyleIdx="4" presStyleCnt="5">
        <dgm:presLayoutVars>
          <dgm:chMax val="1"/>
          <dgm:bulletEnabled val="1"/>
        </dgm:presLayoutVars>
      </dgm:prSet>
      <dgm:spPr/>
      <dgm:t>
        <a:bodyPr/>
        <a:lstStyle/>
        <a:p>
          <a:endParaRPr lang="tr-TR"/>
        </a:p>
      </dgm:t>
    </dgm:pt>
    <dgm:pt modelId="{AA2456C2-AAB4-4256-9F1B-FD86F93C3A17}" type="pres">
      <dgm:prSet presAssocID="{D9D72EEF-FF1E-446A-BFD8-F8FA52565F03}" presName="connSite1" presStyleCnt="0"/>
      <dgm:spPr/>
      <dgm:t>
        <a:bodyPr/>
        <a:lstStyle/>
        <a:p>
          <a:endParaRPr lang="tr-TR"/>
        </a:p>
      </dgm:t>
    </dgm:pt>
  </dgm:ptLst>
  <dgm:cxnLst>
    <dgm:cxn modelId="{4C198562-B694-4000-8F9B-91E49924DE9B}" type="presOf" srcId="{CE95BA0D-2596-47EA-9DB2-ABCD3D301EB9}" destId="{8A9918EB-0904-4FE7-AE94-A5E312C14A42}" srcOrd="0" destOrd="0" presId="urn:microsoft.com/office/officeart/2005/8/layout/hProcess4"/>
    <dgm:cxn modelId="{0992B2D6-E53C-48C9-B7CE-6ED5EB66282F}" srcId="{F59E1FFC-4DAA-4EA1-841F-677A90A8B2E8}" destId="{F3EEF14E-921B-439A-B597-019776D98AD7}" srcOrd="1" destOrd="0" parTransId="{91341304-601E-4F05-BFBF-22C1EE66914B}" sibTransId="{CE95BA0D-2596-47EA-9DB2-ABCD3D301EB9}"/>
    <dgm:cxn modelId="{190B5C5A-1825-42B0-AC22-95B6A9E1CCC2}" type="presOf" srcId="{F3EEF14E-921B-439A-B597-019776D98AD7}" destId="{BCA53A76-B8A7-40D5-90A0-A3F15D29C52A}" srcOrd="0" destOrd="0" presId="urn:microsoft.com/office/officeart/2005/8/layout/hProcess4"/>
    <dgm:cxn modelId="{B5F3B022-8809-4330-84A5-C17CEC6859B7}" type="presOf" srcId="{54618F19-0038-42AD-BFA4-B759389385A2}" destId="{E54E3463-15D4-4373-9319-922B05BAB0DC}" srcOrd="0" destOrd="0" presId="urn:microsoft.com/office/officeart/2005/8/layout/hProcess4"/>
    <dgm:cxn modelId="{8B452FAB-6E88-4630-AFFC-68C2240A89CD}" type="presOf" srcId="{D22D8820-6ED9-48E2-A04D-2FE7FA060E78}" destId="{B248F5E4-D026-470B-ADB9-A345E420C7FF}" srcOrd="0" destOrd="0" presId="urn:microsoft.com/office/officeart/2005/8/layout/hProcess4"/>
    <dgm:cxn modelId="{08DFE700-C21B-41D8-BD51-32D8EC7C933B}" type="presOf" srcId="{253B7B0C-2312-4F01-96D5-96AEC36ACF0A}" destId="{95B1F72E-F1BC-4CFC-A495-3E4BF28D8AD1}" srcOrd="0" destOrd="0" presId="urn:microsoft.com/office/officeart/2005/8/layout/hProcess4"/>
    <dgm:cxn modelId="{92F50741-D7B7-49CA-9EC8-A9E79D02BD24}" type="presOf" srcId="{27A77B6F-C5CC-4900-A9F1-332A3F36D089}" destId="{E391CC09-144A-4E06-98F6-4FF64E95EB6A}" srcOrd="0" destOrd="0" presId="urn:microsoft.com/office/officeart/2005/8/layout/hProcess4"/>
    <dgm:cxn modelId="{089D1785-2AED-46AB-87BC-0948B495EBCF}" type="presOf" srcId="{BEEB6A6F-3F2E-43DD-B727-725293DD2728}" destId="{ABF4F9F5-D981-4711-BCCA-EB26E2DFBF15}" srcOrd="0" destOrd="0" presId="urn:microsoft.com/office/officeart/2005/8/layout/hProcess4"/>
    <dgm:cxn modelId="{B681ACD9-8063-4A83-8EE4-4E402ED93E7E}" srcId="{F59E1FFC-4DAA-4EA1-841F-677A90A8B2E8}" destId="{27A77B6F-C5CC-4900-A9F1-332A3F36D089}" srcOrd="3" destOrd="0" parTransId="{F58AC1A5-11B5-482A-BB74-CA1A298E8BEA}" sibTransId="{253B7B0C-2312-4F01-96D5-96AEC36ACF0A}"/>
    <dgm:cxn modelId="{127A201F-0246-420B-A7DF-202D3CBE40F5}" type="presOf" srcId="{FC1BC94B-AEC6-406D-B91B-D476F6D23E64}" destId="{3C7BBC95-5C07-46B9-BB7F-37A5712C3A2D}" srcOrd="0" destOrd="0" presId="urn:microsoft.com/office/officeart/2005/8/layout/hProcess4"/>
    <dgm:cxn modelId="{AC42E525-AEF5-499A-A13A-363A1C3D31CB}" srcId="{F59E1FFC-4DAA-4EA1-841F-677A90A8B2E8}" destId="{54618F19-0038-42AD-BFA4-B759389385A2}" srcOrd="2" destOrd="0" parTransId="{8C6945E8-ABE5-47B2-B759-61CA5B03B468}" sibTransId="{D22D8820-6ED9-48E2-A04D-2FE7FA060E78}"/>
    <dgm:cxn modelId="{3C513BEC-2593-4FA9-94FB-84320E75596D}" srcId="{F59E1FFC-4DAA-4EA1-841F-677A90A8B2E8}" destId="{D9D72EEF-FF1E-446A-BFD8-F8FA52565F03}" srcOrd="4" destOrd="0" parTransId="{75E37B96-2361-45FE-AA0D-BBF998F6C9F6}" sibTransId="{0D03B795-0DA5-4CD7-A1A4-AA9B8A478ED6}"/>
    <dgm:cxn modelId="{26819E50-EFA8-4E1F-A24A-8BDBC4D0E629}" type="presOf" srcId="{F59E1FFC-4DAA-4EA1-841F-677A90A8B2E8}" destId="{7288276A-AFB8-45F3-8EA9-F3FE13CC506C}" srcOrd="0" destOrd="0" presId="urn:microsoft.com/office/officeart/2005/8/layout/hProcess4"/>
    <dgm:cxn modelId="{2E6B071F-DEAE-4B91-B45C-06711BE5EA8A}" srcId="{F59E1FFC-4DAA-4EA1-841F-677A90A8B2E8}" destId="{FC1BC94B-AEC6-406D-B91B-D476F6D23E64}" srcOrd="0" destOrd="0" parTransId="{E4DA92E2-6908-4085-AE06-C69D9A9D2E68}" sibTransId="{BEEB6A6F-3F2E-43DD-B727-725293DD2728}"/>
    <dgm:cxn modelId="{77BAC3F8-987C-484D-9FA8-B671FFB0AE58}" type="presOf" srcId="{D9D72EEF-FF1E-446A-BFD8-F8FA52565F03}" destId="{044F081E-A286-411B-93CE-7A5179130E61}" srcOrd="0" destOrd="0" presId="urn:microsoft.com/office/officeart/2005/8/layout/hProcess4"/>
    <dgm:cxn modelId="{C00E6B83-58F4-4EAA-9215-F1B4F4E41065}" type="presParOf" srcId="{7288276A-AFB8-45F3-8EA9-F3FE13CC506C}" destId="{C22F6F1A-A027-464A-9950-7BAA5A1E295B}" srcOrd="0" destOrd="0" presId="urn:microsoft.com/office/officeart/2005/8/layout/hProcess4"/>
    <dgm:cxn modelId="{D06A3E2C-7162-4C1F-B2E8-6A8D2B6AFD75}" type="presParOf" srcId="{7288276A-AFB8-45F3-8EA9-F3FE13CC506C}" destId="{DA12742A-54B4-463D-BFBC-A2A4E4028CE3}" srcOrd="1" destOrd="0" presId="urn:microsoft.com/office/officeart/2005/8/layout/hProcess4"/>
    <dgm:cxn modelId="{830F5698-E4B1-4860-A2FC-05195A6110C0}" type="presParOf" srcId="{7288276A-AFB8-45F3-8EA9-F3FE13CC506C}" destId="{78A4D1DD-4301-4C72-8D4C-896E6667B94E}" srcOrd="2" destOrd="0" presId="urn:microsoft.com/office/officeart/2005/8/layout/hProcess4"/>
    <dgm:cxn modelId="{756425D1-B887-49C3-BD22-8598C9A73EB0}" type="presParOf" srcId="{78A4D1DD-4301-4C72-8D4C-896E6667B94E}" destId="{BD2224ED-BE1F-4A8F-A7D6-A821BFC78500}" srcOrd="0" destOrd="0" presId="urn:microsoft.com/office/officeart/2005/8/layout/hProcess4"/>
    <dgm:cxn modelId="{1665A757-8E23-453A-9032-27CA1A6322CD}" type="presParOf" srcId="{BD2224ED-BE1F-4A8F-A7D6-A821BFC78500}" destId="{55D90AFD-DEE2-454C-B643-2C3AFB48E181}" srcOrd="0" destOrd="0" presId="urn:microsoft.com/office/officeart/2005/8/layout/hProcess4"/>
    <dgm:cxn modelId="{DE6E0D9E-816C-4D8F-A200-C5B4049F91C2}" type="presParOf" srcId="{BD2224ED-BE1F-4A8F-A7D6-A821BFC78500}" destId="{438FA40D-8625-4BD5-B0BE-441CECF6A7E1}" srcOrd="1" destOrd="0" presId="urn:microsoft.com/office/officeart/2005/8/layout/hProcess4"/>
    <dgm:cxn modelId="{636E29EC-AA6A-4B71-BD9C-702EA51027E8}" type="presParOf" srcId="{BD2224ED-BE1F-4A8F-A7D6-A821BFC78500}" destId="{10027C12-3BEE-4429-927E-02B602424B06}" srcOrd="2" destOrd="0" presId="urn:microsoft.com/office/officeart/2005/8/layout/hProcess4"/>
    <dgm:cxn modelId="{E6828C3C-3C3F-45C0-A1E4-887A6D1607AD}" type="presParOf" srcId="{BD2224ED-BE1F-4A8F-A7D6-A821BFC78500}" destId="{3C7BBC95-5C07-46B9-BB7F-37A5712C3A2D}" srcOrd="3" destOrd="0" presId="urn:microsoft.com/office/officeart/2005/8/layout/hProcess4"/>
    <dgm:cxn modelId="{717F9EA3-C037-4D48-90B6-2C995B70B124}" type="presParOf" srcId="{BD2224ED-BE1F-4A8F-A7D6-A821BFC78500}" destId="{DD862DEA-E6CC-4BEA-A2B5-95C2297A2021}" srcOrd="4" destOrd="0" presId="urn:microsoft.com/office/officeart/2005/8/layout/hProcess4"/>
    <dgm:cxn modelId="{FA7322D4-05DA-4F9F-8B4D-394490290BD5}" type="presParOf" srcId="{78A4D1DD-4301-4C72-8D4C-896E6667B94E}" destId="{ABF4F9F5-D981-4711-BCCA-EB26E2DFBF15}" srcOrd="1" destOrd="0" presId="urn:microsoft.com/office/officeart/2005/8/layout/hProcess4"/>
    <dgm:cxn modelId="{A9F6C8B8-AF2D-4D4D-A7E4-94727A9E3726}" type="presParOf" srcId="{78A4D1DD-4301-4C72-8D4C-896E6667B94E}" destId="{7475E005-9622-49AA-AFBE-CDA64A9C04A8}" srcOrd="2" destOrd="0" presId="urn:microsoft.com/office/officeart/2005/8/layout/hProcess4"/>
    <dgm:cxn modelId="{F0B235B1-E233-4A95-BB34-74B294CE910D}" type="presParOf" srcId="{7475E005-9622-49AA-AFBE-CDA64A9C04A8}" destId="{A361A4D4-2DE7-42AC-964A-40239FA13275}" srcOrd="0" destOrd="0" presId="urn:microsoft.com/office/officeart/2005/8/layout/hProcess4"/>
    <dgm:cxn modelId="{2B214459-1AD9-489F-9BBA-D065F8A43CFF}" type="presParOf" srcId="{7475E005-9622-49AA-AFBE-CDA64A9C04A8}" destId="{9876EA95-AFA8-4338-B7CD-2F55C709C534}" srcOrd="1" destOrd="0" presId="urn:microsoft.com/office/officeart/2005/8/layout/hProcess4"/>
    <dgm:cxn modelId="{C894908C-A091-49FE-AA3A-E882ECA5C3CC}" type="presParOf" srcId="{7475E005-9622-49AA-AFBE-CDA64A9C04A8}" destId="{25A97664-4A0C-4C2A-9607-B49B1E753D40}" srcOrd="2" destOrd="0" presId="urn:microsoft.com/office/officeart/2005/8/layout/hProcess4"/>
    <dgm:cxn modelId="{73833A28-1029-42C1-8D5D-ABEA5FE416C0}" type="presParOf" srcId="{7475E005-9622-49AA-AFBE-CDA64A9C04A8}" destId="{BCA53A76-B8A7-40D5-90A0-A3F15D29C52A}" srcOrd="3" destOrd="0" presId="urn:microsoft.com/office/officeart/2005/8/layout/hProcess4"/>
    <dgm:cxn modelId="{834CD3A7-ED5E-47CF-B6D4-E7CDB3199C6A}" type="presParOf" srcId="{7475E005-9622-49AA-AFBE-CDA64A9C04A8}" destId="{55ACE4B3-12C5-4462-AACD-3E33C5D5C058}" srcOrd="4" destOrd="0" presId="urn:microsoft.com/office/officeart/2005/8/layout/hProcess4"/>
    <dgm:cxn modelId="{238A62BD-D186-48EC-B743-8BCEE7DFD037}" type="presParOf" srcId="{78A4D1DD-4301-4C72-8D4C-896E6667B94E}" destId="{8A9918EB-0904-4FE7-AE94-A5E312C14A42}" srcOrd="3" destOrd="0" presId="urn:microsoft.com/office/officeart/2005/8/layout/hProcess4"/>
    <dgm:cxn modelId="{5C92CDB1-EEB4-47A5-B416-73741276C34C}" type="presParOf" srcId="{78A4D1DD-4301-4C72-8D4C-896E6667B94E}" destId="{A1B89031-0054-45B1-B92D-B08D4D8149FA}" srcOrd="4" destOrd="0" presId="urn:microsoft.com/office/officeart/2005/8/layout/hProcess4"/>
    <dgm:cxn modelId="{A2A4ED12-9A13-49AC-857E-1BD54E8779B0}" type="presParOf" srcId="{A1B89031-0054-45B1-B92D-B08D4D8149FA}" destId="{90900EAD-573F-414F-AAD8-551AC12E7F11}" srcOrd="0" destOrd="0" presId="urn:microsoft.com/office/officeart/2005/8/layout/hProcess4"/>
    <dgm:cxn modelId="{75266513-1D1B-4E72-ADC5-11D5EBF12190}" type="presParOf" srcId="{A1B89031-0054-45B1-B92D-B08D4D8149FA}" destId="{4955A211-15BB-4A71-A08F-976D42D375B4}" srcOrd="1" destOrd="0" presId="urn:microsoft.com/office/officeart/2005/8/layout/hProcess4"/>
    <dgm:cxn modelId="{AB2CAF31-6EC8-4C07-8EE1-E4A092544EE3}" type="presParOf" srcId="{A1B89031-0054-45B1-B92D-B08D4D8149FA}" destId="{76466D6A-39DF-4C84-B178-E5DC39885D0E}" srcOrd="2" destOrd="0" presId="urn:microsoft.com/office/officeart/2005/8/layout/hProcess4"/>
    <dgm:cxn modelId="{4AA7E541-4627-4B9D-9E15-D6FFB2380AD6}" type="presParOf" srcId="{A1B89031-0054-45B1-B92D-B08D4D8149FA}" destId="{E54E3463-15D4-4373-9319-922B05BAB0DC}" srcOrd="3" destOrd="0" presId="urn:microsoft.com/office/officeart/2005/8/layout/hProcess4"/>
    <dgm:cxn modelId="{4768B464-4B11-4B6C-BAAD-468A59BB7A46}" type="presParOf" srcId="{A1B89031-0054-45B1-B92D-B08D4D8149FA}" destId="{60E2A288-1885-41A1-861E-794177F19E84}" srcOrd="4" destOrd="0" presId="urn:microsoft.com/office/officeart/2005/8/layout/hProcess4"/>
    <dgm:cxn modelId="{86ECDBEE-0785-4BC6-BBB3-CBFA58928725}" type="presParOf" srcId="{78A4D1DD-4301-4C72-8D4C-896E6667B94E}" destId="{B248F5E4-D026-470B-ADB9-A345E420C7FF}" srcOrd="5" destOrd="0" presId="urn:microsoft.com/office/officeart/2005/8/layout/hProcess4"/>
    <dgm:cxn modelId="{CB95F2BD-514C-45F2-AB85-5D4CFE8C4802}" type="presParOf" srcId="{78A4D1DD-4301-4C72-8D4C-896E6667B94E}" destId="{7A3A5DFE-9755-4546-969B-4941AA9FDFED}" srcOrd="6" destOrd="0" presId="urn:microsoft.com/office/officeart/2005/8/layout/hProcess4"/>
    <dgm:cxn modelId="{C8CBBDFF-CA8A-4E6C-85A0-A59E288CC936}" type="presParOf" srcId="{7A3A5DFE-9755-4546-969B-4941AA9FDFED}" destId="{058D2943-330F-4157-A681-C3EA3E52A475}" srcOrd="0" destOrd="0" presId="urn:microsoft.com/office/officeart/2005/8/layout/hProcess4"/>
    <dgm:cxn modelId="{4039264F-3C3F-4D5F-BB93-B524D5828E25}" type="presParOf" srcId="{7A3A5DFE-9755-4546-969B-4941AA9FDFED}" destId="{EA7B4811-E256-44C3-A7A2-D261D47C4A06}" srcOrd="1" destOrd="0" presId="urn:microsoft.com/office/officeart/2005/8/layout/hProcess4"/>
    <dgm:cxn modelId="{48C68590-D532-4CD5-A13F-568D6FE53F43}" type="presParOf" srcId="{7A3A5DFE-9755-4546-969B-4941AA9FDFED}" destId="{48ADEA33-B7B0-4875-B133-10CF35075708}" srcOrd="2" destOrd="0" presId="urn:microsoft.com/office/officeart/2005/8/layout/hProcess4"/>
    <dgm:cxn modelId="{30C7F7BF-BCBE-456E-BB42-97832CCBF7CB}" type="presParOf" srcId="{7A3A5DFE-9755-4546-969B-4941AA9FDFED}" destId="{E391CC09-144A-4E06-98F6-4FF64E95EB6A}" srcOrd="3" destOrd="0" presId="urn:microsoft.com/office/officeart/2005/8/layout/hProcess4"/>
    <dgm:cxn modelId="{A0B1F094-DFBA-4671-8543-B9A7D9061447}" type="presParOf" srcId="{7A3A5DFE-9755-4546-969B-4941AA9FDFED}" destId="{0E40FE2D-45CC-4270-B1B9-3912D28DCBC0}" srcOrd="4" destOrd="0" presId="urn:microsoft.com/office/officeart/2005/8/layout/hProcess4"/>
    <dgm:cxn modelId="{BFB8291E-75C1-43CD-AA2C-9CD8A113AF79}" type="presParOf" srcId="{78A4D1DD-4301-4C72-8D4C-896E6667B94E}" destId="{95B1F72E-F1BC-4CFC-A495-3E4BF28D8AD1}" srcOrd="7" destOrd="0" presId="urn:microsoft.com/office/officeart/2005/8/layout/hProcess4"/>
    <dgm:cxn modelId="{952983C1-A068-4337-B08A-561B27A5ED82}" type="presParOf" srcId="{78A4D1DD-4301-4C72-8D4C-896E6667B94E}" destId="{6E6FA498-F1F1-49D6-9191-2E06BF83DCE2}" srcOrd="8" destOrd="0" presId="urn:microsoft.com/office/officeart/2005/8/layout/hProcess4"/>
    <dgm:cxn modelId="{A6517E36-8303-44D1-BD16-3D5ACF9B7D6C}" type="presParOf" srcId="{6E6FA498-F1F1-49D6-9191-2E06BF83DCE2}" destId="{5BBC2C5A-CCFA-441A-9664-F2A24B50041D}" srcOrd="0" destOrd="0" presId="urn:microsoft.com/office/officeart/2005/8/layout/hProcess4"/>
    <dgm:cxn modelId="{77C58896-3FCA-4C9A-B2B3-D4D81C03AD7B}" type="presParOf" srcId="{6E6FA498-F1F1-49D6-9191-2E06BF83DCE2}" destId="{6B80193A-ED0D-4D79-A73C-F839BE378FCA}" srcOrd="1" destOrd="0" presId="urn:microsoft.com/office/officeart/2005/8/layout/hProcess4"/>
    <dgm:cxn modelId="{73F2586D-A3D6-4169-966B-24D98EAC8397}" type="presParOf" srcId="{6E6FA498-F1F1-49D6-9191-2E06BF83DCE2}" destId="{EAB4CF14-725C-4A87-B370-E11CB141DB48}" srcOrd="2" destOrd="0" presId="urn:microsoft.com/office/officeart/2005/8/layout/hProcess4"/>
    <dgm:cxn modelId="{169B666D-ACE0-43F3-AEA3-454D498FB67D}" type="presParOf" srcId="{6E6FA498-F1F1-49D6-9191-2E06BF83DCE2}" destId="{044F081E-A286-411B-93CE-7A5179130E61}" srcOrd="3" destOrd="0" presId="urn:microsoft.com/office/officeart/2005/8/layout/hProcess4"/>
    <dgm:cxn modelId="{D89DCC72-0DD9-49A0-BCD7-9BA866EDAF21}" type="presParOf" srcId="{6E6FA498-F1F1-49D6-9191-2E06BF83DCE2}" destId="{AA2456C2-AAB4-4256-9F1B-FD86F93C3A17}" srcOrd="4" destOrd="0" presId="urn:microsoft.com/office/officeart/2005/8/layout/hProcess4"/>
  </dgm:cxnLst>
  <dgm:bg>
    <a:effectLst>
      <a:outerShdw blurRad="152400" dist="317500" dir="5400000" sx="90000" sy="-19000" rotWithShape="0">
        <a:prstClr val="black">
          <a:alpha val="15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35D8DA-1E5A-4219-B8A6-C37DE8D4D468}" type="doc">
      <dgm:prSet loTypeId="urn:microsoft.com/office/officeart/2005/8/layout/chevron1" loCatId="process" qsTypeId="urn:microsoft.com/office/officeart/2005/8/quickstyle/simple2" qsCatId="simple" csTypeId="urn:microsoft.com/office/officeart/2005/8/colors/accent5_1" csCatId="accent5" phldr="1"/>
      <dgm:spPr/>
    </dgm:pt>
    <dgm:pt modelId="{AD0A65AD-1933-4DE5-9CAB-86F90AF59B65}">
      <dgm:prSet phldrT="[Metin]"/>
      <dgm:spPr/>
      <dgm:t>
        <a:bodyPr/>
        <a:lstStyle/>
        <a:p>
          <a:r>
            <a:rPr lang="tr-TR"/>
            <a:t>problem</a:t>
          </a:r>
        </a:p>
      </dgm:t>
    </dgm:pt>
    <dgm:pt modelId="{AA51E14C-2E83-4CB6-83C8-3AB8ABFB5652}" type="parTrans" cxnId="{6FB541A2-E6C9-43CB-B6FB-8CDAAB2DE087}">
      <dgm:prSet/>
      <dgm:spPr/>
      <dgm:t>
        <a:bodyPr/>
        <a:lstStyle/>
        <a:p>
          <a:endParaRPr lang="tr-TR"/>
        </a:p>
      </dgm:t>
    </dgm:pt>
    <dgm:pt modelId="{7FA3E220-0363-40A9-AE5C-7A5127245635}" type="sibTrans" cxnId="{6FB541A2-E6C9-43CB-B6FB-8CDAAB2DE087}">
      <dgm:prSet/>
      <dgm:spPr/>
      <dgm:t>
        <a:bodyPr/>
        <a:lstStyle/>
        <a:p>
          <a:endParaRPr lang="tr-TR"/>
        </a:p>
      </dgm:t>
    </dgm:pt>
    <dgm:pt modelId="{DE17EFB7-92BB-40E3-A31A-8364F0640AB2}">
      <dgm:prSet phldrT="[Metin]"/>
      <dgm:spPr>
        <a:solidFill>
          <a:srgbClr val="92D050">
            <a:alpha val="35000"/>
          </a:srgbClr>
        </a:solidFill>
      </dgm:spPr>
      <dgm:t>
        <a:bodyPr/>
        <a:lstStyle/>
        <a:p>
          <a:r>
            <a:rPr lang="tr-TR"/>
            <a:t>analiz</a:t>
          </a:r>
        </a:p>
      </dgm:t>
    </dgm:pt>
    <dgm:pt modelId="{3B62C564-0F9C-43A0-A8D1-B2642AC6818D}" type="parTrans" cxnId="{54668E7B-296A-48C5-B199-D99D83CFB99A}">
      <dgm:prSet/>
      <dgm:spPr/>
      <dgm:t>
        <a:bodyPr/>
        <a:lstStyle/>
        <a:p>
          <a:endParaRPr lang="tr-TR"/>
        </a:p>
      </dgm:t>
    </dgm:pt>
    <dgm:pt modelId="{19F2F6E2-2EB2-4ECF-9FAC-82ABC7BA2568}" type="sibTrans" cxnId="{54668E7B-296A-48C5-B199-D99D83CFB99A}">
      <dgm:prSet/>
      <dgm:spPr/>
      <dgm:t>
        <a:bodyPr/>
        <a:lstStyle/>
        <a:p>
          <a:endParaRPr lang="tr-TR"/>
        </a:p>
      </dgm:t>
    </dgm:pt>
    <dgm:pt modelId="{6114399B-2CE4-41EE-9B0B-B3774AECEE9E}">
      <dgm:prSet phldrT="[Metin]"/>
      <dgm:spPr/>
      <dgm:t>
        <a:bodyPr/>
        <a:lstStyle/>
        <a:p>
          <a:r>
            <a:rPr lang="tr-TR"/>
            <a:t>giriş</a:t>
          </a:r>
        </a:p>
      </dgm:t>
    </dgm:pt>
    <dgm:pt modelId="{B98A390C-04DD-481E-8B13-718C037836C1}" type="parTrans" cxnId="{057555A4-162E-412B-A0A1-4C871FD70D29}">
      <dgm:prSet/>
      <dgm:spPr/>
      <dgm:t>
        <a:bodyPr/>
        <a:lstStyle/>
        <a:p>
          <a:endParaRPr lang="tr-TR"/>
        </a:p>
      </dgm:t>
    </dgm:pt>
    <dgm:pt modelId="{72EFCD6A-D296-4F64-AA56-ECF5CB37B6B6}" type="sibTrans" cxnId="{057555A4-162E-412B-A0A1-4C871FD70D29}">
      <dgm:prSet/>
      <dgm:spPr/>
      <dgm:t>
        <a:bodyPr/>
        <a:lstStyle/>
        <a:p>
          <a:endParaRPr lang="tr-TR"/>
        </a:p>
      </dgm:t>
    </dgm:pt>
    <dgm:pt modelId="{804D343B-27F4-478B-A756-B300288FF081}">
      <dgm:prSet phldrT="[Metin]"/>
      <dgm:spPr>
        <a:solidFill>
          <a:schemeClr val="accent1">
            <a:lumMod val="60000"/>
            <a:lumOff val="40000"/>
            <a:alpha val="50000"/>
          </a:schemeClr>
        </a:solidFill>
      </dgm:spPr>
      <dgm:t>
        <a:bodyPr/>
        <a:lstStyle/>
        <a:p>
          <a:r>
            <a:rPr lang="tr-TR"/>
            <a:t>algoritma</a:t>
          </a:r>
        </a:p>
      </dgm:t>
    </dgm:pt>
    <dgm:pt modelId="{9018CA7B-E452-4573-BA6C-E5277E2664AB}" type="parTrans" cxnId="{5355B474-C80E-4091-8916-B031597BAC89}">
      <dgm:prSet/>
      <dgm:spPr/>
      <dgm:t>
        <a:bodyPr/>
        <a:lstStyle/>
        <a:p>
          <a:endParaRPr lang="tr-TR"/>
        </a:p>
      </dgm:t>
    </dgm:pt>
    <dgm:pt modelId="{117D7A54-E281-44CA-BC42-D96D08F79A80}" type="sibTrans" cxnId="{5355B474-C80E-4091-8916-B031597BAC89}">
      <dgm:prSet/>
      <dgm:spPr/>
      <dgm:t>
        <a:bodyPr/>
        <a:lstStyle/>
        <a:p>
          <a:endParaRPr lang="tr-TR"/>
        </a:p>
      </dgm:t>
    </dgm:pt>
    <dgm:pt modelId="{E0B8FE4C-A2AB-46C9-8E69-EF0D7F3B7557}">
      <dgm:prSet phldrT="[Metin]"/>
      <dgm:spPr/>
      <dgm:t>
        <a:bodyPr/>
        <a:lstStyle/>
        <a:p>
          <a:r>
            <a:rPr lang="tr-TR"/>
            <a:t>çıkış</a:t>
          </a:r>
        </a:p>
      </dgm:t>
    </dgm:pt>
    <dgm:pt modelId="{9004BC45-F0BE-44CC-A99F-E48F01BAEB39}" type="parTrans" cxnId="{73F566FF-3788-44E7-8E70-15C9C65A2654}">
      <dgm:prSet/>
      <dgm:spPr/>
      <dgm:t>
        <a:bodyPr/>
        <a:lstStyle/>
        <a:p>
          <a:endParaRPr lang="tr-TR"/>
        </a:p>
      </dgm:t>
    </dgm:pt>
    <dgm:pt modelId="{900E6828-3444-484B-AFAF-C61C7D69D5D9}" type="sibTrans" cxnId="{73F566FF-3788-44E7-8E70-15C9C65A2654}">
      <dgm:prSet/>
      <dgm:spPr/>
      <dgm:t>
        <a:bodyPr/>
        <a:lstStyle/>
        <a:p>
          <a:endParaRPr lang="tr-TR"/>
        </a:p>
      </dgm:t>
    </dgm:pt>
    <dgm:pt modelId="{FF21A4E5-C8D1-45C5-AFBC-126AFEA167C9}" type="pres">
      <dgm:prSet presAssocID="{AF35D8DA-1E5A-4219-B8A6-C37DE8D4D468}" presName="Name0" presStyleCnt="0">
        <dgm:presLayoutVars>
          <dgm:dir/>
          <dgm:animLvl val="lvl"/>
          <dgm:resizeHandles val="exact"/>
        </dgm:presLayoutVars>
      </dgm:prSet>
      <dgm:spPr/>
    </dgm:pt>
    <dgm:pt modelId="{CD88D37D-AB3B-4779-8792-5C5E6C829F72}" type="pres">
      <dgm:prSet presAssocID="{AD0A65AD-1933-4DE5-9CAB-86F90AF59B65}" presName="parTxOnly" presStyleLbl="node1" presStyleIdx="0" presStyleCnt="5">
        <dgm:presLayoutVars>
          <dgm:chMax val="0"/>
          <dgm:chPref val="0"/>
          <dgm:bulletEnabled val="1"/>
        </dgm:presLayoutVars>
      </dgm:prSet>
      <dgm:spPr/>
      <dgm:t>
        <a:bodyPr/>
        <a:lstStyle/>
        <a:p>
          <a:endParaRPr lang="tr-TR"/>
        </a:p>
      </dgm:t>
    </dgm:pt>
    <dgm:pt modelId="{0AAA44A0-02C7-4346-B2F3-F7A514BC0D83}" type="pres">
      <dgm:prSet presAssocID="{7FA3E220-0363-40A9-AE5C-7A5127245635}" presName="parTxOnlySpace" presStyleCnt="0"/>
      <dgm:spPr/>
    </dgm:pt>
    <dgm:pt modelId="{71096F29-5C72-4D0A-A2CD-B7B88EA2DBD2}" type="pres">
      <dgm:prSet presAssocID="{DE17EFB7-92BB-40E3-A31A-8364F0640AB2}" presName="parTxOnly" presStyleLbl="node1" presStyleIdx="1" presStyleCnt="5" custScaleX="123877" custScaleY="158917">
        <dgm:presLayoutVars>
          <dgm:chMax val="0"/>
          <dgm:chPref val="0"/>
          <dgm:bulletEnabled val="1"/>
        </dgm:presLayoutVars>
      </dgm:prSet>
      <dgm:spPr/>
      <dgm:t>
        <a:bodyPr/>
        <a:lstStyle/>
        <a:p>
          <a:endParaRPr lang="tr-TR"/>
        </a:p>
      </dgm:t>
    </dgm:pt>
    <dgm:pt modelId="{9276E835-8C24-4B0C-8896-F8803D8CEE25}" type="pres">
      <dgm:prSet presAssocID="{19F2F6E2-2EB2-4ECF-9FAC-82ABC7BA2568}" presName="parTxOnlySpace" presStyleCnt="0"/>
      <dgm:spPr/>
    </dgm:pt>
    <dgm:pt modelId="{F48E428D-3DE2-4A39-9BC7-57F091FAD8A5}" type="pres">
      <dgm:prSet presAssocID="{6114399B-2CE4-41EE-9B0B-B3774AECEE9E}" presName="parTxOnly" presStyleLbl="node1" presStyleIdx="2" presStyleCnt="5">
        <dgm:presLayoutVars>
          <dgm:chMax val="0"/>
          <dgm:chPref val="0"/>
          <dgm:bulletEnabled val="1"/>
        </dgm:presLayoutVars>
      </dgm:prSet>
      <dgm:spPr/>
      <dgm:t>
        <a:bodyPr/>
        <a:lstStyle/>
        <a:p>
          <a:endParaRPr lang="tr-TR"/>
        </a:p>
      </dgm:t>
    </dgm:pt>
    <dgm:pt modelId="{C78E49B2-4830-4D61-8B96-201C7C7AC47A}" type="pres">
      <dgm:prSet presAssocID="{72EFCD6A-D296-4F64-AA56-ECF5CB37B6B6}" presName="parTxOnlySpace" presStyleCnt="0"/>
      <dgm:spPr/>
    </dgm:pt>
    <dgm:pt modelId="{4B0AB68F-3190-47D0-9128-EAC51FA7C16F}" type="pres">
      <dgm:prSet presAssocID="{804D343B-27F4-478B-A756-B300288FF081}" presName="parTxOnly" presStyleLbl="node1" presStyleIdx="3" presStyleCnt="5" custScaleX="129177" custScaleY="162952">
        <dgm:presLayoutVars>
          <dgm:chMax val="0"/>
          <dgm:chPref val="0"/>
          <dgm:bulletEnabled val="1"/>
        </dgm:presLayoutVars>
      </dgm:prSet>
      <dgm:spPr/>
      <dgm:t>
        <a:bodyPr/>
        <a:lstStyle/>
        <a:p>
          <a:endParaRPr lang="tr-TR"/>
        </a:p>
      </dgm:t>
    </dgm:pt>
    <dgm:pt modelId="{1C275FDE-6C1E-4948-B900-EF9F180E995E}" type="pres">
      <dgm:prSet presAssocID="{117D7A54-E281-44CA-BC42-D96D08F79A80}" presName="parTxOnlySpace" presStyleCnt="0"/>
      <dgm:spPr/>
    </dgm:pt>
    <dgm:pt modelId="{8A273411-86F0-4C32-BD6F-0159FC0E5488}" type="pres">
      <dgm:prSet presAssocID="{E0B8FE4C-A2AB-46C9-8E69-EF0D7F3B7557}" presName="parTxOnly" presStyleLbl="node1" presStyleIdx="4" presStyleCnt="5">
        <dgm:presLayoutVars>
          <dgm:chMax val="0"/>
          <dgm:chPref val="0"/>
          <dgm:bulletEnabled val="1"/>
        </dgm:presLayoutVars>
      </dgm:prSet>
      <dgm:spPr/>
      <dgm:t>
        <a:bodyPr/>
        <a:lstStyle/>
        <a:p>
          <a:endParaRPr lang="tr-TR"/>
        </a:p>
      </dgm:t>
    </dgm:pt>
  </dgm:ptLst>
  <dgm:cxnLst>
    <dgm:cxn modelId="{54668E7B-296A-48C5-B199-D99D83CFB99A}" srcId="{AF35D8DA-1E5A-4219-B8A6-C37DE8D4D468}" destId="{DE17EFB7-92BB-40E3-A31A-8364F0640AB2}" srcOrd="1" destOrd="0" parTransId="{3B62C564-0F9C-43A0-A8D1-B2642AC6818D}" sibTransId="{19F2F6E2-2EB2-4ECF-9FAC-82ABC7BA2568}"/>
    <dgm:cxn modelId="{C8BA3774-07D0-40C8-8BBA-38039064D373}" type="presOf" srcId="{AF35D8DA-1E5A-4219-B8A6-C37DE8D4D468}" destId="{FF21A4E5-C8D1-45C5-AFBC-126AFEA167C9}" srcOrd="0" destOrd="0" presId="urn:microsoft.com/office/officeart/2005/8/layout/chevron1"/>
    <dgm:cxn modelId="{914DFFD7-44F4-425A-914B-259AD442B3F1}" type="presOf" srcId="{804D343B-27F4-478B-A756-B300288FF081}" destId="{4B0AB68F-3190-47D0-9128-EAC51FA7C16F}" srcOrd="0" destOrd="0" presId="urn:microsoft.com/office/officeart/2005/8/layout/chevron1"/>
    <dgm:cxn modelId="{49F492DF-D003-426A-9D4B-F4BD732818ED}" type="presOf" srcId="{6114399B-2CE4-41EE-9B0B-B3774AECEE9E}" destId="{F48E428D-3DE2-4A39-9BC7-57F091FAD8A5}" srcOrd="0" destOrd="0" presId="urn:microsoft.com/office/officeart/2005/8/layout/chevron1"/>
    <dgm:cxn modelId="{967C00D4-8C00-49C8-8EED-94C411FA3AAF}" type="presOf" srcId="{E0B8FE4C-A2AB-46C9-8E69-EF0D7F3B7557}" destId="{8A273411-86F0-4C32-BD6F-0159FC0E5488}" srcOrd="0" destOrd="0" presId="urn:microsoft.com/office/officeart/2005/8/layout/chevron1"/>
    <dgm:cxn modelId="{73F566FF-3788-44E7-8E70-15C9C65A2654}" srcId="{AF35D8DA-1E5A-4219-B8A6-C37DE8D4D468}" destId="{E0B8FE4C-A2AB-46C9-8E69-EF0D7F3B7557}" srcOrd="4" destOrd="0" parTransId="{9004BC45-F0BE-44CC-A99F-E48F01BAEB39}" sibTransId="{900E6828-3444-484B-AFAF-C61C7D69D5D9}"/>
    <dgm:cxn modelId="{689ECBA3-DA5D-439A-BCD7-CE27619C16A6}" type="presOf" srcId="{AD0A65AD-1933-4DE5-9CAB-86F90AF59B65}" destId="{CD88D37D-AB3B-4779-8792-5C5E6C829F72}" srcOrd="0" destOrd="0" presId="urn:microsoft.com/office/officeart/2005/8/layout/chevron1"/>
    <dgm:cxn modelId="{5355B474-C80E-4091-8916-B031597BAC89}" srcId="{AF35D8DA-1E5A-4219-B8A6-C37DE8D4D468}" destId="{804D343B-27F4-478B-A756-B300288FF081}" srcOrd="3" destOrd="0" parTransId="{9018CA7B-E452-4573-BA6C-E5277E2664AB}" sibTransId="{117D7A54-E281-44CA-BC42-D96D08F79A80}"/>
    <dgm:cxn modelId="{057555A4-162E-412B-A0A1-4C871FD70D29}" srcId="{AF35D8DA-1E5A-4219-B8A6-C37DE8D4D468}" destId="{6114399B-2CE4-41EE-9B0B-B3774AECEE9E}" srcOrd="2" destOrd="0" parTransId="{B98A390C-04DD-481E-8B13-718C037836C1}" sibTransId="{72EFCD6A-D296-4F64-AA56-ECF5CB37B6B6}"/>
    <dgm:cxn modelId="{07AA436D-04D8-4909-8DE3-742B7A75FB54}" type="presOf" srcId="{DE17EFB7-92BB-40E3-A31A-8364F0640AB2}" destId="{71096F29-5C72-4D0A-A2CD-B7B88EA2DBD2}" srcOrd="0" destOrd="0" presId="urn:microsoft.com/office/officeart/2005/8/layout/chevron1"/>
    <dgm:cxn modelId="{6FB541A2-E6C9-43CB-B6FB-8CDAAB2DE087}" srcId="{AF35D8DA-1E5A-4219-B8A6-C37DE8D4D468}" destId="{AD0A65AD-1933-4DE5-9CAB-86F90AF59B65}" srcOrd="0" destOrd="0" parTransId="{AA51E14C-2E83-4CB6-83C8-3AB8ABFB5652}" sibTransId="{7FA3E220-0363-40A9-AE5C-7A5127245635}"/>
    <dgm:cxn modelId="{B7FEF867-3A03-491B-A3AB-E0C88CC26B43}" type="presParOf" srcId="{FF21A4E5-C8D1-45C5-AFBC-126AFEA167C9}" destId="{CD88D37D-AB3B-4779-8792-5C5E6C829F72}" srcOrd="0" destOrd="0" presId="urn:microsoft.com/office/officeart/2005/8/layout/chevron1"/>
    <dgm:cxn modelId="{D67E9FCB-CA53-4125-9FC7-B4A703E4D1A7}" type="presParOf" srcId="{FF21A4E5-C8D1-45C5-AFBC-126AFEA167C9}" destId="{0AAA44A0-02C7-4346-B2F3-F7A514BC0D83}" srcOrd="1" destOrd="0" presId="urn:microsoft.com/office/officeart/2005/8/layout/chevron1"/>
    <dgm:cxn modelId="{D611EEEB-6563-4C1D-A9BA-9C267B672D47}" type="presParOf" srcId="{FF21A4E5-C8D1-45C5-AFBC-126AFEA167C9}" destId="{71096F29-5C72-4D0A-A2CD-B7B88EA2DBD2}" srcOrd="2" destOrd="0" presId="urn:microsoft.com/office/officeart/2005/8/layout/chevron1"/>
    <dgm:cxn modelId="{BC5A1C57-3F5B-419D-831F-20AF9C11C0CC}" type="presParOf" srcId="{FF21A4E5-C8D1-45C5-AFBC-126AFEA167C9}" destId="{9276E835-8C24-4B0C-8896-F8803D8CEE25}" srcOrd="3" destOrd="0" presId="urn:microsoft.com/office/officeart/2005/8/layout/chevron1"/>
    <dgm:cxn modelId="{F1BB5E92-028F-498E-870E-89CC75B00DB6}" type="presParOf" srcId="{FF21A4E5-C8D1-45C5-AFBC-126AFEA167C9}" destId="{F48E428D-3DE2-4A39-9BC7-57F091FAD8A5}" srcOrd="4" destOrd="0" presId="urn:microsoft.com/office/officeart/2005/8/layout/chevron1"/>
    <dgm:cxn modelId="{B1D6EAA3-43CB-41C5-964A-1B8EB6EAF537}" type="presParOf" srcId="{FF21A4E5-C8D1-45C5-AFBC-126AFEA167C9}" destId="{C78E49B2-4830-4D61-8B96-201C7C7AC47A}" srcOrd="5" destOrd="0" presId="urn:microsoft.com/office/officeart/2005/8/layout/chevron1"/>
    <dgm:cxn modelId="{F3710C08-2A8C-480A-87D3-3CF7996B27B2}" type="presParOf" srcId="{FF21A4E5-C8D1-45C5-AFBC-126AFEA167C9}" destId="{4B0AB68F-3190-47D0-9128-EAC51FA7C16F}" srcOrd="6" destOrd="0" presId="urn:microsoft.com/office/officeart/2005/8/layout/chevron1"/>
    <dgm:cxn modelId="{85A6CDB2-7C6C-4585-B9D7-292B68F974EA}" type="presParOf" srcId="{FF21A4E5-C8D1-45C5-AFBC-126AFEA167C9}" destId="{1C275FDE-6C1E-4948-B900-EF9F180E995E}" srcOrd="7" destOrd="0" presId="urn:microsoft.com/office/officeart/2005/8/layout/chevron1"/>
    <dgm:cxn modelId="{0A8BFB9B-711F-4A3F-B1A9-D0DDFC19D36D}" type="presParOf" srcId="{FF21A4E5-C8D1-45C5-AFBC-126AFEA167C9}" destId="{8A273411-86F0-4C32-BD6F-0159FC0E548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D4FE2-7B78-4B51-B550-5A5FFC4DF537}">
      <dsp:nvSpPr>
        <dsp:cNvPr id="0" name=""/>
        <dsp:cNvSpPr/>
      </dsp:nvSpPr>
      <dsp:spPr>
        <a:xfrm>
          <a:off x="316113" y="0"/>
          <a:ext cx="3582615" cy="1000132"/>
        </a:xfrm>
        <a:prstGeom prst="rightArrow">
          <a:avLst/>
        </a:prstGeom>
        <a:solidFill>
          <a:schemeClr val="accent1">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F40D80F6-2D5E-4C30-8E9F-298BDE56F7E3}">
      <dsp:nvSpPr>
        <dsp:cNvPr id="0" name=""/>
        <dsp:cNvSpPr/>
      </dsp:nvSpPr>
      <dsp:spPr>
        <a:xfrm>
          <a:off x="4527"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baseline="0">
              <a:solidFill>
                <a:srgbClr val="FFFF00"/>
              </a:solidFill>
            </a:rPr>
            <a:t>Giriş Bilgileri</a:t>
          </a:r>
        </a:p>
      </dsp:txBody>
      <dsp:txXfrm>
        <a:off x="24056" y="319568"/>
        <a:ext cx="1317594" cy="360994"/>
      </dsp:txXfrm>
    </dsp:sp>
    <dsp:sp modelId="{F8BD572A-1EF6-46D0-B26D-62CDEDD52161}">
      <dsp:nvSpPr>
        <dsp:cNvPr id="0" name=""/>
        <dsp:cNvSpPr/>
      </dsp:nvSpPr>
      <dsp:spPr>
        <a:xfrm>
          <a:off x="1429094"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baseline="0">
              <a:solidFill>
                <a:srgbClr val="FFFF00"/>
              </a:solidFill>
            </a:rPr>
            <a:t>Algoritma</a:t>
          </a:r>
        </a:p>
      </dsp:txBody>
      <dsp:txXfrm>
        <a:off x="1448623" y="319568"/>
        <a:ext cx="1317594" cy="360994"/>
      </dsp:txXfrm>
    </dsp:sp>
    <dsp:sp modelId="{BA3464B1-9BFF-4816-B46D-03D8BF41E99F}">
      <dsp:nvSpPr>
        <dsp:cNvPr id="0" name=""/>
        <dsp:cNvSpPr/>
      </dsp:nvSpPr>
      <dsp:spPr>
        <a:xfrm>
          <a:off x="2853662" y="300039"/>
          <a:ext cx="1356652" cy="400052"/>
        </a:xfrm>
        <a:prstGeom prst="round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tr-TR" sz="1600" kern="1200">
              <a:solidFill>
                <a:srgbClr val="FFFF00"/>
              </a:solidFill>
            </a:rPr>
            <a:t>Çıkış</a:t>
          </a:r>
          <a:r>
            <a:rPr lang="tr-TR" sz="1600" kern="1200"/>
            <a:t> </a:t>
          </a:r>
          <a:r>
            <a:rPr lang="tr-TR" sz="1600" kern="1200">
              <a:solidFill>
                <a:srgbClr val="FFFF00"/>
              </a:solidFill>
            </a:rPr>
            <a:t>Bilgileri</a:t>
          </a:r>
        </a:p>
      </dsp:txBody>
      <dsp:txXfrm>
        <a:off x="2873191" y="319568"/>
        <a:ext cx="1317594" cy="3609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FA40D-8625-4BD5-B0BE-441CECF6A7E1}">
      <dsp:nvSpPr>
        <dsp:cNvPr id="0" name=""/>
        <dsp:cNvSpPr/>
      </dsp:nvSpPr>
      <dsp:spPr>
        <a:xfrm>
          <a:off x="1246"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BF4F9F5-D981-4711-BCCA-EB26E2DFBF15}">
      <dsp:nvSpPr>
        <dsp:cNvPr id="0" name=""/>
        <dsp:cNvSpPr/>
      </dsp:nvSpPr>
      <dsp:spPr>
        <a:xfrm>
          <a:off x="438393" y="573837"/>
          <a:ext cx="1051450" cy="1051450"/>
        </a:xfrm>
        <a:prstGeom prst="leftCircularArrow">
          <a:avLst>
            <a:gd name="adj1" fmla="val 4489"/>
            <a:gd name="adj2" fmla="val 570478"/>
            <a:gd name="adj3" fmla="val 2345989"/>
            <a:gd name="adj4" fmla="val 9024489"/>
            <a:gd name="adj5" fmla="val 5237"/>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3C7BBC95-5C07-46B9-BB7F-37A5712C3A2D}">
      <dsp:nvSpPr>
        <dsp:cNvPr id="0" name=""/>
        <dsp:cNvSpPr/>
      </dsp:nvSpPr>
      <dsp:spPr>
        <a:xfrm>
          <a:off x="184640"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Mühendislik Problemi</a:t>
          </a:r>
        </a:p>
      </dsp:txBody>
      <dsp:txXfrm>
        <a:off x="193184" y="1050749"/>
        <a:ext cx="716490" cy="274632"/>
      </dsp:txXfrm>
    </dsp:sp>
    <dsp:sp modelId="{9876EA95-AFA8-4338-B7CD-2F55C709C534}">
      <dsp:nvSpPr>
        <dsp:cNvPr id="0" name=""/>
        <dsp:cNvSpPr/>
      </dsp:nvSpPr>
      <dsp:spPr>
        <a:xfrm>
          <a:off x="1142979"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A9918EB-0904-4FE7-AE94-A5E312C14A42}">
      <dsp:nvSpPr>
        <dsp:cNvPr id="0" name=""/>
        <dsp:cNvSpPr/>
      </dsp:nvSpPr>
      <dsp:spPr>
        <a:xfrm>
          <a:off x="1573250" y="43473"/>
          <a:ext cx="1156902" cy="1156902"/>
        </a:xfrm>
        <a:prstGeom prst="circularArrow">
          <a:avLst>
            <a:gd name="adj1" fmla="val 4080"/>
            <a:gd name="adj2" fmla="val 513325"/>
            <a:gd name="adj3" fmla="val 19311165"/>
            <a:gd name="adj4" fmla="val 12575511"/>
            <a:gd name="adj5" fmla="val 476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BCA53A76-B8A7-40D5-90A0-A3F15D29C52A}">
      <dsp:nvSpPr>
        <dsp:cNvPr id="0" name=""/>
        <dsp:cNvSpPr/>
      </dsp:nvSpPr>
      <dsp:spPr>
        <a:xfrm>
          <a:off x="1326374" y="361524"/>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Matematiksel model</a:t>
          </a:r>
        </a:p>
      </dsp:txBody>
      <dsp:txXfrm>
        <a:off x="1334918" y="370068"/>
        <a:ext cx="716490" cy="274632"/>
      </dsp:txXfrm>
    </dsp:sp>
    <dsp:sp modelId="{4955A211-15BB-4A71-A08F-976D42D375B4}">
      <dsp:nvSpPr>
        <dsp:cNvPr id="0" name=""/>
        <dsp:cNvSpPr/>
      </dsp:nvSpPr>
      <dsp:spPr>
        <a:xfrm>
          <a:off x="2284713"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248F5E4-D026-470B-ADB9-A345E420C7FF}">
      <dsp:nvSpPr>
        <dsp:cNvPr id="0" name=""/>
        <dsp:cNvSpPr/>
      </dsp:nvSpPr>
      <dsp:spPr>
        <a:xfrm>
          <a:off x="2721861" y="573837"/>
          <a:ext cx="1051450" cy="1051450"/>
        </a:xfrm>
        <a:prstGeom prst="leftCircularArrow">
          <a:avLst>
            <a:gd name="adj1" fmla="val 4489"/>
            <a:gd name="adj2" fmla="val 570478"/>
            <a:gd name="adj3" fmla="val 2345989"/>
            <a:gd name="adj4" fmla="val 9024489"/>
            <a:gd name="adj5" fmla="val 5237"/>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54E3463-15D4-4373-9319-922B05BAB0DC}">
      <dsp:nvSpPr>
        <dsp:cNvPr id="0" name=""/>
        <dsp:cNvSpPr/>
      </dsp:nvSpPr>
      <dsp:spPr>
        <a:xfrm>
          <a:off x="2468107"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Çözümleme / Algoritma</a:t>
          </a:r>
        </a:p>
      </dsp:txBody>
      <dsp:txXfrm>
        <a:off x="2476651" y="1050749"/>
        <a:ext cx="716490" cy="274632"/>
      </dsp:txXfrm>
    </dsp:sp>
    <dsp:sp modelId="{EA7B4811-E256-44C3-A7A2-D261D47C4A06}">
      <dsp:nvSpPr>
        <dsp:cNvPr id="0" name=""/>
        <dsp:cNvSpPr/>
      </dsp:nvSpPr>
      <dsp:spPr>
        <a:xfrm>
          <a:off x="3426446"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B1F72E-F1BC-4CFC-A495-3E4BF28D8AD1}">
      <dsp:nvSpPr>
        <dsp:cNvPr id="0" name=""/>
        <dsp:cNvSpPr/>
      </dsp:nvSpPr>
      <dsp:spPr>
        <a:xfrm>
          <a:off x="3856717" y="43473"/>
          <a:ext cx="1156902" cy="1156902"/>
        </a:xfrm>
        <a:prstGeom prst="circularArrow">
          <a:avLst>
            <a:gd name="adj1" fmla="val 4080"/>
            <a:gd name="adj2" fmla="val 513325"/>
            <a:gd name="adj3" fmla="val 19311165"/>
            <a:gd name="adj4" fmla="val 12575511"/>
            <a:gd name="adj5" fmla="val 476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sp>
    <dsp:sp modelId="{E391CC09-144A-4E06-98F6-4FF64E95EB6A}">
      <dsp:nvSpPr>
        <dsp:cNvPr id="0" name=""/>
        <dsp:cNvSpPr/>
      </dsp:nvSpPr>
      <dsp:spPr>
        <a:xfrm>
          <a:off x="3609841" y="361524"/>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Kodlama / Sınama</a:t>
          </a:r>
        </a:p>
      </dsp:txBody>
      <dsp:txXfrm>
        <a:off x="3618385" y="370068"/>
        <a:ext cx="716490" cy="274632"/>
      </dsp:txXfrm>
    </dsp:sp>
    <dsp:sp modelId="{6B80193A-ED0D-4D79-A73C-F839BE378FCA}">
      <dsp:nvSpPr>
        <dsp:cNvPr id="0" name=""/>
        <dsp:cNvSpPr/>
      </dsp:nvSpPr>
      <dsp:spPr>
        <a:xfrm>
          <a:off x="4568180" y="507384"/>
          <a:ext cx="825276" cy="680680"/>
        </a:xfrm>
        <a:prstGeom prst="roundRect">
          <a:avLst>
            <a:gd name="adj" fmla="val 10000"/>
          </a:avLst>
        </a:prstGeom>
        <a:no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44F081E-A286-411B-93CE-7A5179130E61}">
      <dsp:nvSpPr>
        <dsp:cNvPr id="0" name=""/>
        <dsp:cNvSpPr/>
      </dsp:nvSpPr>
      <dsp:spPr>
        <a:xfrm>
          <a:off x="4751575" y="1042205"/>
          <a:ext cx="733578" cy="29172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45" tIns="11430" rIns="17145" bIns="11430" numCol="1" spcCol="1270" anchor="ctr" anchorCtr="0">
          <a:noAutofit/>
        </a:bodyPr>
        <a:lstStyle/>
        <a:p>
          <a:pPr lvl="0" algn="ctr" defTabSz="400050">
            <a:lnSpc>
              <a:spcPct val="90000"/>
            </a:lnSpc>
            <a:spcBef>
              <a:spcPct val="0"/>
            </a:spcBef>
            <a:spcAft>
              <a:spcPct val="35000"/>
            </a:spcAft>
          </a:pPr>
          <a:r>
            <a:rPr lang="tr-TR" sz="900" kern="1200"/>
            <a:t>Uygulama</a:t>
          </a:r>
        </a:p>
      </dsp:txBody>
      <dsp:txXfrm>
        <a:off x="4760119" y="1050749"/>
        <a:ext cx="716490" cy="2746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8D37D-AB3B-4779-8792-5C5E6C829F72}">
      <dsp:nvSpPr>
        <dsp:cNvPr id="0" name=""/>
        <dsp:cNvSpPr/>
      </dsp:nvSpPr>
      <dsp:spPr>
        <a:xfrm>
          <a:off x="1101" y="277888"/>
          <a:ext cx="961252" cy="384501"/>
        </a:xfrm>
        <a:prstGeom prst="chevron">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problem</a:t>
          </a:r>
        </a:p>
      </dsp:txBody>
      <dsp:txXfrm>
        <a:off x="193352" y="277888"/>
        <a:ext cx="576751" cy="384501"/>
      </dsp:txXfrm>
    </dsp:sp>
    <dsp:sp modelId="{71096F29-5C72-4D0A-A2CD-B7B88EA2DBD2}">
      <dsp:nvSpPr>
        <dsp:cNvPr id="0" name=""/>
        <dsp:cNvSpPr/>
      </dsp:nvSpPr>
      <dsp:spPr>
        <a:xfrm>
          <a:off x="866229" y="164620"/>
          <a:ext cx="1190771" cy="611037"/>
        </a:xfrm>
        <a:prstGeom prst="chevron">
          <a:avLst/>
        </a:prstGeom>
        <a:solidFill>
          <a:srgbClr val="92D050">
            <a:alpha val="35000"/>
          </a:srgb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analiz</a:t>
          </a:r>
        </a:p>
      </dsp:txBody>
      <dsp:txXfrm>
        <a:off x="1171748" y="164620"/>
        <a:ext cx="579734" cy="611037"/>
      </dsp:txXfrm>
    </dsp:sp>
    <dsp:sp modelId="{F48E428D-3DE2-4A39-9BC7-57F091FAD8A5}">
      <dsp:nvSpPr>
        <dsp:cNvPr id="0" name=""/>
        <dsp:cNvSpPr/>
      </dsp:nvSpPr>
      <dsp:spPr>
        <a:xfrm>
          <a:off x="1960875" y="277888"/>
          <a:ext cx="961252" cy="384501"/>
        </a:xfrm>
        <a:prstGeom prst="chevron">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giriş</a:t>
          </a:r>
        </a:p>
      </dsp:txBody>
      <dsp:txXfrm>
        <a:off x="2153126" y="277888"/>
        <a:ext cx="576751" cy="384501"/>
      </dsp:txXfrm>
    </dsp:sp>
    <dsp:sp modelId="{4B0AB68F-3190-47D0-9128-EAC51FA7C16F}">
      <dsp:nvSpPr>
        <dsp:cNvPr id="0" name=""/>
        <dsp:cNvSpPr/>
      </dsp:nvSpPr>
      <dsp:spPr>
        <a:xfrm>
          <a:off x="2826002" y="156863"/>
          <a:ext cx="1241717" cy="626552"/>
        </a:xfrm>
        <a:prstGeom prst="chevron">
          <a:avLst/>
        </a:prstGeom>
        <a:solidFill>
          <a:schemeClr val="accent1">
            <a:lumMod val="60000"/>
            <a:lumOff val="40000"/>
            <a:alpha val="5000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algoritma</a:t>
          </a:r>
        </a:p>
      </dsp:txBody>
      <dsp:txXfrm>
        <a:off x="3139278" y="156863"/>
        <a:ext cx="615165" cy="626552"/>
      </dsp:txXfrm>
    </dsp:sp>
    <dsp:sp modelId="{8A273411-86F0-4C32-BD6F-0159FC0E5488}">
      <dsp:nvSpPr>
        <dsp:cNvPr id="0" name=""/>
        <dsp:cNvSpPr/>
      </dsp:nvSpPr>
      <dsp:spPr>
        <a:xfrm>
          <a:off x="3971595" y="277888"/>
          <a:ext cx="961252" cy="384501"/>
        </a:xfrm>
        <a:prstGeom prst="chevron">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0005" tIns="13335" rIns="13335" bIns="13335" numCol="1" spcCol="1270" anchor="ctr" anchorCtr="0">
          <a:noAutofit/>
        </a:bodyPr>
        <a:lstStyle/>
        <a:p>
          <a:pPr lvl="0" algn="ctr" defTabSz="444500">
            <a:lnSpc>
              <a:spcPct val="90000"/>
            </a:lnSpc>
            <a:spcBef>
              <a:spcPct val="0"/>
            </a:spcBef>
            <a:spcAft>
              <a:spcPct val="35000"/>
            </a:spcAft>
          </a:pPr>
          <a:r>
            <a:rPr lang="tr-TR" sz="1000" kern="1200"/>
            <a:t>çıkış</a:t>
          </a:r>
        </a:p>
      </dsp:txBody>
      <dsp:txXfrm>
        <a:off x="4163846" y="277888"/>
        <a:ext cx="576751" cy="38450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tr-TR"/>
          </a:p>
        </p:txBody>
      </p:sp>
      <p:sp>
        <p:nvSpPr>
          <p:cNvPr id="116739"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tr-TR"/>
          </a:p>
        </p:txBody>
      </p:sp>
      <p:sp>
        <p:nvSpPr>
          <p:cNvPr id="116740"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tr-TR"/>
          </a:p>
        </p:txBody>
      </p:sp>
      <p:sp>
        <p:nvSpPr>
          <p:cNvPr id="116741"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6B7A8066-7E68-4D30-B2C1-61A668CE483C}" type="slidenum">
              <a:rPr lang="tr-TR"/>
              <a:pPr/>
              <a:t>‹#›</a:t>
            </a:fld>
            <a:endParaRPr lang="tr-TR"/>
          </a:p>
        </p:txBody>
      </p:sp>
    </p:spTree>
    <p:extLst>
      <p:ext uri="{BB962C8B-B14F-4D97-AF65-F5344CB8AC3E}">
        <p14:creationId xmlns:p14="http://schemas.microsoft.com/office/powerpoint/2010/main" val="336640552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tr-TR"/>
          </a:p>
        </p:txBody>
      </p:sp>
      <p:sp>
        <p:nvSpPr>
          <p:cNvPr id="117763"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tr-TR"/>
          </a:p>
        </p:txBody>
      </p:sp>
      <p:sp>
        <p:nvSpPr>
          <p:cNvPr id="1177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p>
        </p:txBody>
      </p:sp>
      <p:sp>
        <p:nvSpPr>
          <p:cNvPr id="117766"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tr-TR"/>
          </a:p>
        </p:txBody>
      </p:sp>
      <p:sp>
        <p:nvSpPr>
          <p:cNvPr id="117767"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CFA2BFB0-25B4-4D96-A77A-383ABC758268}" type="slidenum">
              <a:rPr lang="tr-TR"/>
              <a:pPr/>
              <a:t>‹#›</a:t>
            </a:fld>
            <a:endParaRPr lang="tr-TR"/>
          </a:p>
        </p:txBody>
      </p:sp>
    </p:spTree>
    <p:extLst>
      <p:ext uri="{BB962C8B-B14F-4D97-AF65-F5344CB8AC3E}">
        <p14:creationId xmlns:p14="http://schemas.microsoft.com/office/powerpoint/2010/main" val="107612639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tr-TR" sz="1300" dirty="0" smtClean="0"/>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lnSpcReduction="10000"/>
          </a:bodyPr>
          <a:lstStyle/>
          <a:p>
            <a:pPr defTabSz="966612">
              <a:defRPr/>
            </a:pPr>
            <a:r>
              <a:rPr lang="tr-TR" sz="1300" dirty="0" smtClean="0"/>
              <a:t>Bu alanındaki çalışmaların sonunda elde edilen veya geliştirilen sayısal yöntemler bilgisayar yardımıyla çok çeşitli mühendislik problemlerinin ve bazı temel bilimlerin çözümünü kolaylaştırır. </a:t>
            </a:r>
          </a:p>
          <a:p>
            <a:pPr defTabSz="966612">
              <a:defRPr/>
            </a:pPr>
            <a:endParaRPr lang="tr-TR" sz="1300" dirty="0" smtClean="0"/>
          </a:p>
          <a:p>
            <a:pPr defTabSz="966612">
              <a:defRPr/>
            </a:pPr>
            <a:r>
              <a:rPr lang="tr-TR" sz="1300" dirty="0" smtClean="0"/>
              <a:t>Elektronik araçlar sayısal analizin ayrılmaz bir parçasıdır. Sayısal analiz matematik problemlerinin elektronik hesaplayıcılar yardımı ile çözümlenme tekniğidir. Genellikle analitik olarak çözümleri çok zor veya imkânsız olan matematik problemleri belli hata aralıklarında çözümlemek için kullanılır.</a:t>
            </a:r>
          </a:p>
          <a:p>
            <a:pPr defTabSz="966612">
              <a:defRPr/>
            </a:pPr>
            <a:r>
              <a:rPr lang="tr-TR" sz="1300" dirty="0" smtClean="0"/>
              <a:t>Bilgisayarlarda problemlerin modellenmesi ve çözümleri için  </a:t>
            </a:r>
            <a:r>
              <a:rPr lang="tr-TR" sz="1300" dirty="0" err="1" smtClean="0"/>
              <a:t>Fortran</a:t>
            </a:r>
            <a:r>
              <a:rPr lang="tr-TR" sz="1300" dirty="0" smtClean="0"/>
              <a:t>, C, C#,  vb. gibi genel amaçlı programlama dillerinden biri kullanılabilir. Ama bilgisayar programı yazmak zahmetli bir iş olduğu için matematiksel işlemler yapabilen ticari paket programları, örnek olarak, </a:t>
            </a:r>
            <a:r>
              <a:rPr lang="tr-TR" sz="1300" dirty="0" err="1" smtClean="0"/>
              <a:t>MatLab</a:t>
            </a:r>
            <a:r>
              <a:rPr lang="tr-TR" sz="1300" dirty="0" smtClean="0"/>
              <a:t>, </a:t>
            </a:r>
            <a:r>
              <a:rPr lang="tr-TR" sz="1300" dirty="0" err="1" smtClean="0"/>
              <a:t>MathCAD</a:t>
            </a:r>
            <a:r>
              <a:rPr lang="tr-TR" sz="1300" dirty="0" smtClean="0"/>
              <a:t>, veya </a:t>
            </a:r>
            <a:r>
              <a:rPr lang="tr-TR" sz="1300" dirty="0" err="1" smtClean="0"/>
              <a:t>Mathematica</a:t>
            </a:r>
            <a:r>
              <a:rPr lang="tr-TR" sz="1300" dirty="0" smtClean="0"/>
              <a:t> kullanılabileceği gibi ücretsiz olarak internet ortamında bulunan </a:t>
            </a:r>
            <a:r>
              <a:rPr lang="tr-TR" sz="1300" dirty="0" err="1" smtClean="0"/>
              <a:t>SciLab</a:t>
            </a:r>
            <a:r>
              <a:rPr lang="tr-TR" sz="1300" dirty="0" smtClean="0"/>
              <a:t> ve </a:t>
            </a:r>
            <a:r>
              <a:rPr lang="tr-TR" sz="1300" dirty="0" err="1" smtClean="0"/>
              <a:t>Octava</a:t>
            </a:r>
            <a:r>
              <a:rPr lang="tr-TR" sz="1300" dirty="0" smtClean="0"/>
              <a:t>,  gibi matematiksel işlemler yapmak için geliştirilmiş programlarda kullanılabilir.  </a:t>
            </a:r>
          </a:p>
          <a:p>
            <a:endParaRPr lang="tr-TR" dirty="0" smtClean="0"/>
          </a:p>
          <a:p>
            <a:r>
              <a:rPr lang="tr-TR" sz="1300" dirty="0" smtClean="0"/>
              <a:t>Diğer taraftan bu hazır elektronik hesap tabloları ve matematik programları genel amaçlı kullanımlar için geliştirildiklerinden dolayı her kullanıcının gereksinimlerini bire bir karşılamayabilir.</a:t>
            </a:r>
          </a:p>
          <a:p>
            <a:r>
              <a:rPr lang="tr-TR" sz="1300" dirty="0" smtClean="0"/>
              <a:t> </a:t>
            </a:r>
          </a:p>
          <a:p>
            <a:r>
              <a:rPr lang="tr-TR" sz="1300" dirty="0" smtClean="0"/>
              <a:t>Her kullanıcının gereksinimlerini bire bir karşılanamadığı durumlarda sayısal çözümleme yapacak kişinin programlama dillerinden birini kullanarak program yazmaktan başka çaresi kalmayabilir. Burada yine elektronik hesap tablolarının kendi içinde programlama yapmaya yardımcı araçları kullanılabilir. </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baseline="0" dirty="0" smtClean="0">
                <a:solidFill>
                  <a:schemeClr val="tx1"/>
                </a:solidFill>
                <a:latin typeface="Times New Roman" pitchFamily="18" charset="0"/>
                <a:ea typeface="+mn-ea"/>
                <a:cs typeface="+mn-cs"/>
              </a:rPr>
              <a:t>Şeklide hafızda tutulur. Yukarıda anlatılanlar tamsayıların hafızda tutuluş şeklini gösterir, eğer</a:t>
            </a:r>
          </a:p>
          <a:p>
            <a:r>
              <a:rPr kumimoji="1" lang="tr-TR" sz="1200" kern="1200" baseline="0" dirty="0" smtClean="0">
                <a:solidFill>
                  <a:schemeClr val="tx1"/>
                </a:solidFill>
                <a:latin typeface="Times New Roman" pitchFamily="18" charset="0"/>
                <a:ea typeface="+mn-ea"/>
                <a:cs typeface="+mn-cs"/>
              </a:rPr>
              <a:t>sayı kesirli sayılarda ise aynı mantıkla fakat biraz daha farklıdır. Bu işlem kullanılan</a:t>
            </a:r>
          </a:p>
          <a:p>
            <a:r>
              <a:rPr kumimoji="1" lang="tr-TR" sz="1200" kern="1200" baseline="0" dirty="0" smtClean="0">
                <a:solidFill>
                  <a:schemeClr val="tx1"/>
                </a:solidFill>
                <a:latin typeface="Times New Roman" pitchFamily="18" charset="0"/>
                <a:ea typeface="+mn-ea"/>
                <a:cs typeface="+mn-cs"/>
              </a:rPr>
              <a:t>bilgisayarların donanımları ve rakamları tanımlamaları ile ilgilidir. Örnek olarak 1/3 kesrini</a:t>
            </a:r>
          </a:p>
          <a:p>
            <a:r>
              <a:rPr kumimoji="1" lang="tr-TR" sz="1200" kern="1200" baseline="0" dirty="0" smtClean="0">
                <a:solidFill>
                  <a:schemeClr val="tx1"/>
                </a:solidFill>
                <a:latin typeface="Times New Roman" pitchFamily="18" charset="0"/>
                <a:ea typeface="+mn-ea"/>
                <a:cs typeface="+mn-cs"/>
              </a:rPr>
              <a:t>bilgisayar 0.33333... gibi belli adet hane kullanarak yazar. Sayıların tanımlanması için kaç hane</a:t>
            </a:r>
          </a:p>
          <a:p>
            <a:r>
              <a:rPr kumimoji="1" lang="tr-TR" sz="1200" kern="1200" baseline="0" dirty="0" smtClean="0">
                <a:solidFill>
                  <a:schemeClr val="tx1"/>
                </a:solidFill>
                <a:latin typeface="Times New Roman" pitchFamily="18" charset="0"/>
                <a:ea typeface="+mn-ea"/>
                <a:cs typeface="+mn-cs"/>
              </a:rPr>
              <a:t>kullanılacağı rakamların nasıl tanımlandığı ve bilgisayarın mimarisi ile ilgilidir. Bu tür hatalara</a:t>
            </a:r>
          </a:p>
          <a:p>
            <a:r>
              <a:rPr kumimoji="1" lang="tr-TR" sz="1200" i="1" kern="1200" baseline="0" dirty="0" smtClean="0">
                <a:solidFill>
                  <a:schemeClr val="tx1"/>
                </a:solidFill>
                <a:latin typeface="Times New Roman" pitchFamily="18" charset="0"/>
                <a:ea typeface="+mn-ea"/>
                <a:cs typeface="+mn-cs"/>
              </a:rPr>
              <a:t>yuvarlama hatası (</a:t>
            </a:r>
            <a:r>
              <a:rPr kumimoji="1" lang="tr-TR" sz="1200" i="1" kern="1200" baseline="0" dirty="0" err="1" smtClean="0">
                <a:solidFill>
                  <a:schemeClr val="tx1"/>
                </a:solidFill>
                <a:latin typeface="Times New Roman" pitchFamily="18" charset="0"/>
                <a:ea typeface="+mn-ea"/>
                <a:cs typeface="+mn-cs"/>
              </a:rPr>
              <a:t>round</a:t>
            </a:r>
            <a:r>
              <a:rPr kumimoji="1" lang="tr-TR" sz="1200" i="1" kern="1200" baseline="0" dirty="0" smtClean="0">
                <a:solidFill>
                  <a:schemeClr val="tx1"/>
                </a:solidFill>
                <a:latin typeface="Times New Roman" pitchFamily="18" charset="0"/>
                <a:ea typeface="+mn-ea"/>
                <a:cs typeface="+mn-cs"/>
              </a:rPr>
              <a:t>-</a:t>
            </a:r>
            <a:r>
              <a:rPr kumimoji="1" lang="tr-TR" sz="1200" i="1" kern="1200" baseline="0" dirty="0" err="1" smtClean="0">
                <a:solidFill>
                  <a:schemeClr val="tx1"/>
                </a:solidFill>
                <a:latin typeface="Times New Roman" pitchFamily="18" charset="0"/>
                <a:ea typeface="+mn-ea"/>
                <a:cs typeface="+mn-cs"/>
              </a:rPr>
              <a:t>off</a:t>
            </a:r>
            <a:r>
              <a:rPr kumimoji="1" lang="tr-TR" sz="1200" i="1" kern="1200" baseline="0" dirty="0" smtClean="0">
                <a:solidFill>
                  <a:schemeClr val="tx1"/>
                </a:solidFill>
                <a:latin typeface="Times New Roman" pitchFamily="18" charset="0"/>
                <a:ea typeface="+mn-ea"/>
                <a:cs typeface="+mn-cs"/>
              </a:rPr>
              <a:t> </a:t>
            </a:r>
            <a:r>
              <a:rPr kumimoji="1" lang="tr-TR" sz="1200" i="1" kern="1200" baseline="0" dirty="0" err="1" smtClean="0">
                <a:solidFill>
                  <a:schemeClr val="tx1"/>
                </a:solidFill>
                <a:latin typeface="Times New Roman" pitchFamily="18" charset="0"/>
                <a:ea typeface="+mn-ea"/>
                <a:cs typeface="+mn-cs"/>
              </a:rPr>
              <a:t>error</a:t>
            </a:r>
            <a:r>
              <a:rPr kumimoji="1" lang="tr-TR" sz="1200" i="1" kern="1200" baseline="0" dirty="0" smtClean="0">
                <a:solidFill>
                  <a:schemeClr val="tx1"/>
                </a:solidFill>
                <a:latin typeface="Times New Roman" pitchFamily="18" charset="0"/>
                <a:ea typeface="+mn-ea"/>
                <a:cs typeface="+mn-cs"/>
              </a:rPr>
              <a:t>) denir.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smtClean="0"/>
              <a:t>En basit tanımıyla hata, bir sayının gerçek değeri ile onu temsil eden yaklaşık değer arasındaki farktır.  </a:t>
            </a:r>
          </a:p>
          <a:p>
            <a:pPr defTabSz="966612">
              <a:defRPr/>
            </a:pPr>
            <a:r>
              <a:rPr lang="tr-TR" sz="1300" smtClean="0"/>
              <a:t>Sayısal hatalar, matematiksel işlemler ve değerlerin yaklaşık kullanımlarından ortaya çıkan farklar olarak tanımlanabilir. Bu hataların bir kısmı kullanıcıların kendisinden, bir kısmı bilgisayarda kullanılan yazılımlardan ve bir kısmı da bilgisayarların doğal olarak sayıları belirli bir uzunlukta depolayabilme, yuvarlatma ve kesmelerinden kaynaklanır.</a:t>
            </a:r>
          </a:p>
          <a:p>
            <a:endParaRPr lang="tr-TR" smtClean="0"/>
          </a:p>
          <a:p>
            <a:pPr defTabSz="966612">
              <a:defRPr/>
            </a:pPr>
            <a:r>
              <a:rPr lang="tr-TR" sz="1300" smtClean="0"/>
              <a:t>Kesme ve yuvarlatma hataları, verilerin sayısal işlemlere girmesinden kaynaklanan hatalardır. Sonsuz terimli bir seriyi uygun şekilde keserek sayısal sonuçlar elde edilir. Belirli terimden sonra gelen  terimlerin ihmal edilmesi kesme hatası olarak bilinir. Burada yapılan hata atılan terimlerin toplamı kadar olur. </a:t>
            </a:r>
          </a:p>
          <a:p>
            <a:pPr defTabSz="966612"/>
            <a:r>
              <a:rPr lang="tr-TR" sz="1300" smtClean="0"/>
              <a:t>Hesaplamada ihmal edilen terimlerin toplamı yapılan kesme hatasına eşit olur.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b="1" smtClean="0"/>
              <a:t>Mutlak Hata</a:t>
            </a:r>
            <a:endParaRPr lang="tr-TR" sz="1300" smtClean="0">
              <a:latin typeface="Arial" pitchFamily="34" charset="0"/>
              <a:cs typeface="Arial" pitchFamily="34" charset="0"/>
            </a:endParaRPr>
          </a:p>
          <a:p>
            <a:pPr defTabSz="966612">
              <a:defRPr/>
            </a:pPr>
            <a:endParaRPr lang="tr-TR" sz="1300" smtClean="0"/>
          </a:p>
          <a:p>
            <a:pPr defTabSz="966612">
              <a:defRPr/>
            </a:pPr>
            <a:r>
              <a:rPr lang="tr-TR" sz="1300" smtClean="0"/>
              <a:t>Doğru  olarak  kabul  edilen  bir  büyüklüğün  değeri  (analitik  olarak  bilinen)  ile  sayısal hesaplamalar sırasında elde edilen değer arasındaki fark mutlak hata olarak tanımlanır: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17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baseline="0" dirty="0" smtClean="0">
                <a:solidFill>
                  <a:schemeClr val="tx1"/>
                </a:solidFill>
                <a:latin typeface="Times New Roman" pitchFamily="18" charset="0"/>
                <a:ea typeface="+mn-ea"/>
                <a:cs typeface="+mn-cs"/>
              </a:rPr>
              <a:t>Görüldüğü gibi sin(x) fonksiyonun yaklaşık değerini bulmak için kullanılan ilk dört terim doğru</a:t>
            </a:r>
          </a:p>
          <a:p>
            <a:r>
              <a:rPr kumimoji="1" lang="tr-TR" sz="1200" kern="1200" baseline="0" dirty="0" smtClean="0">
                <a:solidFill>
                  <a:schemeClr val="tx1"/>
                </a:solidFill>
                <a:latin typeface="Times New Roman" pitchFamily="18" charset="0"/>
                <a:ea typeface="+mn-ea"/>
                <a:cs typeface="+mn-cs"/>
              </a:rPr>
              <a:t>cevabı vermemektedir. Bu hatanın nedeni, sinüs serisinin belli sayıdaki elemanının</a:t>
            </a:r>
          </a:p>
          <a:p>
            <a:r>
              <a:rPr kumimoji="1" lang="tr-TR" sz="1200" kern="1200" baseline="0" dirty="0" smtClean="0">
                <a:solidFill>
                  <a:schemeClr val="tx1"/>
                </a:solidFill>
                <a:latin typeface="Times New Roman" pitchFamily="18" charset="0"/>
                <a:ea typeface="+mn-ea"/>
                <a:cs typeface="+mn-cs"/>
              </a:rPr>
              <a:t>kullanılmasıdır. Yinelemeli metotlarda, bu hatanın miktarı yineleme sayısına göre azaltılabilir,</a:t>
            </a:r>
          </a:p>
          <a:p>
            <a:r>
              <a:rPr kumimoji="1" lang="tr-TR" sz="1200" kern="1200" baseline="0" dirty="0" smtClean="0">
                <a:solidFill>
                  <a:schemeClr val="tx1"/>
                </a:solidFill>
                <a:latin typeface="Times New Roman" pitchFamily="18" charset="0"/>
                <a:ea typeface="+mn-ea"/>
                <a:cs typeface="+mn-cs"/>
              </a:rPr>
              <a:t>fakat sonsuz sayıda terim kullanılarak gerçek sonuca ulaşmak mümkün olmadığı için belli terim</a:t>
            </a:r>
          </a:p>
          <a:p>
            <a:r>
              <a:rPr kumimoji="1" lang="tr-TR" sz="1200" kern="1200" baseline="0" dirty="0" smtClean="0">
                <a:solidFill>
                  <a:schemeClr val="tx1"/>
                </a:solidFill>
                <a:latin typeface="Times New Roman" pitchFamily="18" charset="0"/>
                <a:ea typeface="+mn-ea"/>
                <a:cs typeface="+mn-cs"/>
              </a:rPr>
              <a:t>sayısı kullanılarak gerçek sonuca çok yakın bir değer bulunabilir.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19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en-US" sz="1300" smtClean="0"/>
              <a:t>AMACI</a:t>
            </a:r>
            <a:endParaRPr lang="tr-TR" sz="1300" smtClean="0"/>
          </a:p>
          <a:p>
            <a:r>
              <a:rPr lang="en-US" sz="1300" smtClean="0"/>
              <a:t>Bu dersin amacı </a:t>
            </a:r>
            <a:r>
              <a:rPr lang="tr-TR" sz="1300" smtClean="0"/>
              <a:t>öğ</a:t>
            </a:r>
            <a:r>
              <a:rPr lang="en-US" sz="1300" smtClean="0"/>
              <a:t>rencilere, uygulamalı bilim dallarında ortaya </a:t>
            </a:r>
            <a:r>
              <a:rPr lang="tr-TR" sz="1300" smtClean="0"/>
              <a:t>ç</a:t>
            </a:r>
            <a:r>
              <a:rPr lang="en-US" sz="1300" smtClean="0"/>
              <a:t>ıkan ve analitik olarak </a:t>
            </a:r>
            <a:r>
              <a:rPr lang="tr-TR" sz="1300" smtClean="0"/>
              <a:t>çö</a:t>
            </a:r>
            <a:r>
              <a:rPr lang="en-US" sz="1300" smtClean="0"/>
              <a:t>z</a:t>
            </a:r>
            <a:r>
              <a:rPr lang="tr-TR" sz="1300" smtClean="0"/>
              <a:t>ül</a:t>
            </a:r>
            <a:r>
              <a:rPr lang="en-US" sz="1300" smtClean="0"/>
              <a:t>emeyen problemleri basit aritmetik i</a:t>
            </a:r>
            <a:r>
              <a:rPr lang="tr-TR" sz="1300" smtClean="0"/>
              <a:t>ş</a:t>
            </a:r>
            <a:r>
              <a:rPr lang="en-US" sz="1300" smtClean="0"/>
              <a:t>lemlerle yakla</a:t>
            </a:r>
            <a:r>
              <a:rPr lang="tr-TR" sz="1300" smtClean="0"/>
              <a:t>ş</a:t>
            </a:r>
            <a:r>
              <a:rPr lang="en-US" sz="1300" smtClean="0"/>
              <a:t>ık olarak </a:t>
            </a:r>
            <a:r>
              <a:rPr lang="tr-TR" sz="1300" smtClean="0"/>
              <a:t>çözme </a:t>
            </a:r>
            <a:r>
              <a:rPr lang="en-US" sz="1300" smtClean="0"/>
              <a:t>metodlarını </a:t>
            </a:r>
            <a:r>
              <a:rPr lang="tr-TR" sz="1300" smtClean="0"/>
              <a:t>öğ</a:t>
            </a:r>
            <a:r>
              <a:rPr lang="en-US" sz="1300" smtClean="0"/>
              <a:t>retmektir.  Bu dersi alan </a:t>
            </a:r>
            <a:r>
              <a:rPr lang="tr-TR" sz="1300" smtClean="0"/>
              <a:t>arkadaşlar </a:t>
            </a:r>
            <a:r>
              <a:rPr lang="en-US" sz="1300" smtClean="0"/>
              <a:t>aynı zamanda bu metodlarla </a:t>
            </a:r>
            <a:r>
              <a:rPr lang="tr-TR" sz="1300" smtClean="0"/>
              <a:t>ç</a:t>
            </a:r>
            <a:r>
              <a:rPr lang="en-US" sz="1300" smtClean="0"/>
              <a:t>alı</a:t>
            </a:r>
            <a:r>
              <a:rPr lang="tr-TR" sz="1300" smtClean="0"/>
              <a:t>ş</a:t>
            </a:r>
            <a:r>
              <a:rPr lang="en-US" sz="1300" smtClean="0"/>
              <a:t>an algoritmalar geli</a:t>
            </a:r>
            <a:r>
              <a:rPr lang="tr-TR" sz="1300" smtClean="0"/>
              <a:t>ş</a:t>
            </a:r>
            <a:r>
              <a:rPr lang="en-US" sz="1300" smtClean="0"/>
              <a:t>tirme ve bu algoritmalar</a:t>
            </a:r>
            <a:r>
              <a:rPr lang="tr-TR" sz="1300" smtClean="0"/>
              <a:t>ı</a:t>
            </a:r>
            <a:r>
              <a:rPr lang="en-US" sz="1300" smtClean="0"/>
              <a:t>n yeterlili</a:t>
            </a:r>
            <a:r>
              <a:rPr lang="tr-TR" sz="1300" smtClean="0"/>
              <a:t>ğ</a:t>
            </a:r>
            <a:r>
              <a:rPr lang="en-US" sz="1300" smtClean="0"/>
              <a:t>ini analiz etme becerisi geli</a:t>
            </a:r>
            <a:r>
              <a:rPr lang="tr-TR" sz="1300" smtClean="0"/>
              <a:t>ş</a:t>
            </a:r>
            <a:r>
              <a:rPr lang="en-US" sz="1300" smtClean="0"/>
              <a:t>tireceklerdir.</a:t>
            </a:r>
            <a:endParaRPr lang="tr-TR" sz="1300" smtClean="0"/>
          </a:p>
          <a:p>
            <a:endParaRPr lang="tr-TR" sz="130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b="1" smtClean="0"/>
              <a:t>Bağıl Hata</a:t>
            </a:r>
            <a:endParaRPr lang="tr-TR" sz="1300" smtClean="0">
              <a:latin typeface="Arial" pitchFamily="34" charset="0"/>
              <a:cs typeface="Arial" pitchFamily="34" charset="0"/>
            </a:endParaRPr>
          </a:p>
          <a:p>
            <a:pPr defTabSz="966612">
              <a:defRPr/>
            </a:pPr>
            <a:endParaRPr lang="tr-TR" sz="1300" smtClean="0"/>
          </a:p>
          <a:p>
            <a:pPr defTabSz="966612">
              <a:defRPr/>
            </a:pPr>
            <a:r>
              <a:rPr lang="tr-TR" sz="1300" smtClean="0"/>
              <a:t>Mutlak hatanın  gerçek değere  bölünmesiyle  elde  edilen hatadır. Fakat  her  problem  için gerçek değeri  bilme olanağı olmadığı için bağıl hata genel olarak mutlak hatanın yaklaşık değere bölünmesiyle elde edilir.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20</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21</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22</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r>
              <a:rPr lang="tr-TR" sz="1300" b="1" smtClean="0"/>
              <a:t>Algoritma ve Akış Diyagramları  </a:t>
            </a:r>
            <a:endParaRPr lang="tr-TR" sz="1300" smtClean="0"/>
          </a:p>
          <a:p>
            <a:r>
              <a:rPr lang="tr-TR" sz="1300" smtClean="0"/>
              <a:t>Programlamada esas zorluk; bir problemin çözümü için gereken işlem adımlarının düzgün bir şekilde tarif edilememesidir.</a:t>
            </a:r>
          </a:p>
          <a:p>
            <a:r>
              <a:rPr lang="tr-TR" sz="1300" smtClean="0"/>
              <a:t> Algoritma; tüm bilgisayar programlarının tasarımı aşamasında yararlanılan ve işin tamamlanması için gerekli işlemlerin kendi dilimizde tarif edildiği bir belgedir. Algoritmada  kendi konuşma dilimizi kullanmaktaki amaç, her adımın  hedefini net şekilde  açıklayıcı  olması ve herhangi bir programlama diline bağlı olmaksızın geliştirilmesindendir.</a:t>
            </a:r>
          </a:p>
          <a:p>
            <a:pPr defTabSz="966612">
              <a:defRPr/>
            </a:pPr>
            <a:r>
              <a:rPr lang="tr-TR" sz="1300" smtClean="0"/>
              <a:t>Her iş için algoritma kullanılır fakat algoritma geneldir. Bir iş için de farklı algoritmalar olabilir. Bu algoritmaların karmaşıklığı birbirine eşit olabileceği gibi birisi daha verimli de olabilir. Algoritmalar özel durumlar için çözüm sunamazlar. Genel durumlara yönelik algoritmalardan söz edilebilir.</a:t>
            </a:r>
          </a:p>
        </p:txBody>
      </p:sp>
      <p:sp>
        <p:nvSpPr>
          <p:cNvPr id="4" name="3 Slayt Numarası Yer Tutucusu"/>
          <p:cNvSpPr>
            <a:spLocks noGrp="1"/>
          </p:cNvSpPr>
          <p:nvPr>
            <p:ph type="sldNum" sz="quarter" idx="10"/>
          </p:nvPr>
        </p:nvSpPr>
        <p:spPr/>
        <p:txBody>
          <a:bodyPr/>
          <a:lstStyle/>
          <a:p>
            <a:fld id="{CFA2BFB0-25B4-4D96-A77A-383ABC758268}" type="slidenum">
              <a:rPr lang="tr-TR" smtClean="0"/>
              <a:pPr/>
              <a:t>23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24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smtClean="0"/>
              <a:t>Ek olarak yapılan çalışmaların çözümlerini akış</a:t>
            </a:r>
            <a:r>
              <a:rPr lang="tr-TR" sz="1300" baseline="0" smtClean="0"/>
              <a:t> diyagramları ve </a:t>
            </a:r>
            <a:r>
              <a:rPr lang="tr-TR" sz="1300" smtClean="0"/>
              <a:t> matlab ortamında yazılacak</a:t>
            </a:r>
            <a:r>
              <a:rPr lang="tr-TR" sz="1300" baseline="0" smtClean="0"/>
              <a:t> programlarla destekleyeceğimizi</a:t>
            </a:r>
            <a:r>
              <a:rPr lang="tr-TR" sz="1300" smtClean="0"/>
              <a:t> bilmenizi isterim.</a:t>
            </a:r>
            <a:endParaRPr lang="tr-TR" sz="130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sz="1300" dirty="0" smtClean="0"/>
          </a:p>
        </p:txBody>
      </p:sp>
      <p:sp>
        <p:nvSpPr>
          <p:cNvPr id="4" name="3 Slayt Numarası Yer Tutucusu"/>
          <p:cNvSpPr>
            <a:spLocks noGrp="1"/>
          </p:cNvSpPr>
          <p:nvPr>
            <p:ph type="sldNum" sz="quarter" idx="10"/>
          </p:nvPr>
        </p:nvSpPr>
        <p:spPr/>
        <p:txBody>
          <a:bodyPr/>
          <a:lstStyle/>
          <a:p>
            <a:fld id="{CFA2BFB0-25B4-4D96-A77A-383ABC758268}" type="slidenum">
              <a:rPr lang="tr-TR" smtClean="0"/>
              <a:pPr/>
              <a:t>4</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5</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fontScale="92500"/>
          </a:bodyPr>
          <a:lstStyle/>
          <a:p>
            <a:r>
              <a:rPr lang="tr-TR" sz="1300" dirty="0" smtClean="0"/>
              <a:t>D</a:t>
            </a:r>
            <a:r>
              <a:rPr lang="en-US" sz="1300" dirty="0" err="1" smtClean="0"/>
              <a:t>erste</a:t>
            </a:r>
            <a:r>
              <a:rPr lang="en-US" sz="1300" dirty="0" smtClean="0"/>
              <a:t>,  </a:t>
            </a:r>
            <a:r>
              <a:rPr lang="en-US" sz="1300" dirty="0" err="1" smtClean="0"/>
              <a:t>bazı</a:t>
            </a:r>
            <a:r>
              <a:rPr lang="en-US" sz="1300" dirty="0" smtClean="0"/>
              <a:t>  </a:t>
            </a:r>
            <a:r>
              <a:rPr lang="en-US" sz="1300" dirty="0" err="1" smtClean="0"/>
              <a:t>haftalarda</a:t>
            </a:r>
            <a:r>
              <a:rPr lang="en-US" sz="1300" dirty="0" smtClean="0"/>
              <a:t>  </a:t>
            </a:r>
            <a:r>
              <a:rPr lang="en-US" sz="1300" dirty="0" err="1" smtClean="0"/>
              <a:t>ev</a:t>
            </a:r>
            <a:r>
              <a:rPr lang="en-US" sz="1300" dirty="0" smtClean="0"/>
              <a:t>  </a:t>
            </a:r>
            <a:r>
              <a:rPr lang="tr-TR" sz="1300" dirty="0" smtClean="0"/>
              <a:t>ö</a:t>
            </a:r>
            <a:r>
              <a:rPr lang="en-US" sz="1300" dirty="0" smtClean="0"/>
              <a:t>dev</a:t>
            </a:r>
            <a:r>
              <a:rPr lang="tr-TR" sz="1300" dirty="0" err="1" smtClean="0"/>
              <a:t>ler</a:t>
            </a:r>
            <a:r>
              <a:rPr lang="en-US" sz="1300" dirty="0" err="1" smtClean="0"/>
              <a:t>i</a:t>
            </a:r>
            <a:r>
              <a:rPr lang="en-US" sz="1300" dirty="0" smtClean="0"/>
              <a:t>  </a:t>
            </a:r>
            <a:r>
              <a:rPr lang="en-US" sz="1300" dirty="0" err="1" smtClean="0"/>
              <a:t>verilecektir</a:t>
            </a:r>
            <a:r>
              <a:rPr lang="en-US" sz="1300" dirty="0" smtClean="0"/>
              <a:t>.</a:t>
            </a:r>
            <a:endParaRPr lang="tr-TR" sz="1300" dirty="0" smtClean="0"/>
          </a:p>
          <a:p>
            <a:r>
              <a:rPr lang="en-US" sz="1300" dirty="0" smtClean="0"/>
              <a:t/>
            </a:r>
            <a:br>
              <a:rPr lang="en-US" sz="1300" dirty="0" smtClean="0"/>
            </a:br>
            <a:r>
              <a:rPr lang="tr-TR" sz="1300" dirty="0" smtClean="0"/>
              <a:t>ö</a:t>
            </a:r>
            <a:r>
              <a:rPr lang="en-US" sz="1300" dirty="0" err="1" smtClean="0"/>
              <a:t>devin</a:t>
            </a:r>
            <a:r>
              <a:rPr lang="en-US" sz="1300" dirty="0" smtClean="0"/>
              <a:t>  </a:t>
            </a:r>
            <a:r>
              <a:rPr lang="en-US" sz="1300" dirty="0" err="1" smtClean="0"/>
              <a:t>amacı</a:t>
            </a:r>
            <a:r>
              <a:rPr lang="en-US" sz="1300" dirty="0" smtClean="0"/>
              <a:t>  </a:t>
            </a:r>
            <a:r>
              <a:rPr lang="en-US" sz="1300" dirty="0" err="1" smtClean="0"/>
              <a:t>sizleri</a:t>
            </a:r>
            <a:r>
              <a:rPr lang="en-US" sz="1300" dirty="0" smtClean="0"/>
              <a:t>  </a:t>
            </a:r>
            <a:r>
              <a:rPr lang="en-US" sz="1300" dirty="0" err="1" smtClean="0"/>
              <a:t>notlandırmaktan</a:t>
            </a:r>
            <a:r>
              <a:rPr lang="en-US" sz="1300" dirty="0" smtClean="0"/>
              <a:t>  </a:t>
            </a:r>
            <a:r>
              <a:rPr lang="tr-TR" sz="1300" dirty="0" smtClean="0"/>
              <a:t>ç</a:t>
            </a:r>
            <a:r>
              <a:rPr lang="en-US" sz="1300" dirty="0" smtClean="0"/>
              <a:t>ok,  </a:t>
            </a:r>
            <a:r>
              <a:rPr lang="en-US" sz="1300" dirty="0" err="1" smtClean="0"/>
              <a:t>bir</a:t>
            </a:r>
            <a:r>
              <a:rPr lang="en-US" sz="1300" dirty="0" smtClean="0"/>
              <a:t>  </a:t>
            </a:r>
            <a:r>
              <a:rPr lang="en-US" sz="1300" dirty="0" err="1" smtClean="0"/>
              <a:t>konuyu</a:t>
            </a:r>
            <a:r>
              <a:rPr lang="en-US" sz="1300" dirty="0" smtClean="0"/>
              <a:t>  </a:t>
            </a:r>
            <a:r>
              <a:rPr lang="en-US" sz="1300" dirty="0" err="1" smtClean="0"/>
              <a:t>anlayıp</a:t>
            </a:r>
            <a:r>
              <a:rPr lang="tr-TR" sz="1300" dirty="0" smtClean="0"/>
              <a:t> </a:t>
            </a:r>
            <a:r>
              <a:rPr lang="en-US" sz="1300" dirty="0" err="1" smtClean="0"/>
              <a:t>anlamadı</a:t>
            </a:r>
            <a:r>
              <a:rPr lang="tr-TR" sz="1300" dirty="0" smtClean="0"/>
              <a:t>ğ</a:t>
            </a:r>
            <a:r>
              <a:rPr lang="en-US" sz="1300" dirty="0" err="1" smtClean="0"/>
              <a:t>ınızın</a:t>
            </a:r>
            <a:r>
              <a:rPr lang="en-US" sz="1300" dirty="0" smtClean="0"/>
              <a:t> </a:t>
            </a:r>
            <a:r>
              <a:rPr lang="tr-TR" sz="1300" dirty="0" smtClean="0"/>
              <a:t>farkına </a:t>
            </a:r>
            <a:r>
              <a:rPr lang="en-US" sz="1300" dirty="0" err="1" smtClean="0"/>
              <a:t>varabilmeniz</a:t>
            </a:r>
            <a:r>
              <a:rPr lang="en-US" sz="1300" dirty="0" smtClean="0"/>
              <a:t> </a:t>
            </a:r>
            <a:r>
              <a:rPr lang="en-US" sz="1300" dirty="0" err="1" smtClean="0"/>
              <a:t>i</a:t>
            </a:r>
            <a:r>
              <a:rPr lang="tr-TR" sz="1300" dirty="0" smtClean="0"/>
              <a:t>ç</a:t>
            </a:r>
            <a:r>
              <a:rPr lang="en-US" sz="1300" dirty="0" smtClean="0"/>
              <a:t>in</a:t>
            </a:r>
            <a:r>
              <a:rPr lang="tr-TR" sz="1300" dirty="0" err="1" smtClean="0"/>
              <a:t>dir</a:t>
            </a:r>
            <a:r>
              <a:rPr lang="en-US" sz="1300" dirty="0" smtClean="0"/>
              <a:t>. </a:t>
            </a:r>
            <a:r>
              <a:rPr lang="tr-TR" sz="1300" dirty="0" smtClean="0"/>
              <a:t>Ö</a:t>
            </a:r>
            <a:r>
              <a:rPr lang="en-US" sz="1300" dirty="0" smtClean="0"/>
              <a:t>dev </a:t>
            </a:r>
            <a:r>
              <a:rPr lang="en-US" sz="1300" dirty="0" err="1" smtClean="0"/>
              <a:t>yapmak</a:t>
            </a:r>
            <a:r>
              <a:rPr lang="en-US" sz="1300" dirty="0" smtClean="0"/>
              <a:t>, </a:t>
            </a:r>
            <a:r>
              <a:rPr lang="en-US" sz="1300" dirty="0" err="1" smtClean="0"/>
              <a:t>konu</a:t>
            </a:r>
            <a:r>
              <a:rPr lang="en-US" sz="1300" dirty="0" smtClean="0"/>
              <a:t> hen</a:t>
            </a:r>
            <a:r>
              <a:rPr lang="tr-TR" sz="1300" dirty="0" smtClean="0"/>
              <a:t>ü</a:t>
            </a:r>
            <a:r>
              <a:rPr lang="en-US" sz="1300" dirty="0" smtClean="0"/>
              <a:t>z </a:t>
            </a:r>
            <a:r>
              <a:rPr lang="en-US" sz="1300" dirty="0" err="1" smtClean="0"/>
              <a:t>tazeyken</a:t>
            </a:r>
            <a:r>
              <a:rPr lang="en-US" sz="1300" dirty="0" smtClean="0"/>
              <a:t>  </a:t>
            </a:r>
            <a:r>
              <a:rPr lang="en-US" sz="1300" dirty="0" err="1" smtClean="0"/>
              <a:t>kendinizi</a:t>
            </a:r>
            <a:r>
              <a:rPr lang="en-US" sz="1300" dirty="0" smtClean="0"/>
              <a:t> </a:t>
            </a:r>
            <a:r>
              <a:rPr lang="en-US" sz="1300" dirty="0" err="1" smtClean="0"/>
              <a:t>sınama</a:t>
            </a:r>
            <a:r>
              <a:rPr lang="en-US" sz="1300" dirty="0" smtClean="0"/>
              <a:t> </a:t>
            </a:r>
            <a:r>
              <a:rPr lang="en-US" sz="1300" dirty="0" err="1" smtClean="0"/>
              <a:t>olana</a:t>
            </a:r>
            <a:r>
              <a:rPr lang="tr-TR" sz="1300" dirty="0" err="1" smtClean="0"/>
              <a:t>ğıda</a:t>
            </a:r>
            <a:r>
              <a:rPr lang="tr-TR" sz="1300" dirty="0" smtClean="0"/>
              <a:t> </a:t>
            </a:r>
            <a:r>
              <a:rPr lang="en-US" sz="1300" dirty="0" err="1" smtClean="0"/>
              <a:t>verir</a:t>
            </a:r>
            <a:r>
              <a:rPr lang="en-US" sz="1300" dirty="0" smtClean="0"/>
              <a:t>.</a:t>
            </a:r>
            <a:endParaRPr lang="tr-TR" sz="1300" dirty="0" smtClean="0"/>
          </a:p>
          <a:p>
            <a:r>
              <a:rPr lang="en-US" sz="1300" dirty="0" smtClean="0"/>
              <a:t/>
            </a:r>
            <a:br>
              <a:rPr lang="en-US" sz="1300" dirty="0" smtClean="0"/>
            </a:br>
            <a:r>
              <a:rPr lang="en-US" sz="1300" dirty="0" smtClean="0"/>
              <a:t/>
            </a:r>
            <a:br>
              <a:rPr lang="en-US" sz="1300" dirty="0" smtClean="0"/>
            </a:br>
            <a:r>
              <a:rPr lang="tr-TR" sz="1300" dirty="0" smtClean="0"/>
              <a:t>Ö</a:t>
            </a:r>
            <a:r>
              <a:rPr lang="en-US" sz="1300" dirty="0" err="1" smtClean="0"/>
              <a:t>devin</a:t>
            </a:r>
            <a:r>
              <a:rPr lang="en-US" sz="1300" dirty="0" smtClean="0"/>
              <a:t> </a:t>
            </a:r>
            <a:r>
              <a:rPr lang="en-US" sz="1300" dirty="0" err="1" smtClean="0"/>
              <a:t>esas</a:t>
            </a:r>
            <a:r>
              <a:rPr lang="en-US" sz="1300" dirty="0" smtClean="0"/>
              <a:t> </a:t>
            </a:r>
            <a:r>
              <a:rPr lang="en-US" sz="1300" dirty="0" err="1" smtClean="0"/>
              <a:t>amacı</a:t>
            </a:r>
            <a:r>
              <a:rPr lang="en-US" sz="1300" dirty="0" smtClean="0"/>
              <a:t> </a:t>
            </a:r>
            <a:r>
              <a:rPr lang="en-US" sz="1300" dirty="0" err="1" smtClean="0"/>
              <a:t>notlandırma</a:t>
            </a:r>
            <a:r>
              <a:rPr lang="en-US" sz="1300" dirty="0" smtClean="0"/>
              <a:t> </a:t>
            </a:r>
            <a:r>
              <a:rPr lang="en-US" sz="1300" dirty="0" err="1" smtClean="0"/>
              <a:t>olmadı</a:t>
            </a:r>
            <a:r>
              <a:rPr lang="tr-TR" sz="1300" dirty="0" err="1" smtClean="0"/>
              <a:t>ğı</a:t>
            </a:r>
            <a:r>
              <a:rPr lang="tr-TR" sz="1300" dirty="0" smtClean="0"/>
              <a:t> iç</a:t>
            </a:r>
            <a:r>
              <a:rPr lang="en-US" sz="1300" dirty="0" smtClean="0"/>
              <a:t>in,  d</a:t>
            </a:r>
            <a:r>
              <a:rPr lang="tr-TR" sz="1300" dirty="0" smtClean="0"/>
              <a:t>ö</a:t>
            </a:r>
            <a:r>
              <a:rPr lang="en-US" sz="1300" dirty="0" err="1" smtClean="0"/>
              <a:t>nem</a:t>
            </a:r>
            <a:r>
              <a:rPr lang="en-US" sz="1300" dirty="0" smtClean="0"/>
              <a:t> </a:t>
            </a:r>
            <a:r>
              <a:rPr lang="en-US" sz="1300" dirty="0" err="1" smtClean="0"/>
              <a:t>sonu</a:t>
            </a:r>
            <a:r>
              <a:rPr lang="en-US" sz="1300" dirty="0" smtClean="0"/>
              <a:t> </a:t>
            </a:r>
            <a:r>
              <a:rPr lang="en-US" sz="1300" dirty="0" err="1" smtClean="0"/>
              <a:t>notunda</a:t>
            </a:r>
            <a:r>
              <a:rPr lang="en-US" sz="1300" dirty="0" smtClean="0"/>
              <a:t> </a:t>
            </a:r>
            <a:r>
              <a:rPr lang="en-US" sz="1300" dirty="0" err="1" smtClean="0"/>
              <a:t>odevlere</a:t>
            </a:r>
            <a:r>
              <a:rPr lang="en-US" sz="1300" dirty="0" smtClean="0"/>
              <a:t> </a:t>
            </a:r>
            <a:r>
              <a:rPr lang="en-US" sz="1300" dirty="0" err="1" smtClean="0"/>
              <a:t>ayrılan</a:t>
            </a:r>
            <a:r>
              <a:rPr lang="en-US" sz="1300" dirty="0" smtClean="0"/>
              <a:t> pay %5 </a:t>
            </a:r>
            <a:r>
              <a:rPr lang="en-US" sz="1300" dirty="0" err="1" smtClean="0"/>
              <a:t>gibi</a:t>
            </a:r>
            <a:r>
              <a:rPr lang="en-US" sz="1300" dirty="0" smtClean="0"/>
              <a:t> d</a:t>
            </a:r>
            <a:r>
              <a:rPr lang="tr-TR" sz="1300" dirty="0" err="1" smtClean="0"/>
              <a:t>üşük</a:t>
            </a:r>
            <a:r>
              <a:rPr lang="en-US" sz="1300" dirty="0" smtClean="0"/>
              <a:t> </a:t>
            </a:r>
            <a:r>
              <a:rPr lang="en-US" sz="1300" dirty="0" err="1" smtClean="0"/>
              <a:t>bir</a:t>
            </a:r>
            <a:r>
              <a:rPr lang="en-US" sz="1300" dirty="0" smtClean="0"/>
              <a:t> </a:t>
            </a:r>
            <a:r>
              <a:rPr lang="en-US" sz="1300" dirty="0" err="1" smtClean="0"/>
              <a:t>seviyede</a:t>
            </a:r>
            <a:r>
              <a:rPr lang="en-US" sz="1300" dirty="0" smtClean="0"/>
              <a:t> </a:t>
            </a:r>
            <a:r>
              <a:rPr lang="en-US" sz="1300" dirty="0" err="1" smtClean="0"/>
              <a:t>tutulmu</a:t>
            </a:r>
            <a:r>
              <a:rPr lang="tr-TR" sz="1300" dirty="0" smtClean="0"/>
              <a:t>ş</a:t>
            </a:r>
            <a:r>
              <a:rPr lang="en-US" sz="1300" dirty="0" err="1" smtClean="0"/>
              <a:t>tur</a:t>
            </a:r>
            <a:r>
              <a:rPr lang="en-US" sz="1300" dirty="0" smtClean="0"/>
              <a:t>.  </a:t>
            </a:r>
            <a:r>
              <a:rPr lang="en-US" sz="1300" dirty="0" err="1" smtClean="0"/>
              <a:t>Esasen</a:t>
            </a:r>
            <a:r>
              <a:rPr lang="en-US" sz="1300" dirty="0" smtClean="0"/>
              <a:t>, </a:t>
            </a:r>
            <a:r>
              <a:rPr lang="tr-TR" sz="1300" dirty="0" smtClean="0"/>
              <a:t>ö</a:t>
            </a:r>
            <a:r>
              <a:rPr lang="en-US" sz="1300" dirty="0" err="1" smtClean="0"/>
              <a:t>devlere</a:t>
            </a:r>
            <a:r>
              <a:rPr lang="en-US" sz="1300" dirty="0" smtClean="0"/>
              <a:t> </a:t>
            </a:r>
            <a:r>
              <a:rPr lang="en-US" sz="1300" dirty="0" err="1" smtClean="0"/>
              <a:t>bu</a:t>
            </a:r>
            <a:r>
              <a:rPr lang="en-US" sz="1300" dirty="0" smtClean="0"/>
              <a:t> k</a:t>
            </a:r>
            <a:r>
              <a:rPr lang="tr-TR" sz="1300" dirty="0" err="1" smtClean="0"/>
              <a:t>üçük</a:t>
            </a:r>
            <a:r>
              <a:rPr lang="en-US" sz="1300" dirty="0" smtClean="0"/>
              <a:t> </a:t>
            </a:r>
            <a:r>
              <a:rPr lang="en-US" sz="1300" dirty="0" err="1" smtClean="0"/>
              <a:t>payın</a:t>
            </a:r>
            <a:r>
              <a:rPr lang="en-US" sz="1300" dirty="0" smtClean="0"/>
              <a:t> </a:t>
            </a:r>
            <a:r>
              <a:rPr lang="en-US" sz="1300" dirty="0" err="1" smtClean="0"/>
              <a:t>da</a:t>
            </a:r>
            <a:r>
              <a:rPr lang="en-US" sz="1300" dirty="0" smtClean="0"/>
              <a:t> </a:t>
            </a:r>
            <a:r>
              <a:rPr lang="en-US" sz="1300" dirty="0" err="1" smtClean="0"/>
              <a:t>ayrılmasının</a:t>
            </a:r>
            <a:r>
              <a:rPr lang="en-US" sz="1300" dirty="0" smtClean="0"/>
              <a:t> </a:t>
            </a:r>
            <a:r>
              <a:rPr lang="en-US" sz="1300" dirty="0" err="1" smtClean="0"/>
              <a:t>tek</a:t>
            </a:r>
            <a:r>
              <a:rPr lang="en-US" sz="1300" dirty="0" smtClean="0"/>
              <a:t> </a:t>
            </a:r>
            <a:r>
              <a:rPr lang="en-US" sz="1300" dirty="0" err="1" smtClean="0"/>
              <a:t>amacı</a:t>
            </a:r>
            <a:r>
              <a:rPr lang="en-US" sz="1300" dirty="0" smtClean="0"/>
              <a:t> </a:t>
            </a:r>
            <a:r>
              <a:rPr lang="en-US" sz="1300" dirty="0" err="1" smtClean="0"/>
              <a:t>sizleri</a:t>
            </a:r>
            <a:r>
              <a:rPr lang="en-US" sz="1300" dirty="0" smtClean="0"/>
              <a:t> </a:t>
            </a:r>
            <a:r>
              <a:rPr lang="tr-TR" sz="1300" dirty="0" smtClean="0"/>
              <a:t>ö</a:t>
            </a:r>
            <a:r>
              <a:rPr lang="en-US" sz="1300" dirty="0" err="1" smtClean="0"/>
              <a:t>devinizi</a:t>
            </a:r>
            <a:r>
              <a:rPr lang="en-US" sz="1300" dirty="0" smtClean="0"/>
              <a:t> </a:t>
            </a:r>
            <a:r>
              <a:rPr lang="en-US" sz="1300" dirty="0" err="1" smtClean="0"/>
              <a:t>zamanında</a:t>
            </a:r>
            <a:r>
              <a:rPr lang="en-US" sz="1300" dirty="0" smtClean="0"/>
              <a:t> </a:t>
            </a:r>
            <a:r>
              <a:rPr lang="en-US" sz="1300" dirty="0" err="1" smtClean="0"/>
              <a:t>yapmak</a:t>
            </a:r>
            <a:r>
              <a:rPr lang="en-US" sz="1300" dirty="0" smtClean="0"/>
              <a:t> </a:t>
            </a:r>
            <a:r>
              <a:rPr lang="en-US" sz="1300" dirty="0" err="1" smtClean="0"/>
              <a:t>konusunda</a:t>
            </a:r>
            <a:r>
              <a:rPr lang="en-US" sz="1300" dirty="0" smtClean="0"/>
              <a:t> motive </a:t>
            </a:r>
            <a:r>
              <a:rPr lang="en-US" sz="1300" dirty="0" err="1" smtClean="0"/>
              <a:t>etmektir</a:t>
            </a:r>
            <a:r>
              <a:rPr lang="en-US" sz="1300" dirty="0" smtClean="0"/>
              <a:t>. </a:t>
            </a:r>
            <a:r>
              <a:rPr lang="tr-TR" sz="1300" dirty="0" smtClean="0"/>
              <a:t>Çünkü</a:t>
            </a:r>
            <a:r>
              <a:rPr lang="en-US" sz="1300" dirty="0" smtClean="0"/>
              <a:t> </a:t>
            </a:r>
            <a:r>
              <a:rPr lang="en-US" sz="1300" dirty="0" err="1" smtClean="0"/>
              <a:t>zamanında</a:t>
            </a:r>
            <a:r>
              <a:rPr lang="en-US" sz="1300" dirty="0" smtClean="0"/>
              <a:t> </a:t>
            </a:r>
            <a:r>
              <a:rPr lang="en-US" sz="1300" dirty="0" err="1" smtClean="0"/>
              <a:t>yapılmayan</a:t>
            </a:r>
            <a:r>
              <a:rPr lang="en-US" sz="1300" dirty="0" smtClean="0"/>
              <a:t> </a:t>
            </a:r>
            <a:r>
              <a:rPr lang="tr-TR" sz="1300" dirty="0" smtClean="0"/>
              <a:t>ödev</a:t>
            </a:r>
            <a:r>
              <a:rPr lang="en-US" sz="1300" dirty="0" smtClean="0"/>
              <a:t> </a:t>
            </a:r>
            <a:r>
              <a:rPr lang="en-US" sz="1300" dirty="0" err="1" smtClean="0"/>
              <a:t>yukarıda</a:t>
            </a:r>
            <a:r>
              <a:rPr lang="en-US" sz="1300" dirty="0" smtClean="0"/>
              <a:t> </a:t>
            </a:r>
            <a:r>
              <a:rPr lang="en-US" sz="1300" dirty="0" err="1" smtClean="0"/>
              <a:t>belirtilen</a:t>
            </a:r>
            <a:r>
              <a:rPr lang="en-US" sz="1300" dirty="0" smtClean="0"/>
              <a:t> </a:t>
            </a:r>
            <a:r>
              <a:rPr lang="en-US" sz="1300" dirty="0" err="1" smtClean="0"/>
              <a:t>amacına</a:t>
            </a:r>
            <a:r>
              <a:rPr lang="en-US" sz="1300" dirty="0" smtClean="0"/>
              <a:t> </a:t>
            </a:r>
            <a:r>
              <a:rPr lang="en-US" sz="1300" dirty="0" err="1" smtClean="0"/>
              <a:t>ula</a:t>
            </a:r>
            <a:r>
              <a:rPr lang="tr-TR" sz="1300" dirty="0" err="1" smtClean="0"/>
              <a:t>şmamış</a:t>
            </a:r>
            <a:r>
              <a:rPr lang="tr-TR" sz="1300" dirty="0" smtClean="0"/>
              <a:t> </a:t>
            </a:r>
            <a:r>
              <a:rPr lang="en-US" sz="1300" dirty="0" err="1" smtClean="0"/>
              <a:t>olacaktır</a:t>
            </a:r>
            <a:r>
              <a:rPr lang="en-US" sz="1300" dirty="0" smtClean="0"/>
              <a:t>.</a:t>
            </a:r>
            <a:endParaRPr lang="tr-TR" sz="1300" dirty="0" smtClean="0"/>
          </a:p>
          <a:p>
            <a:r>
              <a:rPr lang="en-US" sz="1300" dirty="0" smtClean="0"/>
              <a:t> </a:t>
            </a:r>
            <a:endParaRPr lang="tr-TR" sz="1300" dirty="0" smtClean="0"/>
          </a:p>
          <a:p>
            <a:r>
              <a:rPr lang="en-US" sz="1300" dirty="0" smtClean="0"/>
              <a:t>Her </a:t>
            </a:r>
            <a:r>
              <a:rPr lang="tr-TR" sz="1300" dirty="0" smtClean="0"/>
              <a:t>ö</a:t>
            </a:r>
            <a:r>
              <a:rPr lang="en-US" sz="1300" dirty="0" smtClean="0"/>
              <a:t>dev, </a:t>
            </a:r>
            <a:r>
              <a:rPr lang="en-US" sz="1300" dirty="0" err="1" smtClean="0"/>
              <a:t>verilmesini</a:t>
            </a:r>
            <a:r>
              <a:rPr lang="en-US" sz="1300" dirty="0" smtClean="0"/>
              <a:t> </a:t>
            </a:r>
            <a:r>
              <a:rPr lang="en-US" sz="1300" dirty="0" err="1" smtClean="0"/>
              <a:t>takip</a:t>
            </a:r>
            <a:r>
              <a:rPr lang="en-US" sz="1300" dirty="0" smtClean="0"/>
              <a:t> </a:t>
            </a:r>
            <a:r>
              <a:rPr lang="en-US" sz="1300" dirty="0" err="1" smtClean="0"/>
              <a:t>eden</a:t>
            </a:r>
            <a:r>
              <a:rPr lang="en-US" sz="1300" dirty="0" smtClean="0"/>
              <a:t> </a:t>
            </a:r>
            <a:r>
              <a:rPr lang="en-US" sz="1300" dirty="0" err="1" smtClean="0"/>
              <a:t>hafta</a:t>
            </a:r>
            <a:r>
              <a:rPr lang="en-US" sz="1300" dirty="0" smtClean="0"/>
              <a:t> </a:t>
            </a:r>
            <a:r>
              <a:rPr lang="en-US" sz="1300" dirty="0" err="1" smtClean="0"/>
              <a:t>toplacaktır</a:t>
            </a:r>
            <a:r>
              <a:rPr lang="en-US" sz="1300" dirty="0" smtClean="0"/>
              <a:t>.  Bu </a:t>
            </a:r>
            <a:r>
              <a:rPr lang="en-US" sz="1300" dirty="0" err="1" smtClean="0"/>
              <a:t>durumda</a:t>
            </a:r>
            <a:r>
              <a:rPr lang="en-US" sz="1300" dirty="0" smtClean="0"/>
              <a:t>, </a:t>
            </a:r>
            <a:r>
              <a:rPr lang="tr-TR" sz="1300" dirty="0" smtClean="0"/>
              <a:t>ö</a:t>
            </a:r>
            <a:r>
              <a:rPr lang="en-US" sz="1300" dirty="0" err="1" smtClean="0"/>
              <a:t>rne</a:t>
            </a:r>
            <a:r>
              <a:rPr lang="tr-TR" sz="1300" dirty="0" smtClean="0"/>
              <a:t>ğ</a:t>
            </a:r>
            <a:r>
              <a:rPr lang="en-US" sz="1300" dirty="0" smtClean="0"/>
              <a:t>in </a:t>
            </a:r>
            <a:r>
              <a:rPr lang="en-US" sz="1300" dirty="0" err="1" smtClean="0"/>
              <a:t>bir</a:t>
            </a:r>
            <a:r>
              <a:rPr lang="en-US" sz="1300" dirty="0" smtClean="0"/>
              <a:t> </a:t>
            </a:r>
            <a:r>
              <a:rPr lang="en-US" sz="1300" dirty="0" err="1" smtClean="0"/>
              <a:t>hafta</a:t>
            </a:r>
            <a:r>
              <a:rPr lang="en-US" sz="1300" dirty="0" smtClean="0"/>
              <a:t> </a:t>
            </a:r>
            <a:r>
              <a:rPr lang="tr-TR" sz="1300" dirty="0" smtClean="0"/>
              <a:t>ö</a:t>
            </a:r>
            <a:r>
              <a:rPr lang="en-US" sz="1300" dirty="0" smtClean="0"/>
              <a:t>dev </a:t>
            </a:r>
            <a:r>
              <a:rPr lang="en-US" sz="1300" dirty="0" err="1" smtClean="0"/>
              <a:t>verilir</a:t>
            </a:r>
            <a:r>
              <a:rPr lang="en-US" sz="1300" dirty="0" smtClean="0"/>
              <a:t> </a:t>
            </a:r>
            <a:r>
              <a:rPr lang="en-US" sz="1300" dirty="0" err="1" smtClean="0"/>
              <a:t>ve</a:t>
            </a:r>
            <a:r>
              <a:rPr lang="en-US" sz="1300" dirty="0" smtClean="0"/>
              <a:t> </a:t>
            </a:r>
            <a:r>
              <a:rPr lang="en-US" sz="1300" dirty="0" err="1" smtClean="0"/>
              <a:t>ertesi</a:t>
            </a:r>
            <a:r>
              <a:rPr lang="en-US" sz="1300" dirty="0" smtClean="0"/>
              <a:t> </a:t>
            </a:r>
            <a:r>
              <a:rPr lang="en-US" sz="1300" dirty="0" err="1" smtClean="0"/>
              <a:t>hafta</a:t>
            </a:r>
            <a:r>
              <a:rPr lang="en-US" sz="1300" dirty="0" smtClean="0"/>
              <a:t> </a:t>
            </a:r>
            <a:r>
              <a:rPr lang="en-US" sz="1300" dirty="0" err="1" smtClean="0"/>
              <a:t>ders</a:t>
            </a:r>
            <a:r>
              <a:rPr lang="tr-TR" sz="1300" dirty="0" smtClean="0"/>
              <a:t> </a:t>
            </a:r>
            <a:r>
              <a:rPr lang="en-US" sz="1300" dirty="0" err="1" smtClean="0"/>
              <a:t>herhangi</a:t>
            </a:r>
            <a:r>
              <a:rPr lang="en-US" sz="1300" dirty="0" smtClean="0"/>
              <a:t> </a:t>
            </a:r>
            <a:r>
              <a:rPr lang="en-US" sz="1300" dirty="0" err="1" smtClean="0"/>
              <a:t>bir</a:t>
            </a:r>
            <a:r>
              <a:rPr lang="en-US" sz="1300" dirty="0" smtClean="0"/>
              <a:t> </a:t>
            </a:r>
            <a:r>
              <a:rPr lang="en-US" sz="1300" dirty="0" err="1" smtClean="0"/>
              <a:t>nedenle</a:t>
            </a:r>
            <a:r>
              <a:rPr lang="en-US" sz="1300" dirty="0" smtClean="0"/>
              <a:t> </a:t>
            </a:r>
            <a:r>
              <a:rPr lang="en-US" sz="1300" dirty="0" err="1" smtClean="0"/>
              <a:t>yapılamazsa</a:t>
            </a:r>
            <a:r>
              <a:rPr lang="en-US" sz="1300" dirty="0" smtClean="0"/>
              <a:t>, o </a:t>
            </a:r>
            <a:r>
              <a:rPr lang="tr-TR" sz="1300" dirty="0" smtClean="0"/>
              <a:t>ö</a:t>
            </a:r>
            <a:r>
              <a:rPr lang="en-US" sz="1300" dirty="0" smtClean="0"/>
              <a:t>dev </a:t>
            </a:r>
            <a:r>
              <a:rPr lang="en-US" sz="1300" dirty="0" err="1" smtClean="0"/>
              <a:t>bir</a:t>
            </a:r>
            <a:r>
              <a:rPr lang="en-US" sz="1300" dirty="0" smtClean="0"/>
              <a:t> </a:t>
            </a:r>
            <a:r>
              <a:rPr lang="en-US" sz="1300" dirty="0" err="1" smtClean="0"/>
              <a:t>sonraki</a:t>
            </a:r>
            <a:r>
              <a:rPr lang="en-US" sz="1300" dirty="0" smtClean="0"/>
              <a:t> </a:t>
            </a:r>
            <a:r>
              <a:rPr lang="en-US" sz="1300" dirty="0" err="1" smtClean="0"/>
              <a:t>hafta</a:t>
            </a:r>
            <a:r>
              <a:rPr lang="en-US" sz="1300" dirty="0" smtClean="0"/>
              <a:t> </a:t>
            </a:r>
            <a:r>
              <a:rPr lang="en-US" sz="1300" dirty="0" err="1" smtClean="0"/>
              <a:t>toplanacaktır</a:t>
            </a:r>
            <a:r>
              <a:rPr lang="en-US" sz="1300" dirty="0" smtClean="0"/>
              <a:t>.  D</a:t>
            </a:r>
            <a:r>
              <a:rPr lang="tr-TR" sz="1300" dirty="0" smtClean="0"/>
              <a:t>ö</a:t>
            </a:r>
            <a:r>
              <a:rPr lang="en-US" sz="1300" dirty="0" err="1" smtClean="0"/>
              <a:t>nemin</a:t>
            </a:r>
            <a:r>
              <a:rPr lang="en-US" sz="1300" dirty="0" smtClean="0"/>
              <a:t> ilk </a:t>
            </a:r>
            <a:r>
              <a:rPr lang="en-US" sz="1300" dirty="0" err="1" smtClean="0"/>
              <a:t>ve</a:t>
            </a:r>
            <a:r>
              <a:rPr lang="en-US" sz="1300" dirty="0" smtClean="0"/>
              <a:t> son </a:t>
            </a:r>
            <a:r>
              <a:rPr lang="en-US" sz="1300" dirty="0" err="1" smtClean="0"/>
              <a:t>haftalarında</a:t>
            </a:r>
            <a:r>
              <a:rPr lang="en-US" sz="1300" dirty="0" smtClean="0"/>
              <a:t> </a:t>
            </a:r>
            <a:r>
              <a:rPr lang="en-US" sz="1300" dirty="0" err="1" smtClean="0"/>
              <a:t>ve</a:t>
            </a:r>
            <a:r>
              <a:rPr lang="en-US" sz="1300" dirty="0" smtClean="0"/>
              <a:t> </a:t>
            </a:r>
            <a:r>
              <a:rPr lang="en-US" sz="1300" dirty="0" err="1" smtClean="0"/>
              <a:t>arasınav</a:t>
            </a:r>
            <a:r>
              <a:rPr lang="en-US" sz="1300" dirty="0" smtClean="0"/>
              <a:t> </a:t>
            </a:r>
            <a:r>
              <a:rPr lang="en-US" sz="1300" dirty="0" err="1" smtClean="0"/>
              <a:t>haftasında</a:t>
            </a:r>
            <a:r>
              <a:rPr lang="en-US" sz="1300" dirty="0" smtClean="0"/>
              <a:t> </a:t>
            </a:r>
            <a:r>
              <a:rPr lang="tr-TR" sz="1300" dirty="0" smtClean="0"/>
              <a:t>ö</a:t>
            </a:r>
            <a:r>
              <a:rPr lang="en-US" sz="1300" dirty="0" smtClean="0"/>
              <a:t>dev </a:t>
            </a:r>
            <a:r>
              <a:rPr lang="en-US" sz="1300" dirty="0" err="1" smtClean="0"/>
              <a:t>verilmeyecektir</a:t>
            </a:r>
            <a:r>
              <a:rPr lang="en-US" sz="1300" dirty="0" smtClean="0"/>
              <a:t>.</a:t>
            </a:r>
            <a:endParaRPr lang="tr-TR" sz="1300" dirty="0" smtClean="0"/>
          </a:p>
          <a:p>
            <a:endParaRPr lang="tr-TR" sz="1300" dirty="0" smtClean="0"/>
          </a:p>
          <a:p>
            <a:r>
              <a:rPr lang="tr-TR" sz="1300" dirty="0" smtClean="0"/>
              <a:t>Ö</a:t>
            </a:r>
            <a:r>
              <a:rPr lang="en-US" sz="1300" dirty="0" err="1" smtClean="0"/>
              <a:t>devlerin</a:t>
            </a:r>
            <a:r>
              <a:rPr lang="en-US" sz="1300" dirty="0" smtClean="0"/>
              <a:t>, </a:t>
            </a:r>
            <a:r>
              <a:rPr lang="en-US" sz="1300" dirty="0" err="1" smtClean="0"/>
              <a:t>yukarıda</a:t>
            </a:r>
            <a:r>
              <a:rPr lang="en-US" sz="1300" dirty="0" smtClean="0"/>
              <a:t> a</a:t>
            </a:r>
            <a:r>
              <a:rPr lang="tr-TR" sz="1300" dirty="0" smtClean="0"/>
              <a:t>ç</a:t>
            </a:r>
            <a:r>
              <a:rPr lang="en-US" sz="1300" dirty="0" err="1" smtClean="0"/>
              <a:t>ıklanan</a:t>
            </a:r>
            <a:r>
              <a:rPr lang="en-US" sz="1300" dirty="0" smtClean="0"/>
              <a:t> </a:t>
            </a:r>
            <a:r>
              <a:rPr lang="en-US" sz="1300" dirty="0" err="1" smtClean="0"/>
              <a:t>amacına</a:t>
            </a:r>
            <a:r>
              <a:rPr lang="en-US" sz="1300" dirty="0" smtClean="0"/>
              <a:t> </a:t>
            </a:r>
            <a:r>
              <a:rPr lang="en-US" sz="1300" dirty="0" err="1" smtClean="0"/>
              <a:t>ula</a:t>
            </a:r>
            <a:r>
              <a:rPr lang="tr-TR" sz="1300" dirty="0" smtClean="0"/>
              <a:t>ş</a:t>
            </a:r>
            <a:r>
              <a:rPr lang="en-US" sz="1300" dirty="0" err="1" smtClean="0"/>
              <a:t>abilmesi</a:t>
            </a:r>
            <a:r>
              <a:rPr lang="en-US" sz="1300" dirty="0" smtClean="0"/>
              <a:t> </a:t>
            </a:r>
            <a:r>
              <a:rPr lang="en-US" sz="1300" dirty="0" err="1" smtClean="0"/>
              <a:t>i</a:t>
            </a:r>
            <a:r>
              <a:rPr lang="tr-TR" sz="1300" dirty="0" smtClean="0"/>
              <a:t>ç</a:t>
            </a:r>
            <a:r>
              <a:rPr lang="en-US" sz="1300" dirty="0" smtClean="0"/>
              <a:t>in l</a:t>
            </a:r>
            <a:r>
              <a:rPr lang="tr-TR" sz="1300" dirty="0" smtClean="0"/>
              <a:t>ü</a:t>
            </a:r>
            <a:r>
              <a:rPr lang="en-US" sz="1300" dirty="0" err="1" smtClean="0"/>
              <a:t>tfen</a:t>
            </a:r>
            <a:r>
              <a:rPr lang="en-US" sz="1300" dirty="0" smtClean="0"/>
              <a:t> </a:t>
            </a:r>
            <a:r>
              <a:rPr lang="tr-TR" sz="1300" dirty="0" smtClean="0"/>
              <a:t>ö</a:t>
            </a:r>
            <a:r>
              <a:rPr lang="en-US" sz="1300" dirty="0" err="1" smtClean="0"/>
              <a:t>devlerinizi</a:t>
            </a:r>
            <a:r>
              <a:rPr lang="en-US" sz="1300" dirty="0" smtClean="0"/>
              <a:t> </a:t>
            </a:r>
            <a:r>
              <a:rPr lang="en-US" sz="1300" dirty="0" err="1" smtClean="0"/>
              <a:t>zamanında</a:t>
            </a:r>
            <a:r>
              <a:rPr lang="en-US" sz="1300" dirty="0" smtClean="0"/>
              <a:t> </a:t>
            </a:r>
            <a:r>
              <a:rPr lang="en-US" sz="1300" dirty="0" err="1" smtClean="0"/>
              <a:t>teslim</a:t>
            </a:r>
            <a:r>
              <a:rPr lang="en-US" sz="1300" dirty="0" smtClean="0"/>
              <a:t> </a:t>
            </a:r>
            <a:r>
              <a:rPr lang="en-US" sz="1300" dirty="0" err="1" smtClean="0"/>
              <a:t>etmeye</a:t>
            </a:r>
            <a:r>
              <a:rPr lang="en-US" sz="1300" dirty="0" smtClean="0"/>
              <a:t> </a:t>
            </a:r>
            <a:r>
              <a:rPr lang="tr-TR" sz="1300" dirty="0" smtClean="0"/>
              <a:t>ö</a:t>
            </a:r>
            <a:r>
              <a:rPr lang="en-US" sz="1300" dirty="0" err="1" smtClean="0"/>
              <a:t>zen</a:t>
            </a:r>
            <a:r>
              <a:rPr lang="en-US" sz="1300" dirty="0" smtClean="0"/>
              <a:t> g</a:t>
            </a:r>
            <a:r>
              <a:rPr lang="tr-TR" sz="1300" dirty="0" smtClean="0"/>
              <a:t>ö</a:t>
            </a:r>
            <a:r>
              <a:rPr lang="en-US" sz="1300" dirty="0" err="1" smtClean="0"/>
              <a:t>steriniz</a:t>
            </a:r>
            <a:r>
              <a:rPr lang="en-US" sz="1300" dirty="0" smtClean="0"/>
              <a:t>.</a:t>
            </a:r>
            <a:endParaRPr lang="tr-TR" sz="1300" dirty="0" smtClean="0"/>
          </a:p>
          <a:p>
            <a:r>
              <a:rPr lang="tr-TR" dirty="0" smtClean="0"/>
              <a:t>Ödevler WORD ortamında yazılıp, elektronik ortamda</a:t>
            </a:r>
            <a:r>
              <a:rPr lang="tr-TR" baseline="0" dirty="0" smtClean="0"/>
              <a:t> iletişim adresime gönderilecektir.</a:t>
            </a:r>
          </a:p>
          <a:p>
            <a:r>
              <a:rPr lang="tr-TR" baseline="0" dirty="0" smtClean="0"/>
              <a:t>gönderilen dosyaların isimleri </a:t>
            </a:r>
          </a:p>
          <a:p>
            <a:r>
              <a:rPr lang="tr-TR" baseline="0" dirty="0" smtClean="0"/>
              <a:t>Öğrenci numarası_</a:t>
            </a:r>
            <a:r>
              <a:rPr lang="tr-TR" baseline="0" dirty="0" err="1" smtClean="0"/>
              <a:t>haftano</a:t>
            </a:r>
            <a:r>
              <a:rPr lang="tr-TR" baseline="0" dirty="0" smtClean="0"/>
              <a:t> (030110035_Hft01) şeklinde düzenlenerek gönderilecektir.</a:t>
            </a:r>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6</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smtClean="0"/>
              <a:t>Bugün dahi sayısal analiz konusunun sınırları diğer bazı disiplinlerin aksine kesin olarak belirlenmemektedir. </a:t>
            </a:r>
          </a:p>
          <a:p>
            <a:r>
              <a:rPr lang="tr-TR" sz="1300" smtClean="0"/>
              <a:t>Sayısal çözümlemenin bilgisayarlarla daha doğrusu bilgisayar mühendisliği ve uygulamalı matematik ile olan yakın ilişkilerinden ötürü bu konunun bilgisayar mühendisliği ve matematiğin ortak birer dalı olduğu genellikle kabul edilir. </a:t>
            </a:r>
          </a:p>
          <a:p>
            <a:r>
              <a:rPr lang="tr-TR" sz="1300" smtClean="0"/>
              <a:t>İlişkiyi örneklemek gerekirse matematikçi bir problem çözüm için gereken matematiksel modeli kurarken, sayısal çözümleyici de bu modeli bilgisayar yardımıyla sayısal olarak çözer. Kuşkusuz sayısal çözüm sırasında bilgisayar ile ilgili olan programlama dilleri, donanım özellikleri, algoritmik süreçler ve sayısal işlemlerde kullanılır.</a:t>
            </a:r>
          </a:p>
          <a:p>
            <a:r>
              <a:rPr lang="tr-TR" sz="1300" smtClean="0"/>
              <a:t>Buna göre sayısal çözümleme ile yapılan işlem verilen sayısal bilgileri belli bir algoritma ile işleyerek sayısal bilgi elde etmektedir.</a:t>
            </a:r>
          </a:p>
          <a:p>
            <a:endParaRPr lang="tr-TR"/>
          </a:p>
        </p:txBody>
      </p:sp>
      <p:sp>
        <p:nvSpPr>
          <p:cNvPr id="4" name="3 Slayt Numarası Yer Tutucusu"/>
          <p:cNvSpPr>
            <a:spLocks noGrp="1"/>
          </p:cNvSpPr>
          <p:nvPr>
            <p:ph type="sldNum" sz="quarter" idx="10"/>
          </p:nvPr>
        </p:nvSpPr>
        <p:spPr/>
        <p:txBody>
          <a:bodyPr/>
          <a:lstStyle/>
          <a:p>
            <a:fld id="{CFA2BFB0-25B4-4D96-A77A-383ABC758268}" type="slidenum">
              <a:rPr lang="tr-TR" smtClean="0"/>
              <a:pPr/>
              <a:t>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300" dirty="0" smtClean="0"/>
              <a:t>Sayısal çözüm yöntemleri,	 matematiksel problemleri elektronik hesaplayıcılar üzerinde çözmek için kullanılan bir  yoldur. Bu sayısal teknikler, son dönemlerde mühendislik alanında çalışanların mesleklerine özgü problemlerini çözmek için başvurdukları bir yol haline gelmiştir çünkü yöntemlerin en büyük avantajı analitik çözümü olmayan problemlerin,  sonuçlarının bu yöntemlerle elde edilebilmesidir. </a:t>
            </a:r>
          </a:p>
          <a:p>
            <a:r>
              <a:rPr lang="tr-TR" sz="1300" dirty="0" smtClean="0"/>
              <a:t> </a:t>
            </a:r>
          </a:p>
          <a:p>
            <a:r>
              <a:rPr lang="tr-TR" sz="1300" dirty="0" smtClean="0"/>
              <a:t>Analitik metotlar çoğunlukla matematiksel fonksiyonlar şeklinde çözümler üretirler.  Sayısal çözümlerde sonuçlar daima sayısaldırlar.  Sayısal çözümlerin bir diğer farkı da yaklaşık çözüm üretmeleridir.</a:t>
            </a:r>
          </a:p>
          <a:p>
            <a:r>
              <a:rPr lang="tr-TR" sz="1300" dirty="0" smtClean="0"/>
              <a:t> </a:t>
            </a:r>
          </a:p>
          <a:p>
            <a:r>
              <a:rPr lang="tr-TR" sz="1300" dirty="0" smtClean="0"/>
              <a:t>Çözümlerdeki hassasiyet artırıldıkça, işlem yükü artmaktadır bu yük elektronik hesaplayıcılar yardımıyla kolayca aşılabilmektedir.</a:t>
            </a:r>
          </a:p>
          <a:p>
            <a:endParaRPr lang="tr-TR" dirty="0" smtClean="0"/>
          </a:p>
          <a:p>
            <a:pPr defTabSz="966612">
              <a:defRPr/>
            </a:pPr>
            <a:r>
              <a:rPr lang="tr-TR" sz="1300" dirty="0" smtClean="0"/>
              <a:t>Elektronik hesaplayıcılardan kaynaklanan hatalarda sayısal analiz konuları içersinde yer almaktadır, dolayısıyla elektronik hesaplayıcılara aktarılan yöntemlerin algoritmaları da ayrı bir önem kazanmaktadır. </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8</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defTabSz="966612">
              <a:defRPr/>
            </a:pPr>
            <a:r>
              <a:rPr lang="tr-TR" sz="1300" dirty="0" smtClean="0"/>
              <a:t>Bir işlevin veya çözüm yönteminin tekrar tekrar uygulanması işlemi ardışık yaklaşım (</a:t>
            </a:r>
            <a:r>
              <a:rPr lang="tr-TR" sz="1300" dirty="0" err="1" smtClean="0"/>
              <a:t>iterasyon</a:t>
            </a:r>
            <a:r>
              <a:rPr lang="tr-TR" sz="1300" dirty="0" smtClean="0"/>
              <a:t>) olarak bilinir. Daha farklı bir ifadeyle işlemin tekrarlanarak elde edilen bir sonucun düzenlenmesidir.</a:t>
            </a:r>
          </a:p>
          <a:p>
            <a:pPr defTabSz="966612">
              <a:defRPr/>
            </a:pPr>
            <a:r>
              <a:rPr lang="tr-TR" sz="1300" dirty="0" smtClean="0"/>
              <a:t>Problemin çözümü için kullanılan giriş verileri çoğu kez bir deney bir ölçme sonucu bulunduğundan, bulunan bu değerler sonuç itibarı ile bir fonksiyondan elde edildiğine göre  az ya da çok hataya sahiptir. Çözüm için kullanılacak algoritmada kendi işleyişinden  ortaya çıkan kesme hatası ve bilgisayarda yapılan aritmetik işlemlerden doğan yuvarlama hatası iki tür hataya yol açabilecektir.</a:t>
            </a:r>
          </a:p>
          <a:p>
            <a:pPr defTabSz="966612"/>
            <a:r>
              <a:rPr lang="tr-TR" sz="1300" dirty="0" smtClean="0">
                <a:latin typeface="Arial" pitchFamily="34" charset="0"/>
                <a:cs typeface="Arial" pitchFamily="34" charset="0"/>
              </a:rPr>
              <a:t>Şüphe yok ki hataları en az olan algoritma verilen problemin çözümü için kullanılacaktır.</a:t>
            </a:r>
          </a:p>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9</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8" name="Rectangle 6"/>
          <p:cNvSpPr>
            <a:spLocks noGrp="1" noChangeArrowheads="1"/>
          </p:cNvSpPr>
          <p:nvPr>
            <p:ph type="ctrTitle"/>
          </p:nvPr>
        </p:nvSpPr>
        <p:spPr>
          <a:xfrm>
            <a:off x="304800" y="4038600"/>
            <a:ext cx="7924800" cy="947738"/>
          </a:xfrm>
        </p:spPr>
        <p:txBody>
          <a:bodyPr/>
          <a:lstStyle>
            <a:lvl1pPr>
              <a:defRPr/>
            </a:lvl1pPr>
          </a:lstStyle>
          <a:p>
            <a:r>
              <a:rPr lang="tr-TR" smtClean="0"/>
              <a:t>Asıl başlık stili için tıklatın</a:t>
            </a:r>
            <a:endParaRPr lang="tr-TR"/>
          </a:p>
        </p:txBody>
      </p:sp>
      <p:sp>
        <p:nvSpPr>
          <p:cNvPr id="3079" name="Rectangle 7"/>
          <p:cNvSpPr>
            <a:spLocks noGrp="1" noChangeArrowheads="1"/>
          </p:cNvSpPr>
          <p:nvPr>
            <p:ph type="subTitle" idx="1"/>
          </p:nvPr>
        </p:nvSpPr>
        <p:spPr>
          <a:xfrm>
            <a:off x="304800" y="4972050"/>
            <a:ext cx="7924800" cy="895350"/>
          </a:xfrm>
        </p:spPr>
        <p:txBody>
          <a:bodyPr/>
          <a:lstStyle>
            <a:lvl1pPr marL="0" indent="0">
              <a:buFont typeface="Wingdings" pitchFamily="2" charset="2"/>
              <a:buNone/>
              <a:defRPr sz="3600"/>
            </a:lvl1pPr>
          </a:lstStyle>
          <a:p>
            <a:r>
              <a:rPr lang="tr-TR" smtClean="0"/>
              <a:t>Asıl alt başlık stilini düzenlemek için tıklatın</a:t>
            </a:r>
            <a:endParaRPr lang="tr-TR"/>
          </a:p>
        </p:txBody>
      </p:sp>
      <p:sp>
        <p:nvSpPr>
          <p:cNvPr id="3104" name="Rectangle 32"/>
          <p:cNvSpPr>
            <a:spLocks noGrp="1" noChangeArrowheads="1"/>
          </p:cNvSpPr>
          <p:nvPr>
            <p:ph type="dt" sz="quarter" idx="2"/>
          </p:nvPr>
        </p:nvSpPr>
        <p:spPr/>
        <p:txBody>
          <a:bodyPr/>
          <a:lstStyle>
            <a:lvl1pPr>
              <a:defRPr/>
            </a:lvl1pPr>
          </a:lstStyle>
          <a:p>
            <a:r>
              <a:rPr lang="tr-TR" smtClean="0"/>
              <a:t>1.  Hafta</a:t>
            </a:r>
            <a:endParaRPr lang="tr-TR"/>
          </a:p>
        </p:txBody>
      </p:sp>
      <p:sp>
        <p:nvSpPr>
          <p:cNvPr id="3105" name="Rectangle 33"/>
          <p:cNvSpPr>
            <a:spLocks noGrp="1" noChangeArrowheads="1"/>
          </p:cNvSpPr>
          <p:nvPr>
            <p:ph type="ftr" sz="quarter" idx="3"/>
          </p:nvPr>
        </p:nvSpPr>
        <p:spPr/>
        <p:txBody>
          <a:bodyPr/>
          <a:lstStyle>
            <a:lvl1pPr>
              <a:defRPr/>
            </a:lvl1pPr>
          </a:lstStyle>
          <a:p>
            <a:r>
              <a:rPr lang="tr-TR" smtClean="0"/>
              <a:t>SAÜ YYurtaY </a:t>
            </a:r>
            <a:endParaRPr lang="tr-TR"/>
          </a:p>
        </p:txBody>
      </p:sp>
      <p:sp>
        <p:nvSpPr>
          <p:cNvPr id="3106" name="Rectangle 34"/>
          <p:cNvSpPr>
            <a:spLocks noGrp="1" noChangeArrowheads="1"/>
          </p:cNvSpPr>
          <p:nvPr>
            <p:ph type="sldNum" sz="quarter" idx="4"/>
          </p:nvPr>
        </p:nvSpPr>
        <p:spPr/>
        <p:txBody>
          <a:bodyPr/>
          <a:lstStyle>
            <a:lvl1pPr>
              <a:defRPr/>
            </a:lvl1pPr>
          </a:lstStyle>
          <a:p>
            <a:fld id="{873751C7-D8B0-49E9-A6B0-B08BA81E385A}"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2D6474DD-0F94-435A-8A30-215C9A7EADC4}"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7067550" y="76200"/>
            <a:ext cx="1847850" cy="6477000"/>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524000" y="76200"/>
            <a:ext cx="5391150" cy="647700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BB6793C7-B4F9-440E-960C-4179A869FEFA}"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5C6896E4-35C4-4741-8A69-D49CDAA919B9}"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r>
              <a:rPr lang="tr-TR" smtClean="0"/>
              <a:t>1.  Hafta</a:t>
            </a:r>
            <a:endParaRPr lang="tr-TR"/>
          </a:p>
        </p:txBody>
      </p:sp>
      <p:sp>
        <p:nvSpPr>
          <p:cNvPr id="5" name="4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6" name="5 Slayt Numarası Yer Tutucusu"/>
          <p:cNvSpPr>
            <a:spLocks noGrp="1"/>
          </p:cNvSpPr>
          <p:nvPr>
            <p:ph type="sldNum" sz="quarter" idx="12"/>
          </p:nvPr>
        </p:nvSpPr>
        <p:spPr/>
        <p:txBody>
          <a:bodyPr/>
          <a:lstStyle>
            <a:lvl1pPr>
              <a:defRPr/>
            </a:lvl1pPr>
          </a:lstStyle>
          <a:p>
            <a:fld id="{16E08E03-CBA5-420D-86FB-7DF12D12D6CF}"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5240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295900" y="1295400"/>
            <a:ext cx="36195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EE887F6D-74AF-4C97-AB36-9D486FAFEC9D}"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r>
              <a:rPr lang="tr-TR" smtClean="0"/>
              <a:t>1.  Hafta</a:t>
            </a:r>
            <a:endParaRPr lang="tr-TR"/>
          </a:p>
        </p:txBody>
      </p:sp>
      <p:sp>
        <p:nvSpPr>
          <p:cNvPr id="8" name="7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9" name="8 Slayt Numarası Yer Tutucusu"/>
          <p:cNvSpPr>
            <a:spLocks noGrp="1"/>
          </p:cNvSpPr>
          <p:nvPr>
            <p:ph type="sldNum" sz="quarter" idx="12"/>
          </p:nvPr>
        </p:nvSpPr>
        <p:spPr/>
        <p:txBody>
          <a:bodyPr/>
          <a:lstStyle>
            <a:lvl1pPr>
              <a:defRPr/>
            </a:lvl1pPr>
          </a:lstStyle>
          <a:p>
            <a:fld id="{75CEFBEA-62D8-40CD-A836-12C755D5691F}"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r>
              <a:rPr lang="tr-TR" smtClean="0"/>
              <a:t>1.  Hafta</a:t>
            </a:r>
            <a:endParaRPr lang="tr-TR"/>
          </a:p>
        </p:txBody>
      </p:sp>
      <p:sp>
        <p:nvSpPr>
          <p:cNvPr id="4" name="3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5" name="4 Slayt Numarası Yer Tutucusu"/>
          <p:cNvSpPr>
            <a:spLocks noGrp="1"/>
          </p:cNvSpPr>
          <p:nvPr>
            <p:ph type="sldNum" sz="quarter" idx="12"/>
          </p:nvPr>
        </p:nvSpPr>
        <p:spPr/>
        <p:txBody>
          <a:bodyPr/>
          <a:lstStyle>
            <a:lvl1pPr>
              <a:defRPr/>
            </a:lvl1pPr>
          </a:lstStyle>
          <a:p>
            <a:fld id="{00D0DD8D-94BE-46CD-B195-BB07F56D2C37}"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r>
              <a:rPr lang="tr-TR" smtClean="0"/>
              <a:t>1.  Hafta</a:t>
            </a:r>
            <a:endParaRPr lang="tr-TR"/>
          </a:p>
        </p:txBody>
      </p:sp>
      <p:sp>
        <p:nvSpPr>
          <p:cNvPr id="3" name="2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4" name="3 Slayt Numarası Yer Tutucusu"/>
          <p:cNvSpPr>
            <a:spLocks noGrp="1"/>
          </p:cNvSpPr>
          <p:nvPr>
            <p:ph type="sldNum" sz="quarter" idx="12"/>
          </p:nvPr>
        </p:nvSpPr>
        <p:spPr/>
        <p:txBody>
          <a:bodyPr/>
          <a:lstStyle>
            <a:lvl1pPr>
              <a:defRPr/>
            </a:lvl1pPr>
          </a:lstStyle>
          <a:p>
            <a:fld id="{02580765-CA1E-49FB-9913-CFC5C9FD115E}"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7B1E048B-EE2C-4801-A93E-9CCC1CE44209}"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r>
              <a:rPr lang="tr-TR" smtClean="0"/>
              <a:t>1.  Hafta</a:t>
            </a:r>
            <a:endParaRPr lang="tr-TR"/>
          </a:p>
        </p:txBody>
      </p:sp>
      <p:sp>
        <p:nvSpPr>
          <p:cNvPr id="6" name="5 Altbilgi Yer Tutucusu"/>
          <p:cNvSpPr>
            <a:spLocks noGrp="1"/>
          </p:cNvSpPr>
          <p:nvPr>
            <p:ph type="ftr" sz="quarter" idx="11"/>
          </p:nvPr>
        </p:nvSpPr>
        <p:spPr/>
        <p:txBody>
          <a:bodyPr/>
          <a:lstStyle>
            <a:lvl1pPr>
              <a:defRPr/>
            </a:lvl1pPr>
          </a:lstStyle>
          <a:p>
            <a:r>
              <a:rPr lang="tr-TR" smtClean="0"/>
              <a:t>SAÜ YYurtaY </a:t>
            </a:r>
            <a:endParaRPr lang="tr-TR"/>
          </a:p>
        </p:txBody>
      </p:sp>
      <p:sp>
        <p:nvSpPr>
          <p:cNvPr id="7" name="6 Slayt Numarası Yer Tutucusu"/>
          <p:cNvSpPr>
            <a:spLocks noGrp="1"/>
          </p:cNvSpPr>
          <p:nvPr>
            <p:ph type="sldNum" sz="quarter" idx="12"/>
          </p:nvPr>
        </p:nvSpPr>
        <p:spPr/>
        <p:txBody>
          <a:bodyPr/>
          <a:lstStyle>
            <a:lvl1pPr>
              <a:defRPr/>
            </a:lvl1pPr>
          </a:lstStyle>
          <a:p>
            <a:fld id="{DC21CAA1-4B5B-46E7-B225-5361E635197D}"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title"/>
          </p:nvPr>
        </p:nvSpPr>
        <p:spPr bwMode="auto">
          <a:xfrm>
            <a:off x="1524000" y="76200"/>
            <a:ext cx="7381875"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Başlık stilini düzenlemek için tıklatın</a:t>
            </a:r>
          </a:p>
        </p:txBody>
      </p:sp>
      <p:sp>
        <p:nvSpPr>
          <p:cNvPr id="2055" name="Rectangle 7"/>
          <p:cNvSpPr>
            <a:spLocks noGrp="1" noChangeArrowheads="1"/>
          </p:cNvSpPr>
          <p:nvPr>
            <p:ph type="body" idx="1"/>
          </p:nvPr>
        </p:nvSpPr>
        <p:spPr bwMode="white">
          <a:xfrm>
            <a:off x="1524000" y="1295400"/>
            <a:ext cx="7391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2079" name="Rectangle 31"/>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r>
              <a:rPr lang="tr-TR" smtClean="0"/>
              <a:t>1.  Hafta</a:t>
            </a:r>
            <a:endParaRPr lang="tr-TR"/>
          </a:p>
        </p:txBody>
      </p:sp>
      <p:sp>
        <p:nvSpPr>
          <p:cNvPr id="2080" name="Rectangle 32"/>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r>
              <a:rPr lang="tr-TR" smtClean="0"/>
              <a:t>SAÜ YYurtaY </a:t>
            </a:r>
            <a:endParaRPr lang="tr-TR"/>
          </a:p>
        </p:txBody>
      </p:sp>
      <p:sp>
        <p:nvSpPr>
          <p:cNvPr id="2081" name="Rectangle 33"/>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E49F00-3D9E-4CFE-A554-658867EA9789}"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Tahoma" charset="0"/>
        </a:defRPr>
      </a:lvl2pPr>
      <a:lvl3pPr algn="l" rtl="0" eaLnBrk="1" fontAlgn="base" hangingPunct="1">
        <a:spcBef>
          <a:spcPct val="0"/>
        </a:spcBef>
        <a:spcAft>
          <a:spcPct val="0"/>
        </a:spcAft>
        <a:defRPr kumimoji="1" sz="4400">
          <a:solidFill>
            <a:schemeClr val="tx1"/>
          </a:solidFill>
          <a:latin typeface="Tahoma" charset="0"/>
        </a:defRPr>
      </a:lvl3pPr>
      <a:lvl4pPr algn="l" rtl="0" eaLnBrk="1" fontAlgn="base" hangingPunct="1">
        <a:spcBef>
          <a:spcPct val="0"/>
        </a:spcBef>
        <a:spcAft>
          <a:spcPct val="0"/>
        </a:spcAft>
        <a:defRPr kumimoji="1" sz="4400">
          <a:solidFill>
            <a:schemeClr val="tx1"/>
          </a:solidFill>
          <a:latin typeface="Tahoma" charset="0"/>
        </a:defRPr>
      </a:lvl4pPr>
      <a:lvl5pPr algn="l" rtl="0" eaLnBrk="1" fontAlgn="base" hangingPunct="1">
        <a:spcBef>
          <a:spcPct val="0"/>
        </a:spcBef>
        <a:spcAft>
          <a:spcPct val="0"/>
        </a:spcAft>
        <a:defRPr kumimoji="1" sz="4400">
          <a:solidFill>
            <a:schemeClr val="tx1"/>
          </a:solidFill>
          <a:latin typeface="Tahoma" charset="0"/>
        </a:defRPr>
      </a:lvl5pPr>
      <a:lvl6pPr marL="457200" algn="l" rtl="0" eaLnBrk="1" fontAlgn="base" hangingPunct="1">
        <a:spcBef>
          <a:spcPct val="0"/>
        </a:spcBef>
        <a:spcAft>
          <a:spcPct val="0"/>
        </a:spcAft>
        <a:defRPr kumimoji="1" sz="4400">
          <a:solidFill>
            <a:schemeClr val="tx1"/>
          </a:solidFill>
          <a:latin typeface="Tahoma" charset="0"/>
        </a:defRPr>
      </a:lvl6pPr>
      <a:lvl7pPr marL="914400" algn="l" rtl="0" eaLnBrk="1" fontAlgn="base" hangingPunct="1">
        <a:spcBef>
          <a:spcPct val="0"/>
        </a:spcBef>
        <a:spcAft>
          <a:spcPct val="0"/>
        </a:spcAft>
        <a:defRPr kumimoji="1" sz="4400">
          <a:solidFill>
            <a:schemeClr val="tx1"/>
          </a:solidFill>
          <a:latin typeface="Tahoma" charset="0"/>
        </a:defRPr>
      </a:lvl7pPr>
      <a:lvl8pPr marL="1371600" algn="l" rtl="0" eaLnBrk="1" fontAlgn="base" hangingPunct="1">
        <a:spcBef>
          <a:spcPct val="0"/>
        </a:spcBef>
        <a:spcAft>
          <a:spcPct val="0"/>
        </a:spcAft>
        <a:defRPr kumimoji="1" sz="4400">
          <a:solidFill>
            <a:schemeClr val="tx1"/>
          </a:solidFill>
          <a:latin typeface="Tahoma" charset="0"/>
        </a:defRPr>
      </a:lvl8pPr>
      <a:lvl9pPr marL="1828800" algn="l" rtl="0" eaLnBrk="1" fontAlgn="base" hangingPunct="1">
        <a:spcBef>
          <a:spcPct val="0"/>
        </a:spcBef>
        <a:spcAft>
          <a:spcPct val="0"/>
        </a:spcAft>
        <a:defRPr kumimoji="1" sz="4400">
          <a:solidFill>
            <a:schemeClr val="tx1"/>
          </a:solidFill>
          <a:latin typeface="Tahoma" charset="0"/>
        </a:defRPr>
      </a:lvl9pPr>
    </p:titleStyle>
    <p:bodyStyle>
      <a:lvl1pPr marL="342900" indent="-342900" algn="l" rtl="0" eaLnBrk="1" fontAlgn="base" hangingPunct="1">
        <a:spcBef>
          <a:spcPct val="20000"/>
        </a:spcBef>
        <a:spcAft>
          <a:spcPct val="0"/>
        </a:spcAft>
        <a:buClr>
          <a:srgbClr val="3C605F"/>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3C605F"/>
        </a:buClr>
        <a:buSzPct val="75000"/>
        <a:buFont typeface="Wingdings" pitchFamily="2" charset="2"/>
        <a:buChar char="n"/>
        <a:defRPr kumimoji="1" sz="2800">
          <a:solidFill>
            <a:schemeClr val="tx1"/>
          </a:solidFill>
          <a:latin typeface="+mn-lt"/>
        </a:defRPr>
      </a:lvl2pPr>
      <a:lvl3pPr marL="1143000" indent="-228600" algn="l" rtl="0" eaLnBrk="1" fontAlgn="base" hangingPunct="1">
        <a:spcBef>
          <a:spcPct val="20000"/>
        </a:spcBef>
        <a:spcAft>
          <a:spcPct val="0"/>
        </a:spcAft>
        <a:buClr>
          <a:srgbClr val="3C605F"/>
        </a:buClr>
        <a:buSzPct val="75000"/>
        <a:buFont typeface="Wingdings" pitchFamily="2" charset="2"/>
        <a:buChar char="n"/>
        <a:defRPr kumimoji="1" sz="2400">
          <a:solidFill>
            <a:schemeClr val="tx1"/>
          </a:solidFill>
          <a:latin typeface="+mn-lt"/>
        </a:defRPr>
      </a:lvl3pPr>
      <a:lvl4pPr marL="1600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4pPr>
      <a:lvl5pPr marL="20574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5pPr>
      <a:lvl6pPr marL="25146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6pPr>
      <a:lvl7pPr marL="29718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7pPr>
      <a:lvl8pPr marL="34290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8pPr>
      <a:lvl9pPr marL="3886200" indent="-228600" algn="l" rtl="0" eaLnBrk="1" fontAlgn="base" hangingPunct="1">
        <a:spcBef>
          <a:spcPct val="20000"/>
        </a:spcBef>
        <a:spcAft>
          <a:spcPct val="0"/>
        </a:spcAft>
        <a:buClr>
          <a:srgbClr val="3C605F"/>
        </a:buClr>
        <a:buSzPct val="75000"/>
        <a:buFont typeface="Wingdings" pitchFamily="2" charset="2"/>
        <a:buChar char="n"/>
        <a:defRPr kumimoji="1"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yurtay@sakarya.edu.t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cs.sakarya.edu.tr/yyurtay"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8" Type="http://schemas.openxmlformats.org/officeDocument/2006/relationships/image" Target="../media/image17.gi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p:txBody>
          <a:bodyPr/>
          <a:lstStyle/>
          <a:p>
            <a:r>
              <a:rPr lang="tr-TR" b="1" smtClean="0">
                <a:latin typeface="Harrington" pitchFamily="82" charset="0"/>
              </a:rPr>
              <a:t>Sayısal Analiz</a:t>
            </a:r>
            <a:endParaRPr lang="tr-TR" b="1">
              <a:latin typeface="Harrington" pitchFamily="82" charset="0"/>
            </a:endParaRPr>
          </a:p>
        </p:txBody>
      </p:sp>
      <p:sp>
        <p:nvSpPr>
          <p:cNvPr id="114691" name="Rectangle 3"/>
          <p:cNvSpPr>
            <a:spLocks noGrp="1" noChangeArrowheads="1"/>
          </p:cNvSpPr>
          <p:nvPr>
            <p:ph type="subTitle" idx="1"/>
          </p:nvPr>
        </p:nvSpPr>
        <p:spPr>
          <a:xfrm>
            <a:off x="304800" y="5143512"/>
            <a:ext cx="7924800" cy="723888"/>
          </a:xfrm>
        </p:spPr>
        <p:txBody>
          <a:bodyPr/>
          <a:lstStyle/>
          <a:p>
            <a:pPr>
              <a:spcBef>
                <a:spcPct val="0"/>
              </a:spcBef>
            </a:pPr>
            <a:r>
              <a:rPr lang="tr-TR" sz="2800">
                <a:latin typeface="Harrington" pitchFamily="82" charset="0"/>
                <a:ea typeface="+mj-ea"/>
                <a:cs typeface="+mj-cs"/>
              </a:rPr>
              <a:t>Giriş</a:t>
            </a:r>
          </a:p>
        </p:txBody>
      </p:sp>
      <p:sp>
        <p:nvSpPr>
          <p:cNvPr id="7" name="6 Slayt Numarası Yer Tutucusu"/>
          <p:cNvSpPr>
            <a:spLocks noGrp="1"/>
          </p:cNvSpPr>
          <p:nvPr>
            <p:ph type="sldNum" sz="quarter" idx="4"/>
          </p:nvPr>
        </p:nvSpPr>
        <p:spPr/>
        <p:txBody>
          <a:bodyPr/>
          <a:lstStyle/>
          <a:p>
            <a:fld id="{873751C7-D8B0-49E9-A6B0-B08BA81E385A}" type="slidenum">
              <a:rPr lang="tr-TR" smtClean="0"/>
              <a:pPr/>
              <a:t>1</a:t>
            </a:fld>
            <a:endParaRPr lang="tr-TR"/>
          </a:p>
        </p:txBody>
      </p:sp>
      <p:sp>
        <p:nvSpPr>
          <p:cNvPr id="9" name="8 Dikdörtgen"/>
          <p:cNvSpPr/>
          <p:nvPr/>
        </p:nvSpPr>
        <p:spPr>
          <a:xfrm>
            <a:off x="0" y="0"/>
            <a:ext cx="3929058" cy="738664"/>
          </a:xfrm>
          <a:prstGeom prst="rect">
            <a:avLst/>
          </a:prstGeom>
        </p:spPr>
        <p:txBody>
          <a:bodyPr wrap="square">
            <a:spAutoFit/>
          </a:bodyPr>
          <a:lstStyle/>
          <a:p>
            <a:pPr algn="ctr"/>
            <a:endParaRPr lang="tr-TR" sz="1800" dirty="0" smtClean="0">
              <a:solidFill>
                <a:schemeClr val="accent2">
                  <a:lumMod val="50000"/>
                </a:schemeClr>
              </a:solidFill>
              <a:latin typeface="Arial" pitchFamily="34" charset="0"/>
              <a:cs typeface="Arial" pitchFamily="34" charset="0"/>
            </a:endParaRPr>
          </a:p>
          <a:p>
            <a:pPr algn="ctr"/>
            <a:r>
              <a:rPr lang="tr-TR" dirty="0" smtClean="0">
                <a:solidFill>
                  <a:schemeClr val="accent1">
                    <a:lumMod val="75000"/>
                  </a:schemeClr>
                </a:solidFill>
                <a:latin typeface="Brush Script MT" pitchFamily="66" charset="0"/>
              </a:rPr>
              <a:t>Dr.Yüksel YURTAY</a:t>
            </a:r>
          </a:p>
        </p:txBody>
      </p:sp>
      <p:sp>
        <p:nvSpPr>
          <p:cNvPr id="10" name="9 Dikdörtgen"/>
          <p:cNvSpPr/>
          <p:nvPr/>
        </p:nvSpPr>
        <p:spPr>
          <a:xfrm>
            <a:off x="5286380" y="2571744"/>
            <a:ext cx="3357554" cy="2786082"/>
          </a:xfrm>
          <a:prstGeom prst="rect">
            <a:avLst/>
          </a:prstGeom>
          <a:solidFill>
            <a:srgbClr val="EAEAEA">
              <a:alpha val="47000"/>
            </a:srgbClr>
          </a:solidFill>
          <a:effectLst>
            <a:outerShdw blurRad="50800" dist="38100" dir="2700000" algn="tl" rotWithShape="0">
              <a:prstClr val="black">
                <a:alpha val="40000"/>
              </a:prstClr>
            </a:outerShdw>
          </a:effectLst>
        </p:spPr>
        <p:txBody>
          <a:bodyPr wrap="square">
            <a:noAutofit/>
          </a:bodyPr>
          <a:lstStyle/>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2">
                    <a:lumMod val="50000"/>
                  </a:schemeClr>
                </a:solidFill>
                <a:latin typeface="Arial" pitchFamily="34" charset="0"/>
                <a:cs typeface="Arial" pitchFamily="34" charset="0"/>
              </a:rPr>
              <a:t>İletişim :</a:t>
            </a:r>
          </a:p>
          <a:p>
            <a:pPr algn="ctr"/>
            <a:endParaRPr lang="tr-TR" sz="1800" smtClean="0">
              <a:solidFill>
                <a:schemeClr val="accent2">
                  <a:lumMod val="50000"/>
                </a:schemeClr>
              </a:solidFill>
              <a:latin typeface="Arial" pitchFamily="34" charset="0"/>
              <a:cs typeface="Arial" pitchFamily="34" charset="0"/>
            </a:endParaRPr>
          </a:p>
          <a:p>
            <a:pPr algn="ctr"/>
            <a:r>
              <a:rPr lang="tr-TR" sz="1800" smtClean="0">
                <a:solidFill>
                  <a:schemeClr val="accent1">
                    <a:lumMod val="60000"/>
                    <a:lumOff val="40000"/>
                  </a:schemeClr>
                </a:solidFill>
                <a:latin typeface="Berlin Sans FB" pitchFamily="34" charset="0"/>
                <a:hlinkClick r:id="rId3"/>
              </a:rPr>
              <a:t>yyurtay@sakarya.edu.tr</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60000"/>
                    <a:lumOff val="40000"/>
                  </a:schemeClr>
                </a:solidFill>
                <a:latin typeface="Berlin Sans FB" pitchFamily="34" charset="0"/>
                <a:hlinkClick r:id="rId4"/>
              </a:rPr>
              <a:t>www.cs.sakarya.edu.tr/yyurtay</a:t>
            </a:r>
            <a:endParaRPr lang="tr-TR" sz="1800" smtClean="0">
              <a:solidFill>
                <a:schemeClr val="accent1">
                  <a:lumMod val="60000"/>
                  <a:lumOff val="40000"/>
                </a:schemeClr>
              </a:solidFill>
              <a:latin typeface="Berlin Sans FB" pitchFamily="34" charset="0"/>
            </a:endParaRPr>
          </a:p>
          <a:p>
            <a:pPr algn="ctr"/>
            <a:r>
              <a:rPr lang="tr-TR" sz="1800" smtClean="0">
                <a:solidFill>
                  <a:schemeClr val="accent1">
                    <a:lumMod val="75000"/>
                  </a:schemeClr>
                </a:solidFill>
                <a:latin typeface="Berlin Sans FB" pitchFamily="34" charset="0"/>
              </a:rPr>
              <a:t>(264) 295 58 99</a:t>
            </a:r>
          </a:p>
          <a:p>
            <a:pPr algn="ctr"/>
            <a:endParaRPr lang="tr-TR" sz="1800" smtClean="0">
              <a:solidFill>
                <a:schemeClr val="accent1">
                  <a:lumMod val="60000"/>
                  <a:lumOff val="40000"/>
                </a:schemeClr>
              </a:solidFill>
              <a:latin typeface="Berlin Sans FB" pitchFamily="34" charset="0"/>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bg/>
                                          </p:spTgt>
                                        </p:tgtEl>
                                        <p:attrNameLst>
                                          <p:attrName>style.visibility</p:attrName>
                                        </p:attrNameLst>
                                      </p:cBhvr>
                                      <p:to>
                                        <p:strVal val="visible"/>
                                      </p:to>
                                    </p:set>
                                    <p:animEffect transition="in" filter="fade">
                                      <p:cBhvr>
                                        <p:cTn id="11" dur="1000"/>
                                        <p:tgtEl>
                                          <p:spTgt spid="10">
                                            <p:bg/>
                                          </p:spTgt>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1000"/>
                                        <p:tgtEl>
                                          <p:spTgt spid="10">
                                            <p:txEl>
                                              <p:pRg st="3" end="3"/>
                                            </p:txEl>
                                          </p:spTgt>
                                        </p:tgtEl>
                                      </p:cBhvr>
                                    </p:animEffect>
                                  </p:childTnLst>
                                </p:cTn>
                              </p:par>
                            </p:childTnLst>
                          </p:cTn>
                        </p:par>
                        <p:par>
                          <p:cTn id="16" fill="hold">
                            <p:stCondLst>
                              <p:cond delay="4000"/>
                            </p:stCondLst>
                            <p:childTnLst>
                              <p:par>
                                <p:cTn id="17" presetID="10" presetClass="entr" presetSubtype="0" fill="hold" grpId="0" nodeType="after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fade">
                                      <p:cBhvr>
                                        <p:cTn id="19" dur="1000"/>
                                        <p:tgtEl>
                                          <p:spTgt spid="10">
                                            <p:txEl>
                                              <p:pRg st="5" end="5"/>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fade">
                                      <p:cBhvr>
                                        <p:cTn id="23" dur="1000"/>
                                        <p:tgtEl>
                                          <p:spTgt spid="10">
                                            <p:txEl>
                                              <p:pRg st="6" end="6"/>
                                            </p:txEl>
                                          </p:spTgt>
                                        </p:tgtEl>
                                      </p:cBhvr>
                                    </p:animEffect>
                                  </p:childTnLst>
                                </p:cTn>
                              </p:par>
                            </p:childTnLst>
                          </p:cTn>
                        </p:par>
                        <p:par>
                          <p:cTn id="24" fill="hold">
                            <p:stCondLst>
                              <p:cond delay="6000"/>
                            </p:stCondLst>
                            <p:childTnLst>
                              <p:par>
                                <p:cTn id="25" presetID="10" presetClass="entr" presetSubtype="0" fill="hold" grpId="0" nodeType="after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1000"/>
                                        <p:tgtEl>
                                          <p:spTgt spid="10">
                                            <p:txEl>
                                              <p:pRg st="7" end="7"/>
                                            </p:txEl>
                                          </p:spTgt>
                                        </p:tgtEl>
                                      </p:cBhvr>
                                    </p:animEffect>
                                  </p:childTnLst>
                                </p:cTn>
                              </p:par>
                            </p:childTnLst>
                          </p:cTn>
                        </p:par>
                        <p:par>
                          <p:cTn id="28" fill="hold">
                            <p:stCondLst>
                              <p:cond delay="7000"/>
                            </p:stCondLst>
                            <p:childTnLst>
                              <p:par>
                                <p:cTn id="29" presetID="10" presetClass="entr" presetSubtype="0" fill="hold" nodeType="afterEffect">
                                  <p:stCondLst>
                                    <p:cond delay="0"/>
                                  </p:stCondLst>
                                  <p:childTnLst>
                                    <p:set>
                                      <p:cBhvr>
                                        <p:cTn id="30" dur="1" fill="hold">
                                          <p:stCondLst>
                                            <p:cond delay="0"/>
                                          </p:stCondLst>
                                        </p:cTn>
                                        <p:tgtEl>
                                          <p:spTgt spid="114691">
                                            <p:txEl>
                                              <p:pRg st="0" end="0"/>
                                            </p:txEl>
                                          </p:spTgt>
                                        </p:tgtEl>
                                        <p:attrNameLst>
                                          <p:attrName>style.visibility</p:attrName>
                                        </p:attrNameLst>
                                      </p:cBhvr>
                                      <p:to>
                                        <p:strVal val="visible"/>
                                      </p:to>
                                    </p:set>
                                    <p:animEffect transition="in" filter="fade">
                                      <p:cBhvr>
                                        <p:cTn id="3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algn="just"/>
            <a:r>
              <a:rPr lang="tr-TR" sz="1600" smtClean="0">
                <a:latin typeface="Arial" pitchFamily="34" charset="0"/>
                <a:cs typeface="Arial" pitchFamily="34" charset="0"/>
              </a:rPr>
              <a:t>Sayısal Analiz Bilimi</a:t>
            </a:r>
          </a:p>
          <a:p>
            <a:pPr algn="just"/>
            <a:endParaRPr lang="tr-TR" sz="1600" smtClean="0">
              <a:latin typeface="Arial" pitchFamily="34" charset="0"/>
              <a:cs typeface="Arial" pitchFamily="34" charset="0"/>
            </a:endParaRP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r>
              <a:rPr lang="tr-TR" sz="1600" smtClean="0">
                <a:latin typeface="Arial" pitchFamily="34" charset="0"/>
                <a:cs typeface="Arial" pitchFamily="34" charset="0"/>
              </a:rPr>
              <a:t>Bu alanındaki çalışmaların sonunda elde edilen veya geliştirilen sayısal yöntemler bilgisayar yardımıyla çok çeşitli mühendislik problemlerinin ve bazı temel bilimlerin çözümünü kolaylaştırır.</a:t>
            </a: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r>
              <a:rPr lang="tr-TR" sz="1600" smtClean="0">
                <a:latin typeface="Arial" pitchFamily="34" charset="0"/>
                <a:cs typeface="Arial" pitchFamily="34" charset="0"/>
              </a:rPr>
              <a:t>Bilgisayarlarda problemlerin modellenmesi ve çözümleri için genel amaçlı programlama dilleri kullanılabileceği gibi ticari paket programlar,  </a:t>
            </a:r>
            <a:r>
              <a:rPr lang="tr-TR" sz="1600" b="1" smtClean="0">
                <a:latin typeface="Arial" pitchFamily="34" charset="0"/>
                <a:cs typeface="Arial" pitchFamily="34" charset="0"/>
              </a:rPr>
              <a:t>MatLab</a:t>
            </a:r>
            <a:r>
              <a:rPr lang="tr-TR" sz="1600" smtClean="0">
                <a:latin typeface="Arial" pitchFamily="34" charset="0"/>
                <a:cs typeface="Arial" pitchFamily="34" charset="0"/>
              </a:rPr>
              <a:t>, </a:t>
            </a:r>
            <a:r>
              <a:rPr lang="tr-TR" sz="1600" b="1" smtClean="0">
                <a:latin typeface="Arial" pitchFamily="34" charset="0"/>
                <a:cs typeface="Arial" pitchFamily="34" charset="0"/>
              </a:rPr>
              <a:t>MathCAD</a:t>
            </a:r>
            <a:r>
              <a:rPr lang="tr-TR" sz="1600" smtClean="0">
                <a:latin typeface="Arial" pitchFamily="34" charset="0"/>
                <a:cs typeface="Arial" pitchFamily="34" charset="0"/>
              </a:rPr>
              <a:t>, veya </a:t>
            </a:r>
            <a:r>
              <a:rPr lang="tr-TR" sz="1600" b="1" smtClean="0">
                <a:latin typeface="Arial" pitchFamily="34" charset="0"/>
                <a:cs typeface="Arial" pitchFamily="34" charset="0"/>
              </a:rPr>
              <a:t>Mathematica</a:t>
            </a:r>
            <a:r>
              <a:rPr lang="tr-TR" sz="1600" smtClean="0">
                <a:latin typeface="Arial" pitchFamily="34" charset="0"/>
                <a:cs typeface="Arial" pitchFamily="34" charset="0"/>
              </a:rPr>
              <a:t> gibi matematiksel işlemler yapmak için geliştirilmiş programlarda kullanılabilir.</a:t>
            </a:r>
          </a:p>
          <a:p>
            <a:pPr algn="just">
              <a:buFont typeface="Wingdings" pitchFamily="2" charset="2"/>
              <a:buChar char="§"/>
            </a:pPr>
            <a:endParaRPr lang="tr-TR" sz="1600" smtClean="0">
              <a:latin typeface="Arial" pitchFamily="34" charset="0"/>
              <a:cs typeface="Arial" pitchFamily="34" charset="0"/>
            </a:endParaRPr>
          </a:p>
          <a:p>
            <a:pPr algn="just">
              <a:buFont typeface="Wingdings" pitchFamily="2" charset="2"/>
              <a:buChar char="§"/>
            </a:pPr>
            <a:endParaRPr lang="tr-TR" sz="1600" smtClean="0">
              <a:latin typeface="Arial" pitchFamily="34" charset="0"/>
              <a:cs typeface="Arial" pitchFamily="34" charset="0"/>
            </a:endParaRPr>
          </a:p>
          <a:p>
            <a:pPr algn="just"/>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2050" name="Picture 2"/>
          <p:cNvPicPr>
            <a:picLocks noChangeAspect="1" noChangeArrowheads="1"/>
          </p:cNvPicPr>
          <p:nvPr/>
        </p:nvPicPr>
        <p:blipFill>
          <a:blip r:embed="rId3" cstate="print"/>
          <a:srcRect/>
          <a:stretch>
            <a:fillRect/>
          </a:stretch>
        </p:blipFill>
        <p:spPr bwMode="auto">
          <a:xfrm>
            <a:off x="3357554" y="3857628"/>
            <a:ext cx="3608386" cy="2278744"/>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animEffect transition="in" filter="fade">
                                      <p:cBhvr>
                                        <p:cTn id="11" dur="2000"/>
                                        <p:tgtEl>
                                          <p:spTgt spid="8">
                                            <p:txEl>
                                              <p:pRg st="5" end="5"/>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11</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64704"/>
            <a:ext cx="7416824" cy="5716488"/>
          </a:xfrm>
        </p:spPr>
        <p:txBody>
          <a:bodyPr/>
          <a:lstStyle/>
          <a:p>
            <a:pPr algn="just">
              <a:buNone/>
            </a:pPr>
            <a:r>
              <a:rPr lang="tr-TR" sz="1800" b="1" dirty="0" smtClean="0"/>
              <a:t>   HATALAR  VE  HATALARIN  KAYNAKLARI </a:t>
            </a:r>
          </a:p>
          <a:p>
            <a:pPr algn="just">
              <a:buNone/>
            </a:pPr>
            <a:endParaRPr lang="tr-TR" sz="1800" dirty="0" smtClean="0"/>
          </a:p>
          <a:p>
            <a:pPr algn="just">
              <a:buNone/>
            </a:pPr>
            <a:endParaRPr lang="tr-TR" sz="1800" dirty="0" smtClean="0"/>
          </a:p>
          <a:p>
            <a:pPr algn="just">
              <a:buNone/>
            </a:pPr>
            <a:r>
              <a:rPr lang="tr-TR" sz="1800" dirty="0" smtClean="0"/>
              <a:t>Sayısal hatalar, matematiksel işlemler ve değerlerin yaklaşık kullanımlarından ortaya çıkan farklar olarak tanımlanabilir. </a:t>
            </a:r>
          </a:p>
          <a:p>
            <a:pPr algn="just">
              <a:buNone/>
            </a:pPr>
            <a:endParaRPr lang="tr-TR" sz="1800" dirty="0" smtClean="0"/>
          </a:p>
          <a:p>
            <a:pPr algn="just">
              <a:buNone/>
            </a:pPr>
            <a:r>
              <a:rPr lang="tr-TR" sz="1800" dirty="0" smtClean="0"/>
              <a:t>Bu hataların bir kısmı kullanıcılardan, bir kısmı elektronik hesaplayıcılardan , bir kısmı da yazılımlardan kaynaklanır.</a:t>
            </a:r>
          </a:p>
          <a:p>
            <a:pPr algn="just">
              <a:buNone/>
            </a:pPr>
            <a:endParaRPr lang="tr-TR" sz="1800" dirty="0" smtClean="0"/>
          </a:p>
          <a:p>
            <a:pPr algn="just">
              <a:buNone/>
            </a:pPr>
            <a:endParaRPr lang="tr-TR" sz="1800" dirty="0" smtClean="0"/>
          </a:p>
          <a:p>
            <a:pPr algn="just">
              <a:buNone/>
            </a:pPr>
            <a:r>
              <a:rPr lang="tr-TR" sz="1800" dirty="0" smtClean="0"/>
              <a:t> Belirli bir ondalıktan sonra gelecek sayılar kestirilemez. Gözlemlenen değer, noktadan sonra dört  basamaklı ise beşinci basamak için bir şey söylenemez. Bu durumda  gözlemlenen veya ölçülen değerlerin  binlerce aritmetik işlemin bulunduğu bir algoritmada kullanılacağı varsayılırsa, her bir işlemden sonra, sonucun daha az doğru olduğu kanısına varabiliriz. </a:t>
            </a:r>
          </a:p>
          <a:p>
            <a:pPr algn="just">
              <a:buNone/>
            </a:pPr>
            <a:r>
              <a:rPr lang="tr-TR" sz="1800" dirty="0" smtClean="0"/>
              <a:t>     </a:t>
            </a:r>
          </a:p>
          <a:p>
            <a:pPr algn="just">
              <a:buNone/>
            </a:pPr>
            <a:r>
              <a:rPr lang="tr-TR" sz="1800" dirty="0" smtClean="0"/>
              <a:t>     </a:t>
            </a:r>
          </a:p>
        </p:txBody>
      </p:sp>
    </p:spTree>
  </p:cSld>
  <p:clrMapOvr>
    <a:masterClrMapping/>
  </p:clrMapOvr>
  <p:transition spd="med">
    <p:pull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12</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524000" y="737408"/>
            <a:ext cx="7620000" cy="5716488"/>
          </a:xfrm>
        </p:spPr>
        <p:txBody>
          <a:bodyPr/>
          <a:lstStyle/>
          <a:p>
            <a:pPr>
              <a:buNone/>
            </a:pPr>
            <a:r>
              <a:rPr lang="tr-TR" sz="1600" b="1" dirty="0" smtClean="0"/>
              <a:t>HATALAR  VE  HATALARIN  KAYNAKLARI </a:t>
            </a:r>
          </a:p>
          <a:p>
            <a:pPr>
              <a:buNone/>
            </a:pPr>
            <a:r>
              <a:rPr lang="tr-TR" sz="1600" dirty="0" smtClean="0"/>
              <a:t> </a:t>
            </a:r>
          </a:p>
          <a:p>
            <a:pPr>
              <a:buNone/>
            </a:pPr>
            <a:r>
              <a:rPr lang="tr-TR" sz="1600" dirty="0" smtClean="0"/>
              <a:t>Fiziksel veya sosyal olayların matematiksel olarak çözülmelerinde yapılan hatalar genellikle üç ana başlıkta toplanır. Bunlar modelleme hataları, ölçme hataları ve sayısal hatalardır.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Modelleme hatası </a:t>
            </a:r>
            <a:r>
              <a:rPr lang="tr-TR" sz="1600" dirty="0" smtClean="0"/>
              <a:t>bir olayın formüle  edilmesi  esnasında varsayımlardan kaynaklanan hatalardır. </a:t>
            </a:r>
          </a:p>
          <a:p>
            <a:pPr>
              <a:buNone/>
            </a:pPr>
            <a:r>
              <a:rPr lang="tr-TR" sz="1600" dirty="0" smtClean="0"/>
              <a:t>      Örnek olarak serbest düşme problemlerinin modellenmesinde, hava ile cisim</a:t>
            </a:r>
          </a:p>
          <a:p>
            <a:pPr>
              <a:buNone/>
            </a:pPr>
            <a:r>
              <a:rPr lang="tr-TR" sz="1600" dirty="0" smtClean="0"/>
              <a:t>      arasındaki sürtünme kuvvetinin ihmal edilmesinden dolayı meydana gelen hatalar bu tür hatalar grubuna girer.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Ölçme  hatası</a:t>
            </a:r>
            <a:r>
              <a:rPr lang="tr-TR" sz="1600" dirty="0" smtClean="0"/>
              <a:t>,  deney  ve  gözlemede  ölçmelerden  dolayı  meydana  gelen  hatalardır.</a:t>
            </a:r>
          </a:p>
          <a:p>
            <a:pPr>
              <a:buNone/>
            </a:pPr>
            <a:r>
              <a:rPr lang="tr-TR" sz="1600" dirty="0" smtClean="0"/>
              <a:t>      örnekte eğer serbest düşme yapan cismin, düştüğü mesafe veya havada düşerken  gecen  süre  eğer  yanlış  ölçülürse  bu  tür  hatalar  ölçme  hatası  olarak tanımlanabilir.</a:t>
            </a:r>
          </a:p>
          <a:p>
            <a:pPr>
              <a:buNone/>
            </a:pPr>
            <a:endParaRPr lang="tr-TR" sz="1600" dirty="0" smtClean="0"/>
          </a:p>
          <a:p>
            <a:pPr>
              <a:buNone/>
            </a:pPr>
            <a:r>
              <a:rPr lang="tr-TR" sz="1600" dirty="0" smtClean="0"/>
              <a:t>• 	</a:t>
            </a:r>
            <a:r>
              <a:rPr lang="tr-TR" sz="1600" dirty="0" smtClean="0">
                <a:effectLst>
                  <a:outerShdw blurRad="38100" dist="38100" dir="2700000" algn="tl">
                    <a:srgbClr val="000000">
                      <a:alpha val="43137"/>
                    </a:srgbClr>
                  </a:outerShdw>
                </a:effectLst>
              </a:rPr>
              <a:t>Sayısal hatalar </a:t>
            </a:r>
            <a:r>
              <a:rPr lang="tr-TR" sz="1600" dirty="0" smtClean="0"/>
              <a:t>veya diğer bir deyimle modelin çözümlemesinde yapılan hatalardır.</a:t>
            </a:r>
            <a:endParaRPr lang="tr-TR" sz="1600" dirty="0"/>
          </a:p>
        </p:txBody>
      </p:sp>
    </p:spTree>
  </p:cSld>
  <p:clrMapOvr>
    <a:masterClrMapping/>
  </p:clrMapOvr>
  <p:transition spd="med">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13</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37408"/>
            <a:ext cx="7344816" cy="5355888"/>
          </a:xfrm>
        </p:spPr>
        <p:txBody>
          <a:bodyPr/>
          <a:lstStyle/>
          <a:p>
            <a:pPr algn="just">
              <a:buNone/>
            </a:pPr>
            <a:r>
              <a:rPr lang="tr-TR" sz="1600" b="1" dirty="0" smtClean="0"/>
              <a:t>   HATALAR  VE  HATALARIN  KAYNAKLARI </a:t>
            </a:r>
          </a:p>
          <a:p>
            <a:pPr algn="just">
              <a:buNone/>
            </a:pPr>
            <a:endParaRPr lang="tr-TR" sz="1600" dirty="0" smtClean="0"/>
          </a:p>
          <a:p>
            <a:pPr algn="just">
              <a:buNone/>
            </a:pPr>
            <a:r>
              <a:rPr lang="tr-TR" sz="1600" dirty="0" smtClean="0"/>
              <a:t>  </a:t>
            </a:r>
          </a:p>
          <a:p>
            <a:pPr algn="just">
              <a:buNone/>
            </a:pPr>
            <a:endParaRPr lang="tr-TR" sz="1600" dirty="0" smtClean="0"/>
          </a:p>
          <a:p>
            <a:pPr algn="just">
              <a:buNone/>
            </a:pPr>
            <a:r>
              <a:rPr lang="tr-TR" sz="1600" dirty="0" smtClean="0"/>
              <a:t>Örnek vermek gerekirse,</a:t>
            </a:r>
          </a:p>
          <a:p>
            <a:pPr algn="just">
              <a:buNone/>
            </a:pPr>
            <a:r>
              <a:rPr lang="tr-TR" sz="1600" dirty="0" smtClean="0"/>
              <a:t>  </a:t>
            </a:r>
          </a:p>
          <a:p>
            <a:pPr algn="just">
              <a:buNone/>
            </a:pPr>
            <a:r>
              <a:rPr lang="tr-TR" sz="1600" dirty="0" smtClean="0"/>
              <a:t>     Π= 3,141592653589793...</a:t>
            </a:r>
          </a:p>
          <a:p>
            <a:pPr algn="just">
              <a:buNone/>
            </a:pPr>
            <a:r>
              <a:rPr lang="tr-TR" sz="1600" dirty="0" smtClean="0"/>
              <a:t>     √2= 1,1414128...  </a:t>
            </a:r>
          </a:p>
          <a:p>
            <a:pPr algn="just">
              <a:buNone/>
            </a:pPr>
            <a:r>
              <a:rPr lang="tr-TR" sz="1600" dirty="0" smtClean="0"/>
              <a:t>     2/3=0,666666666...</a:t>
            </a:r>
          </a:p>
          <a:p>
            <a:pPr algn="just">
              <a:buNone/>
            </a:pPr>
            <a:endParaRPr lang="tr-TR" sz="1600" dirty="0" smtClean="0"/>
          </a:p>
          <a:p>
            <a:pPr algn="just">
              <a:buNone/>
            </a:pPr>
            <a:r>
              <a:rPr lang="tr-TR" sz="1600" dirty="0" smtClean="0"/>
              <a:t> Bu sayılarla işlem yapıldığında hataların büyük olacağı açıktır.</a:t>
            </a:r>
          </a:p>
          <a:p>
            <a:pPr algn="just">
              <a:buNone/>
            </a:pPr>
            <a:endParaRPr lang="tr-TR" sz="1600" dirty="0" smtClean="0"/>
          </a:p>
          <a:p>
            <a:pPr algn="just">
              <a:buNone/>
            </a:pPr>
            <a:r>
              <a:rPr lang="tr-TR" sz="1600" dirty="0" smtClean="0"/>
              <a:t>Verilen reel sayı ise ondalık kısmının iki tabanında tam karşılığı olup olmadığı araştırılmalıdır.</a:t>
            </a:r>
          </a:p>
          <a:p>
            <a:pPr algn="just">
              <a:buNone/>
            </a:pPr>
            <a:endParaRPr lang="tr-TR" sz="1600" dirty="0" smtClean="0"/>
          </a:p>
          <a:p>
            <a:pPr algn="just">
              <a:buNone/>
            </a:pPr>
            <a:endParaRPr lang="tr-TR" sz="1600" dirty="0" smtClean="0"/>
          </a:p>
          <a:p>
            <a:pPr algn="just">
              <a:buNone/>
            </a:pPr>
            <a:endParaRPr lang="tr-TR" sz="1600" dirty="0" smtClean="0"/>
          </a:p>
        </p:txBody>
      </p:sp>
    </p:spTree>
  </p:cSld>
  <p:clrMapOvr>
    <a:masterClrMapping/>
  </p:clrMapOvr>
  <p:transition spd="med">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14</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475656" y="737408"/>
            <a:ext cx="7344816" cy="5859944"/>
          </a:xfrm>
        </p:spPr>
        <p:txBody>
          <a:bodyPr/>
          <a:lstStyle/>
          <a:p>
            <a:pPr algn="just">
              <a:buNone/>
            </a:pPr>
            <a:r>
              <a:rPr lang="tr-TR" sz="1600" b="1" dirty="0" smtClean="0"/>
              <a:t>   HATALAR  VE  HATALARIN  KAYNAKLARI </a:t>
            </a:r>
          </a:p>
          <a:p>
            <a:pPr algn="just">
              <a:buNone/>
            </a:pPr>
            <a:endParaRPr lang="tr-TR" sz="1600" dirty="0" smtClean="0"/>
          </a:p>
          <a:p>
            <a:pPr algn="just">
              <a:buNone/>
            </a:pPr>
            <a:endParaRPr lang="tr-TR" sz="1600" dirty="0" smtClean="0"/>
          </a:p>
          <a:p>
            <a:pPr algn="just">
              <a:buNone/>
            </a:pPr>
            <a:r>
              <a:rPr lang="tr-TR" sz="1600" dirty="0" smtClean="0"/>
              <a:t>(0.125)</a:t>
            </a:r>
            <a:r>
              <a:rPr lang="tr-TR" sz="1600" baseline="-25000" dirty="0" smtClean="0"/>
              <a:t>10</a:t>
            </a:r>
            <a:r>
              <a:rPr lang="tr-TR" sz="1600" dirty="0" smtClean="0"/>
              <a:t> = (0.001)</a:t>
            </a:r>
            <a:r>
              <a:rPr lang="tr-TR" sz="1600" baseline="-25000" dirty="0" smtClean="0"/>
              <a:t>2 </a:t>
            </a:r>
            <a:r>
              <a:rPr lang="tr-TR" sz="1600" dirty="0" smtClean="0"/>
              <a:t>      durumunda olduğu gibi (0.125) sayısının iki tabanlı karşılığı (0.001) </a:t>
            </a:r>
            <a:r>
              <a:rPr lang="tr-TR" sz="1600" dirty="0" err="1" smtClean="0"/>
              <a:t>dir</a:t>
            </a:r>
            <a:r>
              <a:rPr lang="tr-TR" sz="1600" dirty="0" smtClean="0"/>
              <a:t>. Dolayısıyla (0.1) reel sayısının iki tabanında tam olarak ifade edilmesi mümkün değildir. </a:t>
            </a:r>
          </a:p>
          <a:p>
            <a:pPr algn="just">
              <a:buNone/>
            </a:pPr>
            <a:endParaRPr lang="tr-TR" sz="1600" dirty="0" smtClean="0"/>
          </a:p>
          <a:p>
            <a:pPr algn="just">
              <a:buNone/>
            </a:pPr>
            <a:r>
              <a:rPr lang="tr-TR" sz="1600" dirty="0" smtClean="0"/>
              <a:t>Elektronik hesaplayıcılarda sayılar  iki tabanında ancak belirli uzunlukta ifade  edilebilmektedir. </a:t>
            </a:r>
          </a:p>
          <a:p>
            <a:pPr algn="just">
              <a:buNone/>
            </a:pPr>
            <a:endParaRPr lang="tr-TR" sz="1600" dirty="0" smtClean="0"/>
          </a:p>
          <a:p>
            <a:pPr algn="just">
              <a:buNone/>
            </a:pPr>
            <a:r>
              <a:rPr lang="tr-TR" sz="1600" dirty="0" smtClean="0"/>
              <a:t>Örneğin, reel sayılar için normal hassasiyette 32 bitlik bir yer ayrılan hesaplayıcıda 7 ondalık basamağa, çift hassasiyette ise 64 bitlik yer ayrılır ve buda yaklaşık 15 ondalık basamağa karşılık gelir. Bu nedenle değerler için  hesaplayıcılardaki ayrılan yerler veri tipine göre değişmektedir. Buda farklı bir türde hataya neden olabilmektedir.</a:t>
            </a:r>
          </a:p>
          <a:p>
            <a:pPr algn="just">
              <a:buNone/>
            </a:pPr>
            <a:endParaRPr lang="tr-TR" sz="1600" dirty="0" smtClean="0"/>
          </a:p>
          <a:p>
            <a:pPr algn="just">
              <a:buNone/>
            </a:pPr>
            <a:endParaRPr lang="tr-TR" sz="1600" dirty="0" smtClean="0"/>
          </a:p>
        </p:txBody>
      </p:sp>
    </p:spTree>
  </p:cSld>
  <p:clrMapOvr>
    <a:masterClrMapping/>
  </p:clrMapOvr>
  <p:transition spd="med">
    <p:pull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15</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0" name="2 İçerik Yer Tutucusu"/>
          <p:cNvSpPr>
            <a:spLocks noGrp="1"/>
          </p:cNvSpPr>
          <p:nvPr>
            <p:ph idx="1"/>
          </p:nvPr>
        </p:nvSpPr>
        <p:spPr>
          <a:xfrm>
            <a:off x="1524000" y="764704"/>
            <a:ext cx="7368480" cy="432048"/>
          </a:xfrm>
        </p:spPr>
        <p:txBody>
          <a:bodyPr/>
          <a:lstStyle/>
          <a:p>
            <a:r>
              <a:rPr lang="tr-TR" sz="1600" dirty="0" smtClean="0"/>
              <a:t>SAYILARIN İFADE ŞEKLİ</a:t>
            </a: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smtClean="0">
              <a:ln>
                <a:noFill/>
              </a:ln>
              <a:solidFill>
                <a:schemeClr val="tx1"/>
              </a:solidFill>
              <a:effectLst/>
              <a:latin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1650737" y="1515848"/>
            <a:ext cx="7200800" cy="3024336"/>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latin typeface="Arial" pitchFamily="34" charset="0"/>
                <a:cs typeface="Arial" pitchFamily="34" charset="0"/>
              </a:rPr>
              <a:t>Hatalar</a:t>
            </a: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lang="tr-TR" sz="1600" dirty="0" smtClean="0"/>
              <a:t>Hata = Gerçek değer-Yaklaşık değer</a:t>
            </a:r>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b="1" dirty="0" smtClean="0"/>
          </a:p>
          <a:p>
            <a:endParaRPr lang="tr-TR" sz="1600" dirty="0" smtClean="0"/>
          </a:p>
          <a:p>
            <a:r>
              <a:rPr lang="tr-TR" sz="1600" dirty="0" smtClean="0"/>
              <a:t>Hesaplamada ihmal edilen terimlerin toplamı yapılan kesme hatasına eşit olur.</a:t>
            </a:r>
          </a:p>
          <a:p>
            <a:endParaRPr lang="tr-TR" sz="1600" b="1" dirty="0" smtClean="0"/>
          </a:p>
          <a:p>
            <a:endParaRPr lang="tr-TR" sz="1600" b="1" dirty="0" smtClean="0"/>
          </a:p>
          <a:p>
            <a:endParaRPr lang="tr-TR" sz="1600" dirty="0" smtClean="0"/>
          </a:p>
          <a:p>
            <a:pPr>
              <a:buFont typeface="Wingdings" pitchFamily="2" charset="2"/>
              <a:buChar char="§"/>
            </a:pPr>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4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11" name="10 Grup"/>
          <p:cNvGrpSpPr/>
          <p:nvPr/>
        </p:nvGrpSpPr>
        <p:grpSpPr>
          <a:xfrm>
            <a:off x="1919288" y="2509838"/>
            <a:ext cx="6438926" cy="1838325"/>
            <a:chOff x="1919288" y="2509838"/>
            <a:chExt cx="6438926" cy="1838325"/>
          </a:xfrm>
        </p:grpSpPr>
        <p:pic>
          <p:nvPicPr>
            <p:cNvPr id="14339" name="Picture 3"/>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1919288" y="2509838"/>
              <a:ext cx="6438926" cy="1838325"/>
            </a:xfrm>
            <a:prstGeom prst="rect">
              <a:avLst/>
            </a:prstGeom>
            <a:ln>
              <a:noFill/>
            </a:ln>
            <a:effectLst>
              <a:outerShdw blurRad="292100" dist="139700" dir="2700000" algn="tl" rotWithShape="0">
                <a:srgbClr val="333333">
                  <a:alpha val="65000"/>
                </a:srgbClr>
              </a:outerShdw>
            </a:effectLst>
          </p:spPr>
        </p:pic>
        <p:pic>
          <p:nvPicPr>
            <p:cNvPr id="14337" name="Picture 1"/>
            <p:cNvPicPr>
              <a:picLocks noChangeAspect="1" noChangeArrowheads="1"/>
            </p:cNvPicPr>
            <p:nvPr/>
          </p:nvPicPr>
          <p:blipFill>
            <a:blip r:embed="rId4" cstate="print">
              <a:clrChange>
                <a:clrFrom>
                  <a:srgbClr val="FFFFFF"/>
                </a:clrFrom>
                <a:clrTo>
                  <a:srgbClr val="FFFFFF">
                    <a:alpha val="0"/>
                  </a:srgbClr>
                </a:clrTo>
              </a:clrChange>
              <a:duotone>
                <a:prstClr val="black"/>
                <a:schemeClr val="accent3">
                  <a:tint val="45000"/>
                  <a:satMod val="400000"/>
                </a:schemeClr>
              </a:duotone>
            </a:blip>
            <a:srcRect/>
            <a:stretch>
              <a:fillRect/>
            </a:stretch>
          </p:blipFill>
          <p:spPr bwMode="auto">
            <a:xfrm>
              <a:off x="2071670" y="3183154"/>
              <a:ext cx="2872174" cy="500066"/>
            </a:xfrm>
            <a:prstGeom prst="rect">
              <a:avLst/>
            </a:prstGeom>
            <a:ln>
              <a:noFill/>
            </a:ln>
            <a:effectLst>
              <a:outerShdw blurRad="292100" dist="139700" dir="2700000" algn="tl" rotWithShape="0">
                <a:srgbClr val="333333">
                  <a:alpha val="65000"/>
                </a:srgbClr>
              </a:outerShdw>
            </a:effectLst>
          </p:spPr>
        </p:pic>
      </p:gr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2000"/>
                                        <p:tgtEl>
                                          <p:spTgt spid="1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16" end="16"/>
                                            </p:txEl>
                                          </p:spTgt>
                                        </p:tgtEl>
                                        <p:attrNameLst>
                                          <p:attrName>style.visibility</p:attrName>
                                        </p:attrNameLst>
                                      </p:cBhvr>
                                      <p:to>
                                        <p:strVal val="visible"/>
                                      </p:to>
                                    </p:set>
                                    <p:animEffect transition="in" filter="fade">
                                      <p:cBhvr>
                                        <p:cTn id="15" dur="2000"/>
                                        <p:tgtEl>
                                          <p:spTgt spid="8">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smtClean="0"/>
              <a:t>Mutlak Hata</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2289"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3203848" y="4005064"/>
            <a:ext cx="3815721" cy="642942"/>
          </a:xfrm>
          <a:prstGeom prst="rect">
            <a:avLst/>
          </a:prstGeom>
          <a:ln>
            <a:noFill/>
          </a:ln>
          <a:effectLst>
            <a:outerShdw blurRad="292100" dist="139700" dir="2700000" algn="tl" rotWithShape="0">
              <a:srgbClr val="333333">
                <a:alpha val="65000"/>
              </a:srgbClr>
            </a:outerShdw>
          </a:effectLst>
        </p:spPr>
      </p:pic>
      <p:sp>
        <p:nvSpPr>
          <p:cNvPr id="10" name="9 Dikdörtgen"/>
          <p:cNvSpPr/>
          <p:nvPr/>
        </p:nvSpPr>
        <p:spPr>
          <a:xfrm>
            <a:off x="1763688" y="1556792"/>
            <a:ext cx="7074024" cy="1200329"/>
          </a:xfrm>
          <a:prstGeom prst="rect">
            <a:avLst/>
          </a:prstGeom>
        </p:spPr>
        <p:txBody>
          <a:bodyPr wrap="square">
            <a:spAutoFit/>
          </a:bodyPr>
          <a:lstStyle/>
          <a:p>
            <a:pPr algn="just"/>
            <a:r>
              <a:rPr lang="tr-TR" dirty="0" smtClean="0"/>
              <a:t>Analitik olarak bulunan veya doğru olarak kabul edilen değer ile sayısal olarak bulunan değerin farkının mutlak değeri </a:t>
            </a:r>
            <a:r>
              <a:rPr lang="tr-TR" dirty="0" smtClean="0">
                <a:effectLst>
                  <a:outerShdw blurRad="38100" dist="38100" dir="2700000" algn="tl">
                    <a:srgbClr val="000000">
                      <a:alpha val="43137"/>
                    </a:srgbClr>
                  </a:outerShdw>
                </a:effectLst>
              </a:rPr>
              <a:t>mutlak hata</a:t>
            </a:r>
            <a:r>
              <a:rPr lang="tr-TR" dirty="0" smtClean="0"/>
              <a:t> olarak tanımlanır.</a:t>
            </a:r>
            <a:endParaRPr lang="tr-TR" dirty="0"/>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89"/>
                                        </p:tgtEl>
                                        <p:attrNameLst>
                                          <p:attrName>style.visibility</p:attrName>
                                        </p:attrNameLst>
                                      </p:cBhvr>
                                      <p:to>
                                        <p:strVal val="visible"/>
                                      </p:to>
                                    </p:set>
                                    <p:animEffect transition="in" filter="fade">
                                      <p:cBhvr>
                                        <p:cTn id="7" dur="2000"/>
                                        <p:tgtEl>
                                          <p:spTgt spid="12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18</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r>
              <a:rPr lang="tr-TR" sz="1800" dirty="0" smtClean="0"/>
              <a:t>Bir integral işlemini analitik olarak yapmak yerine sayısal olarak hesaplamak için sürekli bir f(x) fonksiyonu yerine, bu fonksiyonun alanını kolay yoldan bulabilecek biçimde küçük parçacıklara bölünerek sürekli olmayan hale getirilebilir. </a:t>
            </a:r>
          </a:p>
          <a:p>
            <a:pPr algn="just"/>
            <a:endParaRPr lang="tr-TR" sz="1800" dirty="0" smtClean="0"/>
          </a:p>
          <a:p>
            <a:pPr algn="just"/>
            <a:r>
              <a:rPr lang="tr-TR" sz="1800" dirty="0" smtClean="0"/>
              <a:t>Bu durum  hatalara neden olur; bu tür hatalara </a:t>
            </a:r>
            <a:r>
              <a:rPr lang="tr-TR" sz="1800" b="1" dirty="0" smtClean="0"/>
              <a:t>kesme hatası</a:t>
            </a:r>
            <a:r>
              <a:rPr lang="tr-TR" sz="1800" dirty="0" smtClean="0"/>
              <a:t> denir.</a:t>
            </a:r>
          </a:p>
          <a:p>
            <a:pPr algn="just"/>
            <a:endParaRPr kumimoji="0" lang="tr-TR" sz="1800" b="0" i="0" u="none" strike="noStrike" cap="none" normalizeH="0" baseline="0" dirty="0" smtClean="0">
              <a:ln>
                <a:noFill/>
              </a:ln>
              <a:solidFill>
                <a:schemeClr val="tx1"/>
              </a:solidFill>
              <a:effectLst/>
              <a:latin typeface="Times New Roman" pitchFamily="18" charset="0"/>
            </a:endParaRPr>
          </a:p>
          <a:p>
            <a:r>
              <a:rPr lang="tr-TR" sz="1800" dirty="0" smtClean="0"/>
              <a:t>sin(</a:t>
            </a:r>
            <a:r>
              <a:rPr lang="tr-TR" sz="1800" i="1" dirty="0" smtClean="0"/>
              <a:t>x) </a:t>
            </a:r>
            <a:r>
              <a:rPr lang="tr-TR" sz="1800" dirty="0" smtClean="0"/>
              <a:t>fonksiyonunun değeri yaklaşık olarak  hesaplanabilir.</a:t>
            </a:r>
          </a:p>
          <a:p>
            <a:endParaRPr kumimoji="0" lang="tr-TR" sz="1800" b="0" i="0" u="none" strike="noStrike" cap="none" normalizeH="0" baseline="0" dirty="0" smtClean="0">
              <a:ln>
                <a:noFill/>
              </a:ln>
              <a:solidFill>
                <a:schemeClr val="tx1"/>
              </a:solidFill>
              <a:effectLst/>
              <a:latin typeface="Times New Roman" pitchFamily="18" charset="0"/>
            </a:endParaRPr>
          </a:p>
          <a:p>
            <a:endParaRPr lang="tr-TR" sz="1800" dirty="0" smtClean="0"/>
          </a:p>
          <a:p>
            <a:endParaRPr kumimoji="0" lang="tr-TR" sz="1800" b="0" i="0" u="none" strike="noStrike" cap="none" normalizeH="0" baseline="0" dirty="0" smtClean="0">
              <a:ln>
                <a:noFill/>
              </a:ln>
              <a:solidFill>
                <a:schemeClr val="tx1"/>
              </a:solidFill>
              <a:effectLst/>
              <a:latin typeface="Times New Roman" pitchFamily="18" charset="0"/>
            </a:endParaRPr>
          </a:p>
          <a:p>
            <a:endParaRPr lang="tr-TR" sz="1800" dirty="0" smtClean="0"/>
          </a:p>
          <a:p>
            <a:r>
              <a:rPr lang="tr-TR" sz="1800" dirty="0" smtClean="0"/>
              <a:t>Fakat sin(x) fonksiyonunun gerçek değeri bu değildir. Fonksiyonunun gerçek değerini hesaplamak için </a:t>
            </a:r>
          </a:p>
          <a:p>
            <a:endParaRPr lang="tr-TR" sz="1800" dirty="0" smtClean="0"/>
          </a:p>
          <a:p>
            <a:endParaRPr lang="tr-TR" sz="1800" dirty="0" smtClean="0"/>
          </a:p>
          <a:p>
            <a:endParaRPr lang="tr-TR" sz="1800" dirty="0" smtClean="0"/>
          </a:p>
          <a:p>
            <a:r>
              <a:rPr lang="tr-TR" sz="1800" dirty="0" smtClean="0"/>
              <a:t>gibi sonsuz bir seri kullanılmalıdır.</a:t>
            </a:r>
            <a:endParaRPr kumimoji="0" lang="tr-TR" sz="1800" b="0" i="0" u="none" strike="noStrike" cap="none" normalizeH="0" baseline="0" dirty="0" smtClean="0">
              <a:ln>
                <a:noFill/>
              </a:ln>
              <a:solidFill>
                <a:schemeClr val="tx1"/>
              </a:solidFill>
              <a:effectLst/>
              <a:latin typeface="Times New Roman" pitchFamily="18" charset="0"/>
            </a:endParaRPr>
          </a:p>
        </p:txBody>
      </p:sp>
      <p:pic>
        <p:nvPicPr>
          <p:cNvPr id="2050" name="Picture 2"/>
          <p:cNvPicPr>
            <a:picLocks noChangeAspect="1" noChangeArrowheads="1"/>
          </p:cNvPicPr>
          <p:nvPr/>
        </p:nvPicPr>
        <p:blipFill>
          <a:blip r:embed="rId3" cstate="print"/>
          <a:srcRect/>
          <a:stretch>
            <a:fillRect/>
          </a:stretch>
        </p:blipFill>
        <p:spPr bwMode="auto">
          <a:xfrm>
            <a:off x="3131839" y="3645024"/>
            <a:ext cx="2814363" cy="715516"/>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3203848" y="5085184"/>
            <a:ext cx="2486025" cy="657225"/>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19</a:t>
            </a:fld>
            <a:r>
              <a:rPr lang="tr-TR" smtClean="0"/>
              <a:t>.</a:t>
            </a:r>
          </a:p>
          <a:p>
            <a:pPr algn="ctr"/>
            <a:r>
              <a:rPr lang="tr-TR" smtClean="0"/>
              <a:t>Sayfa</a:t>
            </a:r>
            <a:endParaRPr lang="tr-T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11" name="10 Yuvarlatılmış Dikdörtgen"/>
          <p:cNvSpPr/>
          <p:nvPr/>
        </p:nvSpPr>
        <p:spPr bwMode="auto">
          <a:xfrm>
            <a:off x="1462008" y="1196752"/>
            <a:ext cx="7668344" cy="5342240"/>
          </a:xfrm>
          <a:prstGeom prst="roundRect">
            <a:avLst>
              <a:gd name="adj" fmla="val 616"/>
            </a:avLst>
          </a:prstGeom>
          <a:solidFill>
            <a:srgbClr val="FFFFFF"/>
          </a:solidFill>
          <a:ln w="9525" cap="flat" cmpd="sng" algn="ctr">
            <a:solidFill>
              <a:srgbClr val="EAEAEA"/>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tr-TR" sz="2000" dirty="0" smtClean="0"/>
              <a:t>Belli sayıda terim kullanılmasından dolayı meydana gelen bu tür hatalara </a:t>
            </a:r>
            <a:r>
              <a:rPr lang="tr-TR" sz="2000" b="1" i="1" dirty="0" smtClean="0"/>
              <a:t>'kesme hatası</a:t>
            </a:r>
            <a:r>
              <a:rPr lang="tr-TR" sz="2000" i="1" dirty="0" smtClean="0"/>
              <a:t>' denir.</a:t>
            </a:r>
          </a:p>
          <a:p>
            <a:endParaRPr lang="tr-TR" sz="2000" i="1" dirty="0" smtClean="0"/>
          </a:p>
          <a:p>
            <a:r>
              <a:rPr lang="tr-TR" sz="2000" dirty="0" smtClean="0"/>
              <a:t>Kesme hatalarına ilaveten diğer bir problem bilgisayarların rakamları belli hassasiyetteki büyüklüklerde hafızalarında tutmalarıdır. Aşağıdaki örnek kesme hatasının nasıl oluştuğunu göstermektedir.</a:t>
            </a:r>
          </a:p>
          <a:p>
            <a:endParaRPr lang="tr-TR" sz="2000" dirty="0" smtClean="0"/>
          </a:p>
          <a:p>
            <a:r>
              <a:rPr lang="tr-TR" sz="2000" u="sng" dirty="0" smtClean="0"/>
              <a:t>Örnek</a:t>
            </a:r>
            <a:r>
              <a:rPr lang="tr-TR" sz="2000" dirty="0" smtClean="0"/>
              <a:t> : Asıl fonksiyonda  verilen ifadenin  açılımını kullanarak sin(</a:t>
            </a:r>
            <a:r>
              <a:rPr lang="tr-TR" sz="1200" dirty="0" smtClean="0"/>
              <a:t>∏</a:t>
            </a:r>
            <a:r>
              <a:rPr lang="tr-TR" sz="2000" dirty="0" smtClean="0"/>
              <a:t>/7) fonksiyonunun değerini hesaplanması.</a:t>
            </a:r>
            <a:endParaRPr kumimoji="0" lang="tr-TR" sz="2000" b="0" i="0" u="none" strike="noStrike" cap="none" normalizeH="0" baseline="0" dirty="0" smtClean="0">
              <a:ln>
                <a:noFill/>
              </a:ln>
              <a:solidFill>
                <a:schemeClr val="tx1"/>
              </a:solidFill>
              <a:effectLst/>
              <a:latin typeface="Times New Roman" pitchFamily="18" charset="0"/>
            </a:endParaRPr>
          </a:p>
        </p:txBody>
      </p:sp>
      <p:pic>
        <p:nvPicPr>
          <p:cNvPr id="3074" name="Picture 2"/>
          <p:cNvPicPr>
            <a:picLocks noChangeAspect="1" noChangeArrowheads="1"/>
          </p:cNvPicPr>
          <p:nvPr/>
        </p:nvPicPr>
        <p:blipFill>
          <a:blip r:embed="rId3" cstate="print"/>
          <a:srcRect b="3457"/>
          <a:stretch>
            <a:fillRect/>
          </a:stretch>
        </p:blipFill>
        <p:spPr bwMode="auto">
          <a:xfrm>
            <a:off x="2339752" y="4005064"/>
            <a:ext cx="5686425" cy="2520280"/>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a:t>
            </a:fld>
            <a:r>
              <a:rPr lang="tr-TR" smtClean="0"/>
              <a:t>.</a:t>
            </a:r>
          </a:p>
          <a:p>
            <a:pPr algn="ctr"/>
            <a:r>
              <a:rPr lang="tr-TR" smtClean="0"/>
              <a:t>Sayfa</a:t>
            </a:r>
            <a:endParaRPr lang="tr-TR"/>
          </a:p>
        </p:txBody>
      </p:sp>
      <p:sp>
        <p:nvSpPr>
          <p:cNvPr id="8" name="Rectangle 4"/>
          <p:cNvSpPr>
            <a:spLocks noChangeArrowheads="1"/>
          </p:cNvSpPr>
          <p:nvPr/>
        </p:nvSpPr>
        <p:spPr bwMode="auto">
          <a:xfrm>
            <a:off x="1500166" y="1214422"/>
            <a:ext cx="7429552" cy="5286412"/>
          </a:xfrm>
          <a:prstGeom prst="rect">
            <a:avLst/>
          </a:prstGeom>
          <a:noFill/>
          <a:ln w="9525">
            <a:noFill/>
            <a:miter lim="800000"/>
            <a:headEnd/>
            <a:tailEnd/>
          </a:ln>
          <a:effectLst/>
        </p:spPr>
        <p:txBody>
          <a:bodyPr anchor="t" anchorCtr="0"/>
          <a:lstStyle/>
          <a:p>
            <a:endParaRPr lang="tr-TR" sz="1600" b="1" smtClean="0">
              <a:solidFill>
                <a:schemeClr val="accent2">
                  <a:lumMod val="75000"/>
                </a:schemeClr>
              </a:solidFill>
              <a:latin typeface="Arial" pitchFamily="34" charset="0"/>
              <a:cs typeface="Arial" pitchFamily="34" charset="0"/>
            </a:endParaRPr>
          </a:p>
          <a:p>
            <a:r>
              <a:rPr lang="tr-TR" sz="1600" b="1" smtClean="0">
                <a:solidFill>
                  <a:schemeClr val="accent2">
                    <a:lumMod val="75000"/>
                  </a:schemeClr>
                </a:solidFill>
                <a:latin typeface="Arial" pitchFamily="34" charset="0"/>
                <a:cs typeface="Arial" pitchFamily="34" charset="0"/>
              </a:rPr>
              <a:t>Amaç :</a:t>
            </a:r>
          </a:p>
          <a:p>
            <a:pPr marL="273050"/>
            <a:endParaRPr lang="tr-TR" sz="1600" smtClean="0">
              <a:solidFill>
                <a:schemeClr val="accent2">
                  <a:lumMod val="75000"/>
                </a:schemeClr>
              </a:solidFill>
              <a:latin typeface="Arial" pitchFamily="34" charset="0"/>
              <a:cs typeface="Arial" pitchFamily="34" charset="0"/>
            </a:endParaRPr>
          </a:p>
          <a:p>
            <a:pPr marL="273050"/>
            <a:r>
              <a:rPr lang="tr-TR" sz="1600" smtClean="0">
                <a:solidFill>
                  <a:schemeClr val="accent2">
                    <a:lumMod val="75000"/>
                  </a:schemeClr>
                </a:solidFill>
                <a:latin typeface="Arial" pitchFamily="34" charset="0"/>
                <a:cs typeface="Arial" pitchFamily="34" charset="0"/>
              </a:rPr>
              <a:t>Mühendislik </a:t>
            </a:r>
            <a:r>
              <a:rPr lang="tr-TR" sz="1600">
                <a:solidFill>
                  <a:schemeClr val="accent2">
                    <a:lumMod val="75000"/>
                  </a:schemeClr>
                </a:solidFill>
                <a:latin typeface="Arial" pitchFamily="34" charset="0"/>
                <a:cs typeface="Arial" pitchFamily="34" charset="0"/>
              </a:rPr>
              <a:t>problemlerinin bilgisayar ortamında çözümünü mümkün kılacak sayısal çözüm metot ve algoritmalarının öğretilmesi</a:t>
            </a:r>
            <a:r>
              <a:rPr lang="tr-TR" sz="1600" smtClean="0">
                <a:solidFill>
                  <a:schemeClr val="accent2">
                    <a:lumMod val="75000"/>
                  </a:schemeClr>
                </a:solidFill>
                <a:latin typeface="Arial" pitchFamily="34" charset="0"/>
                <a:cs typeface="Arial" pitchFamily="34" charset="0"/>
              </a:rPr>
              <a:t>.</a:t>
            </a: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r>
              <a:rPr lang="tr-TR" sz="1600" b="1">
                <a:solidFill>
                  <a:schemeClr val="accent2">
                    <a:lumMod val="75000"/>
                  </a:schemeClr>
                </a:solidFill>
                <a:latin typeface="Arial" pitchFamily="34" charset="0"/>
                <a:cs typeface="Arial" pitchFamily="34" charset="0"/>
              </a:rPr>
              <a:t>Öğrenme Çıktısı </a:t>
            </a:r>
            <a:r>
              <a:rPr lang="tr-TR" sz="1600" b="1" smtClean="0">
                <a:solidFill>
                  <a:schemeClr val="accent2">
                    <a:lumMod val="75000"/>
                  </a:schemeClr>
                </a:solidFill>
                <a:latin typeface="Arial" pitchFamily="34" charset="0"/>
                <a:cs typeface="Arial" pitchFamily="34" charset="0"/>
              </a:rPr>
              <a:t>:</a:t>
            </a:r>
          </a:p>
          <a:p>
            <a:pPr marL="615950" indent="-342900">
              <a:buFont typeface="+mj-lt"/>
              <a:buAutoNum type="arabicPeriod"/>
            </a:pPr>
            <a:endParaRPr lang="tr-TR" sz="160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smtClean="0">
                <a:solidFill>
                  <a:schemeClr val="accent2">
                    <a:lumMod val="75000"/>
                  </a:schemeClr>
                </a:solidFill>
                <a:latin typeface="Arial" pitchFamily="34" charset="0"/>
                <a:cs typeface="Arial" pitchFamily="34" charset="0"/>
              </a:rPr>
              <a:t>Teorik </a:t>
            </a:r>
            <a:r>
              <a:rPr lang="tr-TR" sz="1600">
                <a:solidFill>
                  <a:schemeClr val="accent2">
                    <a:lumMod val="75000"/>
                  </a:schemeClr>
                </a:solidFill>
                <a:latin typeface="Arial" pitchFamily="34" charset="0"/>
                <a:cs typeface="Arial" pitchFamily="34" charset="0"/>
              </a:rPr>
              <a:t>derslerde el ile yapılan tüm hesaplamaların bilgisayar ortamına </a:t>
            </a:r>
            <a:r>
              <a:rPr lang="tr-TR" sz="1600" smtClean="0">
                <a:solidFill>
                  <a:schemeClr val="accent2">
                    <a:lumMod val="75000"/>
                  </a:schemeClr>
                </a:solidFill>
                <a:latin typeface="Arial" pitchFamily="34" charset="0"/>
                <a:cs typeface="Arial" pitchFamily="34" charset="0"/>
              </a:rPr>
              <a:t>nasıl taşınabileceği </a:t>
            </a:r>
            <a:r>
              <a:rPr lang="tr-TR" sz="1600">
                <a:solidFill>
                  <a:schemeClr val="accent2">
                    <a:lumMod val="75000"/>
                  </a:schemeClr>
                </a:solidFill>
                <a:latin typeface="Arial" pitchFamily="34" charset="0"/>
                <a:cs typeface="Arial" pitchFamily="34" charset="0"/>
              </a:rPr>
              <a:t>ve bu problemlerin bilgisayarlara nasıl çözdürülebileceği hakkında </a:t>
            </a:r>
            <a:r>
              <a:rPr lang="tr-TR" sz="1600" smtClean="0">
                <a:solidFill>
                  <a:schemeClr val="accent2">
                    <a:lumMod val="75000"/>
                  </a:schemeClr>
                </a:solidFill>
                <a:latin typeface="Arial" pitchFamily="34" charset="0"/>
                <a:cs typeface="Arial" pitchFamily="34" charset="0"/>
              </a:rPr>
              <a:t>beceriler kazandırmak.</a:t>
            </a:r>
          </a:p>
          <a:p>
            <a:pPr marL="615950" indent="-342900">
              <a:buFont typeface="+mj-lt"/>
              <a:buAutoNum type="arabicPeriod"/>
            </a:pPr>
            <a:endParaRPr lang="tr-TR" sz="160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smtClean="0">
                <a:solidFill>
                  <a:schemeClr val="accent2">
                    <a:lumMod val="75000"/>
                  </a:schemeClr>
                </a:solidFill>
                <a:latin typeface="Arial" pitchFamily="34" charset="0"/>
                <a:cs typeface="Arial" pitchFamily="34" charset="0"/>
              </a:rPr>
              <a:t>Sayısal </a:t>
            </a:r>
            <a:r>
              <a:rPr lang="tr-TR" sz="1600">
                <a:solidFill>
                  <a:schemeClr val="accent2">
                    <a:lumMod val="75000"/>
                  </a:schemeClr>
                </a:solidFill>
                <a:latin typeface="Arial" pitchFamily="34" charset="0"/>
                <a:cs typeface="Arial" pitchFamily="34" charset="0"/>
              </a:rPr>
              <a:t>çözüm yaklaşımlarının mutlaka bir algoritma yapısına dayandığının anlaşılması</a:t>
            </a:r>
            <a:r>
              <a:rPr lang="tr-TR" sz="1600" smtClean="0">
                <a:solidFill>
                  <a:schemeClr val="accent2">
                    <a:lumMod val="75000"/>
                  </a:schemeClr>
                </a:solidFill>
                <a:latin typeface="Arial" pitchFamily="34" charset="0"/>
                <a:cs typeface="Arial" pitchFamily="34" charset="0"/>
              </a:rPr>
              <a:t>.</a:t>
            </a:r>
          </a:p>
          <a:p>
            <a:pPr marL="615950" indent="-342900">
              <a:buFont typeface="+mj-lt"/>
              <a:buAutoNum type="arabicPeriod"/>
            </a:pPr>
            <a:endParaRPr lang="tr-TR" sz="1600" smtClean="0">
              <a:solidFill>
                <a:schemeClr val="accent2">
                  <a:lumMod val="75000"/>
                </a:schemeClr>
              </a:solidFill>
              <a:latin typeface="Arial" pitchFamily="34" charset="0"/>
              <a:cs typeface="Arial" pitchFamily="34" charset="0"/>
            </a:endParaRPr>
          </a:p>
          <a:p>
            <a:pPr marL="615950" indent="-342900">
              <a:buFont typeface="+mj-lt"/>
              <a:buAutoNum type="arabicPeriod"/>
            </a:pPr>
            <a:r>
              <a:rPr lang="tr-TR" sz="1600" smtClean="0">
                <a:solidFill>
                  <a:schemeClr val="accent2">
                    <a:lumMod val="75000"/>
                  </a:schemeClr>
                </a:solidFill>
                <a:latin typeface="Arial" pitchFamily="34" charset="0"/>
                <a:cs typeface="Arial" pitchFamily="34" charset="0"/>
              </a:rPr>
              <a:t>Bilgisayar </a:t>
            </a:r>
            <a:r>
              <a:rPr lang="tr-TR" sz="1600">
                <a:solidFill>
                  <a:schemeClr val="accent2">
                    <a:lumMod val="75000"/>
                  </a:schemeClr>
                </a:solidFill>
                <a:latin typeface="Arial" pitchFamily="34" charset="0"/>
                <a:cs typeface="Arial" pitchFamily="34" charset="0"/>
              </a:rPr>
              <a:t>ve yazılım dillerinin mühendislik hayatında nasıl bir fonksiyon icra ettiğinin </a:t>
            </a:r>
            <a:r>
              <a:rPr lang="tr-TR" sz="1600" smtClean="0">
                <a:solidFill>
                  <a:schemeClr val="accent2">
                    <a:lumMod val="75000"/>
                  </a:schemeClr>
                </a:solidFill>
                <a:latin typeface="Arial" pitchFamily="34" charset="0"/>
                <a:cs typeface="Arial" pitchFamily="34" charset="0"/>
              </a:rPr>
              <a:t>anlaşılması.</a:t>
            </a:r>
          </a:p>
          <a:p>
            <a:endParaRPr lang="tr-TR" sz="1600" smtClean="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en-US" sz="140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20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fade">
                                      <p:cBhvr>
                                        <p:cTn id="12" dur="20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animEffect transition="in" filter="fade">
                                      <p:cBhvr>
                                        <p:cTn id="17" dur="2000"/>
                                        <p:tgtEl>
                                          <p:spTgt spid="8">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8" end="8"/>
                                            </p:txEl>
                                          </p:spTgt>
                                        </p:tgtEl>
                                        <p:attrNameLst>
                                          <p:attrName>style.visibility</p:attrName>
                                        </p:attrNameLst>
                                      </p:cBhvr>
                                      <p:to>
                                        <p:strVal val="visible"/>
                                      </p:to>
                                    </p:set>
                                    <p:animEffect transition="in" filter="fade">
                                      <p:cBhvr>
                                        <p:cTn id="22" dur="2000"/>
                                        <p:tgtEl>
                                          <p:spTgt spid="8">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animEffect transition="in" filter="fade">
                                      <p:cBhvr>
                                        <p:cTn id="27" dur="2000"/>
                                        <p:tgtEl>
                                          <p:spTgt spid="8">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12" end="12"/>
                                            </p:txEl>
                                          </p:spTgt>
                                        </p:tgtEl>
                                        <p:attrNameLst>
                                          <p:attrName>style.visibility</p:attrName>
                                        </p:attrNameLst>
                                      </p:cBhvr>
                                      <p:to>
                                        <p:strVal val="visible"/>
                                      </p:to>
                                    </p:set>
                                    <p:animEffect transition="in" filter="fade">
                                      <p:cBhvr>
                                        <p:cTn id="32" dur="20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20</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Bağıl Hata</a:t>
            </a: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lang="tr-TR" sz="2000" dirty="0" smtClean="0"/>
              <a:t>Gerçek değer ile yaklaşık değerin farklarının, gerçek değere oranı olarak tanımlanır. </a:t>
            </a:r>
          </a:p>
          <a:p>
            <a:endParaRPr lang="tr-TR" sz="2000" dirty="0" smtClean="0"/>
          </a:p>
          <a:p>
            <a:endParaRPr lang="tr-TR" sz="2000" dirty="0" smtClean="0"/>
          </a:p>
          <a:p>
            <a:endParaRPr lang="tr-TR" sz="2000" dirty="0" smtClean="0"/>
          </a:p>
          <a:p>
            <a:endParaRPr lang="tr-TR" sz="2000" dirty="0" smtClean="0"/>
          </a:p>
          <a:p>
            <a:endParaRPr lang="tr-TR" sz="2000" dirty="0" smtClean="0"/>
          </a:p>
          <a:p>
            <a:r>
              <a:rPr lang="tr-TR" sz="2000" dirty="0" smtClean="0"/>
              <a:t>Bağıl hata boyutsuz olduğu için, mutlak hatadan daha anlamlıdır. Ama fonksiyonun gerçek değeri sıfıra eşit olduğunda bağıl hata tanımsız olacağından dolayı her problem için kullanışlı değildir.</a:t>
            </a:r>
          </a:p>
          <a:p>
            <a:endParaRPr lang="tr-TR" sz="2000" dirty="0" smtClean="0"/>
          </a:p>
          <a:p>
            <a:r>
              <a:rPr lang="tr-TR" sz="2000" dirty="0" smtClean="0"/>
              <a:t>Bağıl hata ve yaklaşım hatası 100 ile çarpılarak çoğu zaman hata yüzdesi olarak gösterilir. Yüzde değerlerin negatif çıkmaması için farklar mutlak değer olarak alınabilir.</a:t>
            </a:r>
          </a:p>
          <a:p>
            <a:endParaRPr lang="en-US" sz="20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241"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483768" y="2492896"/>
            <a:ext cx="5003394" cy="709616"/>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1"/>
                                        </p:tgtEl>
                                        <p:attrNameLst>
                                          <p:attrName>style.visibility</p:attrName>
                                        </p:attrNameLst>
                                      </p:cBhvr>
                                      <p:to>
                                        <p:strVal val="visible"/>
                                      </p:to>
                                    </p:set>
                                    <p:animEffect transition="in" filter="fade">
                                      <p:cBhvr>
                                        <p:cTn id="7" dur="2000"/>
                                        <p:tgtEl>
                                          <p:spTgt spid="10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21</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b="1" dirty="0" smtClean="0"/>
              <a:t>Yaklaşım Hatası  ve Veri Hataları</a:t>
            </a: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Gerçek değeri bilinmeyen fakat yaklaşık olarak hesaplanabilen değerlerin ne kadar  hata ile birbirlerine   yakın   bulunduklarını   tanımlayan   hata   türüdür. </a:t>
            </a: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Genellikle bir   yinelemede (</a:t>
            </a:r>
            <a:r>
              <a:rPr kumimoji="1" lang="tr-TR" sz="1600" dirty="0" err="1" smtClean="0">
                <a:latin typeface="Arial" pitchFamily="34" charset="0"/>
                <a:cs typeface="Arial" pitchFamily="34" charset="0"/>
              </a:rPr>
              <a:t>iterasyon</a:t>
            </a:r>
            <a:r>
              <a:rPr kumimoji="1" lang="tr-TR" sz="1600" dirty="0" smtClean="0">
                <a:latin typeface="Arial" pitchFamily="34" charset="0"/>
                <a:cs typeface="Arial" pitchFamily="34" charset="0"/>
              </a:rPr>
              <a:t>) her adımda bir önceki adım </a:t>
            </a:r>
            <a:r>
              <a:rPr kumimoji="1" lang="tr-TR" sz="1600" dirty="0" err="1" smtClean="0">
                <a:latin typeface="Arial" pitchFamily="34" charset="0"/>
                <a:cs typeface="Arial" pitchFamily="34" charset="0"/>
              </a:rPr>
              <a:t>sonuçu</a:t>
            </a:r>
            <a:r>
              <a:rPr kumimoji="1" lang="tr-TR" sz="1600" dirty="0" smtClean="0">
                <a:latin typeface="Arial" pitchFamily="34" charset="0"/>
                <a:cs typeface="Arial" pitchFamily="34" charset="0"/>
              </a:rPr>
              <a:t> ile olan bağıl hatası olarak da tanımlanır.</a:t>
            </a: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pPr>
              <a:buFont typeface="Wingdings" pitchFamily="2" charset="2"/>
              <a:buChar char="§"/>
            </a:pPr>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Bağıl hata ve yaklaşım hatası 100 ile çarpılarak çoğu zaman hata yüzdesi olarak gösterilir.</a:t>
            </a:r>
          </a:p>
          <a:p>
            <a:endParaRPr lang="tr-TR" sz="1600" dirty="0" smtClean="0">
              <a:latin typeface="Arial" pitchFamily="34" charset="0"/>
              <a:cs typeface="Arial" pitchFamily="34" charset="0"/>
            </a:endParaRPr>
          </a:p>
          <a:p>
            <a:r>
              <a:rPr kumimoji="1" lang="tr-TR" sz="1600" dirty="0" smtClean="0">
                <a:latin typeface="Arial" pitchFamily="34" charset="0"/>
                <a:cs typeface="Arial" pitchFamily="34" charset="0"/>
              </a:rPr>
              <a:t>İşlemlerde kullanılacak verilerde bulunan hatalara veri hataları diyoruz. </a:t>
            </a:r>
          </a:p>
          <a:p>
            <a:pPr>
              <a:buFont typeface="Wingdings" pitchFamily="2" charset="2"/>
              <a:buChar char="§"/>
            </a:pPr>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8193" name="Picture 1"/>
          <p:cNvPicPr>
            <a:picLocks noChangeAspect="1" noChangeArrowheads="1"/>
          </p:cNvPicPr>
          <p:nvPr/>
        </p:nvPicPr>
        <p:blipFill>
          <a:blip r:embed="rId3" cstate="print">
            <a:duotone>
              <a:prstClr val="black"/>
              <a:schemeClr val="accent3">
                <a:tint val="45000"/>
                <a:satMod val="400000"/>
              </a:schemeClr>
            </a:duotone>
          </a:blip>
          <a:srcRect/>
          <a:stretch>
            <a:fillRect/>
          </a:stretch>
        </p:blipFill>
        <p:spPr bwMode="auto">
          <a:xfrm>
            <a:off x="2987824" y="3284984"/>
            <a:ext cx="3971941" cy="84359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3"/>
                                        </p:tgtEl>
                                        <p:attrNameLst>
                                          <p:attrName>style.visibility</p:attrName>
                                        </p:attrNameLst>
                                      </p:cBhvr>
                                      <p:to>
                                        <p:strVal val="visible"/>
                                      </p:to>
                                    </p:set>
                                    <p:animEffect transition="in" filter="fade">
                                      <p:cBhvr>
                                        <p:cTn id="7" dur="2000"/>
                                        <p:tgtEl>
                                          <p:spTgt spid="819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13" end="13"/>
                                            </p:txEl>
                                          </p:spTgt>
                                        </p:tgtEl>
                                        <p:attrNameLst>
                                          <p:attrName>style.visibility</p:attrName>
                                        </p:attrNameLst>
                                      </p:cBhvr>
                                      <p:to>
                                        <p:strVal val="visible"/>
                                      </p:to>
                                    </p:set>
                                    <p:animEffect transition="in" filter="fade">
                                      <p:cBhvr>
                                        <p:cTn id="11" dur="2000"/>
                                        <p:tgtEl>
                                          <p:spTgt spid="8">
                                            <p:txEl>
                                              <p:pRg st="13" end="1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15" end="15"/>
                                            </p:txEl>
                                          </p:spTgt>
                                        </p:tgtEl>
                                        <p:attrNameLst>
                                          <p:attrName>style.visibility</p:attrName>
                                        </p:attrNameLst>
                                      </p:cBhvr>
                                      <p:to>
                                        <p:strVal val="visible"/>
                                      </p:to>
                                    </p:set>
                                    <p:animEffect transition="in" filter="fade">
                                      <p:cBhvr>
                                        <p:cTn id="15" dur="20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dirty="0" smtClean="0">
                <a:latin typeface="Harrington" pitchFamily="82" charset="0"/>
              </a:rPr>
              <a:t>Sayısal Analiz</a:t>
            </a:r>
            <a:endParaRPr lang="tr-TR" sz="2400" dirty="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22</a:t>
            </a:fld>
            <a:r>
              <a:rPr lang="tr-TR" smtClean="0"/>
              <a:t>.</a:t>
            </a:r>
          </a:p>
          <a:p>
            <a:pPr algn="ctr"/>
            <a:r>
              <a:rPr lang="tr-TR" smtClean="0"/>
              <a:t>Sayfa</a:t>
            </a:r>
            <a:endParaRPr lang="tr-TR"/>
          </a:p>
        </p:txBody>
      </p:sp>
      <p:sp>
        <p:nvSpPr>
          <p:cNvPr id="8" name="Rectangle 4"/>
          <p:cNvSpPr>
            <a:spLocks noChangeArrowheads="1"/>
          </p:cNvSpPr>
          <p:nvPr/>
        </p:nvSpPr>
        <p:spPr bwMode="auto">
          <a:xfrm>
            <a:off x="1475656" y="836712"/>
            <a:ext cx="7429552" cy="5643602"/>
          </a:xfrm>
          <a:prstGeom prst="rect">
            <a:avLst/>
          </a:prstGeom>
          <a:noFill/>
          <a:ln w="9525">
            <a:noFill/>
            <a:miter lim="800000"/>
            <a:headEnd/>
            <a:tailEnd/>
          </a:ln>
          <a:effectLst/>
        </p:spPr>
        <p:txBody>
          <a:bodyPr anchor="t" anchorCtr="0"/>
          <a:lstStyle/>
          <a:p>
            <a:r>
              <a:rPr lang="tr-TR" sz="1600" b="1" dirty="0" smtClean="0"/>
              <a:t>Yaklaşım Hatası  ve Veri Hataları</a:t>
            </a:r>
          </a:p>
          <a:p>
            <a:endParaRPr lang="tr-TR" sz="1600" dirty="0" smtClean="0">
              <a:latin typeface="Arial" pitchFamily="34" charset="0"/>
              <a:cs typeface="Arial" pitchFamily="34" charset="0"/>
            </a:endParaRPr>
          </a:p>
          <a:p>
            <a:r>
              <a:rPr lang="tr-TR" sz="1600" b="1" dirty="0" smtClean="0">
                <a:effectLst>
                  <a:outerShdw blurRad="38100" dist="38100" dir="2700000" algn="tl">
                    <a:srgbClr val="000000">
                      <a:alpha val="43137"/>
                    </a:srgbClr>
                  </a:outerShdw>
                </a:effectLst>
                <a:latin typeface="Arial" pitchFamily="34" charset="0"/>
                <a:cs typeface="Arial" pitchFamily="34" charset="0"/>
              </a:rPr>
              <a:t>Örnek :</a:t>
            </a:r>
          </a:p>
          <a:p>
            <a:endParaRPr lang="tr-TR" sz="1600" dirty="0" smtClean="0">
              <a:latin typeface="Arial" pitchFamily="34" charset="0"/>
              <a:cs typeface="Arial" pitchFamily="34" charset="0"/>
            </a:endParaRPr>
          </a:p>
          <a:p>
            <a:r>
              <a:rPr lang="tr-TR" sz="1800" dirty="0" err="1" smtClean="0"/>
              <a:t>e</a:t>
            </a:r>
            <a:r>
              <a:rPr lang="tr-TR" sz="1800" baseline="30000" dirty="0" err="1" smtClean="0"/>
              <a:t>x</a:t>
            </a:r>
            <a:r>
              <a:rPr lang="tr-TR" sz="1800" dirty="0" smtClean="0"/>
              <a:t> fonksiyonunun seri açılımı   </a:t>
            </a:r>
            <a:r>
              <a:rPr lang="tr-TR" sz="1800" dirty="0" err="1" smtClean="0"/>
              <a:t>e</a:t>
            </a:r>
            <a:r>
              <a:rPr lang="tr-TR" sz="1800" baseline="30000" dirty="0" err="1" smtClean="0"/>
              <a:t>x</a:t>
            </a:r>
            <a:r>
              <a:rPr lang="tr-TR" sz="1800" dirty="0" smtClean="0"/>
              <a:t> =1+x+x</a:t>
            </a:r>
            <a:r>
              <a:rPr lang="tr-TR" sz="1800" baseline="30000" dirty="0" smtClean="0"/>
              <a:t>2</a:t>
            </a:r>
            <a:r>
              <a:rPr lang="tr-TR" sz="1800" dirty="0" smtClean="0"/>
              <a:t>/1!+x</a:t>
            </a:r>
            <a:r>
              <a:rPr lang="tr-TR" sz="1800" baseline="30000" dirty="0" smtClean="0"/>
              <a:t>3</a:t>
            </a:r>
            <a:r>
              <a:rPr lang="tr-TR" sz="1800" dirty="0" smtClean="0"/>
              <a:t>/2!+… +</a:t>
            </a:r>
            <a:r>
              <a:rPr lang="tr-TR" sz="1800" dirty="0" err="1" smtClean="0"/>
              <a:t>x</a:t>
            </a:r>
            <a:r>
              <a:rPr lang="tr-TR" sz="1800" baseline="30000" dirty="0" err="1" smtClean="0"/>
              <a:t>n</a:t>
            </a:r>
            <a:r>
              <a:rPr lang="tr-TR" sz="1800" baseline="30000" dirty="0" smtClean="0"/>
              <a:t>+1</a:t>
            </a:r>
            <a:r>
              <a:rPr lang="tr-TR" sz="1800" dirty="0" smtClean="0"/>
              <a:t>/n!</a:t>
            </a:r>
          </a:p>
          <a:p>
            <a:endParaRPr lang="tr-TR" sz="1800" dirty="0" smtClean="0"/>
          </a:p>
          <a:p>
            <a:r>
              <a:rPr lang="tr-TR" sz="1800" dirty="0" smtClean="0"/>
              <a:t>ile veriliyor. x=0.5 değeri için e</a:t>
            </a:r>
            <a:r>
              <a:rPr lang="tr-TR" sz="1800" baseline="30000" dirty="0" smtClean="0"/>
              <a:t>0.5</a:t>
            </a:r>
            <a:r>
              <a:rPr lang="tr-TR" sz="1800" dirty="0" smtClean="0"/>
              <a:t>=1.648721271 olduğu bilindiğine göre seri açılımından yararlanarak ilk iki ve üç terim alarak bağıl ve yaklaşım hata yüzdelerini bulunuz?</a:t>
            </a:r>
          </a:p>
          <a:p>
            <a:endParaRPr lang="tr-TR" sz="1800" dirty="0" smtClean="0"/>
          </a:p>
          <a:p>
            <a:r>
              <a:rPr lang="tr-TR" sz="1800" dirty="0" smtClean="0"/>
              <a:t>x = 0.5 değeri için</a:t>
            </a:r>
          </a:p>
          <a:p>
            <a:r>
              <a:rPr lang="tr-TR" sz="1800" dirty="0" smtClean="0"/>
              <a:t> </a:t>
            </a:r>
          </a:p>
          <a:p>
            <a:r>
              <a:rPr lang="tr-TR" sz="1800" dirty="0" smtClean="0"/>
              <a:t>ilk iki terim alındığında </a:t>
            </a:r>
            <a:r>
              <a:rPr lang="tr-TR" sz="1800" dirty="0" err="1" smtClean="0"/>
              <a:t>e</a:t>
            </a:r>
            <a:r>
              <a:rPr lang="tr-TR" sz="1800" baseline="30000" dirty="0" err="1" smtClean="0"/>
              <a:t>x</a:t>
            </a:r>
            <a:r>
              <a:rPr lang="tr-TR" sz="1800" dirty="0" smtClean="0"/>
              <a:t>= 1.50 ilk üç terim alındığında </a:t>
            </a:r>
            <a:r>
              <a:rPr lang="tr-TR" sz="1800" dirty="0" err="1" smtClean="0"/>
              <a:t>e</a:t>
            </a:r>
            <a:r>
              <a:rPr lang="tr-TR" sz="1800" baseline="30000" dirty="0" err="1" smtClean="0"/>
              <a:t>x</a:t>
            </a:r>
            <a:r>
              <a:rPr lang="tr-TR" sz="1800" dirty="0" smtClean="0"/>
              <a:t>= 1.75</a:t>
            </a:r>
          </a:p>
          <a:p>
            <a:r>
              <a:rPr lang="tr-TR" sz="1800" dirty="0" smtClean="0"/>
              <a:t>hesaplamada yapılan bağıl ve yaklaşım hata yüzdeleri sırasıyla,</a:t>
            </a:r>
          </a:p>
          <a:p>
            <a:endParaRPr lang="tr-TR" sz="1600" dirty="0" smtClean="0"/>
          </a:p>
          <a:p>
            <a:endParaRPr lang="tr-TR" sz="1600" dirty="0" smtClean="0">
              <a:latin typeface="Arial" pitchFamily="34" charset="0"/>
              <a:cs typeface="Arial" pitchFamily="34" charset="0"/>
            </a:endParaRPr>
          </a:p>
          <a:p>
            <a:endParaRPr lang="en-US" sz="1400" dirty="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3" name="Picture 5"/>
          <p:cNvPicPr>
            <a:picLocks noChangeAspect="1" noChangeArrowheads="1"/>
          </p:cNvPicPr>
          <p:nvPr/>
        </p:nvPicPr>
        <p:blipFill>
          <a:blip r:embed="rId3" cstate="print"/>
          <a:srcRect/>
          <a:stretch>
            <a:fillRect/>
          </a:stretch>
        </p:blipFill>
        <p:spPr bwMode="auto">
          <a:xfrm>
            <a:off x="2123728" y="4831432"/>
            <a:ext cx="5895975" cy="685800"/>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2123728" y="5445224"/>
            <a:ext cx="4429125" cy="781050"/>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23</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pPr lvl="0"/>
            <a:r>
              <a:rPr lang="tr-TR" sz="1600" b="1" smtClean="0"/>
              <a:t>Algoritma ve Akış Diyagramları  </a:t>
            </a:r>
            <a:endParaRPr lang="tr-TR" sz="1600" smtClean="0"/>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567008" y="1285860"/>
          <a:ext cx="4933950" cy="940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146" name="Picture 2" descr="http://www.dahiweb.com/wp-content/uploads/2009/04/algo6.gif"/>
          <p:cNvPicPr>
            <a:picLocks noChangeAspect="1" noChangeArrowheads="1"/>
          </p:cNvPicPr>
          <p:nvPr/>
        </p:nvPicPr>
        <p:blipFill>
          <a:blip r:embed="rId8" cstate="print">
            <a:lum bright="14000" contrast="-19000"/>
          </a:blip>
          <a:srcRect/>
          <a:stretch>
            <a:fillRect/>
          </a:stretch>
        </p:blipFill>
        <p:spPr bwMode="auto">
          <a:xfrm>
            <a:off x="3786182" y="2285992"/>
            <a:ext cx="2643206" cy="400052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fade">
                                      <p:cBhvr>
                                        <p:cTn id="11"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24</a:t>
            </a:fld>
            <a:r>
              <a:rPr lang="tr-TR" smtClean="0"/>
              <a:t>. 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dirty="0" smtClean="0">
                <a:solidFill>
                  <a:schemeClr val="accent2">
                    <a:lumMod val="75000"/>
                  </a:schemeClr>
                </a:solidFill>
                <a:latin typeface="Arial" pitchFamily="34" charset="0"/>
                <a:cs typeface="Arial" pitchFamily="34" charset="0"/>
              </a:rPr>
              <a:t>Kaynaklar</a:t>
            </a: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Sayısal Analiz S.Akpınar</a:t>
            </a:r>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endParaRPr lang="tr-TR" sz="1600" dirty="0" smtClean="0">
              <a:solidFill>
                <a:schemeClr val="accent2">
                  <a:lumMod val="75000"/>
                </a:schemeClr>
              </a:solidFill>
              <a:latin typeface="Arial" pitchFamily="34" charset="0"/>
              <a:cs typeface="Arial" pitchFamily="34" charset="0"/>
            </a:endParaRPr>
          </a:p>
          <a:p>
            <a:endParaRPr lang="tr-TR" sz="1600" dirty="0">
              <a:solidFill>
                <a:schemeClr val="accent2">
                  <a:lumMod val="75000"/>
                </a:schemeClr>
              </a:solidFill>
              <a:latin typeface="Arial" pitchFamily="34" charset="0"/>
              <a:cs typeface="Arial" pitchFamily="34" charset="0"/>
            </a:endParaRPr>
          </a:p>
          <a:p>
            <a:r>
              <a:rPr lang="tr-TR" sz="1600" dirty="0" smtClean="0">
                <a:solidFill>
                  <a:schemeClr val="accent2">
                    <a:lumMod val="75000"/>
                  </a:schemeClr>
                </a:solidFill>
                <a:latin typeface="Arial" pitchFamily="34" charset="0"/>
                <a:cs typeface="Arial" pitchFamily="34" charset="0"/>
              </a:rPr>
              <a:t>   </a:t>
            </a:r>
            <a:endParaRPr lang="tr-TR" sz="1600" dirty="0" smtClean="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Sonraki Hafta :</a:t>
            </a:r>
          </a:p>
          <a:p>
            <a:r>
              <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rPr>
              <a:t> </a:t>
            </a:r>
            <a:endPar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endParaRPr>
          </a:p>
          <a:p>
            <a:endParaRPr lang="tr-TR" sz="1600" dirty="0">
              <a:solidFill>
                <a:srgbClr val="EAEAEA"/>
              </a:solidFill>
              <a:effectLst>
                <a:outerShdw blurRad="38100" dist="38100" dir="2700000" algn="tl">
                  <a:srgbClr val="000000">
                    <a:alpha val="43137"/>
                  </a:srgbClr>
                </a:outerShdw>
              </a:effectLst>
              <a:latin typeface="Arial" pitchFamily="34" charset="0"/>
              <a:cs typeface="Arial" pitchFamily="34" charset="0"/>
            </a:endParaRPr>
          </a:p>
          <a:p>
            <a:r>
              <a:rPr lang="tr-TR" sz="1600" dirty="0" smtClean="0">
                <a:solidFill>
                  <a:srgbClr val="EAEAEA"/>
                </a:solidFill>
                <a:effectLst>
                  <a:outerShdw blurRad="38100" dist="38100" dir="2700000" algn="tl">
                    <a:srgbClr val="000000">
                      <a:alpha val="43137"/>
                    </a:srgbClr>
                  </a:outerShdw>
                </a:effectLst>
                <a:latin typeface="Arial" pitchFamily="34" charset="0"/>
                <a:cs typeface="Arial" pitchFamily="34" charset="0"/>
              </a:rPr>
              <a:t>   	 Algoritma Kurulması …</a:t>
            </a:r>
          </a:p>
          <a:p>
            <a:endParaRPr lang="en-US" sz="1400" dirty="0">
              <a:solidFill>
                <a:schemeClr val="accent2">
                  <a:lumMod val="75000"/>
                </a:schemeClr>
              </a:solidFill>
              <a:latin typeface="Arial" pitchFamily="34" charset="0"/>
              <a:cs typeface="Arial" pitchFamily="34" charset="0"/>
            </a:endParaRPr>
          </a:p>
        </p:txBody>
      </p:sp>
      <p:pic>
        <p:nvPicPr>
          <p:cNvPr id="122882" name="Picture 2" descr="http://passnerd.com/images/alphaPassExampleBasic.png"/>
          <p:cNvPicPr>
            <a:picLocks noChangeAspect="1" noChangeArrowheads="1"/>
          </p:cNvPicPr>
          <p:nvPr/>
        </p:nvPicPr>
        <p:blipFill>
          <a:blip r:embed="rId3" cstate="print">
            <a:duotone>
              <a:prstClr val="black"/>
              <a:schemeClr val="accent3">
                <a:tint val="45000"/>
                <a:satMod val="400000"/>
              </a:schemeClr>
            </a:duotone>
            <a:lum bright="15000" contrast="55000"/>
          </a:blip>
          <a:stretch>
            <a:fillRect/>
          </a:stretch>
        </p:blipFill>
        <p:spPr bwMode="auto">
          <a:xfrm>
            <a:off x="4644008" y="2492896"/>
            <a:ext cx="3143272" cy="2553112"/>
          </a:xfrm>
          <a:prstGeom prst="rect">
            <a:avLst/>
          </a:prstGeom>
          <a:ln>
            <a:noFill/>
          </a:ln>
          <a:effectLst>
            <a:reflection blurRad="12700" stA="30000" endPos="30000" dist="5000" dir="5400000" sy="-100000" algn="bl" rotWithShape="0"/>
          </a:effectLst>
          <a:scene3d>
            <a:camera prst="perspectiveContrastingLeftFacing" fov="5100000">
              <a:rot lat="702102" lon="2705924" rev="9120"/>
            </a:camera>
            <a:lightRig rig="threePt" dir="t">
              <a:rot lat="0" lon="0" rev="2700000"/>
            </a:lightRig>
          </a:scene3d>
          <a:sp3d>
            <a:bevelT w="63500" h="50800"/>
          </a:sp3d>
        </p:spPr>
      </p:pic>
      <p:sp>
        <p:nvSpPr>
          <p:cNvPr id="10" name="9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fade">
                                      <p:cBhvr>
                                        <p:cTn id="10" dur="2000"/>
                                        <p:tgtEl>
                                          <p:spTgt spid="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10" end="10"/>
                                            </p:txEl>
                                          </p:spTgt>
                                        </p:tgtEl>
                                        <p:attrNameLst>
                                          <p:attrName>style.visibility</p:attrName>
                                        </p:attrNameLst>
                                      </p:cBhvr>
                                      <p:to>
                                        <p:strVal val="visible"/>
                                      </p:to>
                                    </p:set>
                                    <p:animEffect transition="in" filter="fade">
                                      <p:cBhvr>
                                        <p:cTn id="13" dur="2000"/>
                                        <p:tgtEl>
                                          <p:spTgt spid="8">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11" end="11"/>
                                            </p:txEl>
                                          </p:spTgt>
                                        </p:tgtEl>
                                        <p:attrNameLst>
                                          <p:attrName>style.visibility</p:attrName>
                                        </p:attrNameLst>
                                      </p:cBhvr>
                                      <p:to>
                                        <p:strVal val="visible"/>
                                      </p:to>
                                    </p:set>
                                    <p:animEffect transition="in" filter="fade">
                                      <p:cBhvr>
                                        <p:cTn id="16" dur="2000"/>
                                        <p:tgtEl>
                                          <p:spTgt spid="8">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12" end="12"/>
                                            </p:txEl>
                                          </p:spTgt>
                                        </p:tgtEl>
                                        <p:attrNameLst>
                                          <p:attrName>style.visibility</p:attrName>
                                        </p:attrNameLst>
                                      </p:cBhvr>
                                      <p:to>
                                        <p:strVal val="visible"/>
                                      </p:to>
                                    </p:set>
                                    <p:animEffect transition="in" filter="fade">
                                      <p:cBhvr>
                                        <p:cTn id="19" dur="2000"/>
                                        <p:tgtEl>
                                          <p:spTgt spid="8">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4" end="14"/>
                                            </p:txEl>
                                          </p:spTgt>
                                        </p:tgtEl>
                                        <p:attrNameLst>
                                          <p:attrName>style.visibility</p:attrName>
                                        </p:attrNameLst>
                                      </p:cBhvr>
                                      <p:to>
                                        <p:strVal val="visible"/>
                                      </p:to>
                                    </p:set>
                                    <p:animEffect transition="in" filter="fade">
                                      <p:cBhvr>
                                        <p:cTn id="22" dur="2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571868" y="6524650"/>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66684" y="5929330"/>
            <a:ext cx="633416" cy="571504"/>
          </a:xfrm>
        </p:spPr>
        <p:txBody>
          <a:bodyPr/>
          <a:lstStyle/>
          <a:p>
            <a:pPr algn="ctr"/>
            <a:fld id="{5C6896E4-35C4-4741-8A69-D49CDAA919B9}" type="slidenum">
              <a:rPr lang="tr-TR" smtClean="0"/>
              <a:pPr algn="ctr"/>
              <a:t>3</a:t>
            </a:fld>
            <a:r>
              <a:rPr lang="tr-TR" smtClean="0"/>
              <a:t>.</a:t>
            </a:r>
          </a:p>
          <a:p>
            <a:pPr algn="ctr"/>
            <a:r>
              <a:rPr lang="tr-TR" smtClean="0"/>
              <a:t>Sayfa</a:t>
            </a:r>
            <a:endParaRPr lang="tr-TR"/>
          </a:p>
        </p:txBody>
      </p:sp>
      <p:sp>
        <p:nvSpPr>
          <p:cNvPr id="8" name="Rectangle 4"/>
          <p:cNvSpPr>
            <a:spLocks noChangeArrowheads="1"/>
          </p:cNvSpPr>
          <p:nvPr/>
        </p:nvSpPr>
        <p:spPr bwMode="auto">
          <a:xfrm>
            <a:off x="1500166" y="1214422"/>
            <a:ext cx="7429552" cy="5286412"/>
          </a:xfrm>
          <a:prstGeom prst="rect">
            <a:avLst/>
          </a:prstGeom>
          <a:noFill/>
          <a:ln w="9525">
            <a:noFill/>
            <a:miter lim="800000"/>
            <a:headEnd/>
            <a:tailEnd/>
          </a:ln>
          <a:effectLst/>
        </p:spPr>
        <p:txBody>
          <a:bodyPr anchor="t" anchorCtr="0"/>
          <a:lstStyle/>
          <a:p>
            <a:endParaRPr lang="tr-TR" sz="1600" b="1" smtClean="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pPr marL="0" lvl="1"/>
            <a:r>
              <a:rPr lang="tr-TR" sz="1600" b="1">
                <a:solidFill>
                  <a:schemeClr val="accent2">
                    <a:lumMod val="75000"/>
                  </a:schemeClr>
                </a:solidFill>
                <a:latin typeface="Arial" pitchFamily="34" charset="0"/>
                <a:cs typeface="Arial" pitchFamily="34" charset="0"/>
              </a:rPr>
              <a:t>Ders İçeriği:</a:t>
            </a:r>
          </a:p>
          <a:p>
            <a:pPr marL="273050"/>
            <a:endParaRPr lang="tr-TR" sz="1600" smtClean="0">
              <a:solidFill>
                <a:schemeClr val="accent2">
                  <a:lumMod val="75000"/>
                </a:schemeClr>
              </a:solidFill>
              <a:latin typeface="Arial" pitchFamily="34" charset="0"/>
              <a:cs typeface="Arial" pitchFamily="34" charset="0"/>
            </a:endParaRP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Sayısal analize giriş, sayısal yöntemler, algoritma mantığı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Algoritma kurulması ve algoritma alt birimlerinin tanıtılması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Matrisler ve matris işlemleri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Matrisler ve matris işlemleri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Lineer denklem sistemleri çözüm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Lineer olmayan denklem sistemleri çözüm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Lineer olmayan denklem sistemleri çözüm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Eğri uydurma, aradeğer ve dış değer bulma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Eğri uydurma, aradeğer ve dış değer bulma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Sayısal integral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Sayısal türev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Diferansiyel denklemlerin çöz.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Diferansiyel denklemlerin çöz. yöntemleri </a:t>
            </a:r>
          </a:p>
          <a:p>
            <a:pPr marL="609600" indent="-342900">
              <a:buFont typeface="+mj-lt"/>
              <a:buAutoNum type="arabicPeriod"/>
            </a:pPr>
            <a:r>
              <a:rPr lang="tr-TR" sz="1600" smtClean="0">
                <a:solidFill>
                  <a:schemeClr val="accent2">
                    <a:lumMod val="75000"/>
                  </a:schemeClr>
                </a:solidFill>
                <a:latin typeface="Arial" pitchFamily="34" charset="0"/>
                <a:cs typeface="Arial" pitchFamily="34" charset="0"/>
              </a:rPr>
              <a:t>Kompleks sayılar </a:t>
            </a:r>
          </a:p>
          <a:p>
            <a:pPr marL="273050"/>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a:solidFill>
                <a:schemeClr val="accent2">
                  <a:lumMod val="75000"/>
                </a:schemeClr>
              </a:solidFill>
              <a:latin typeface="Arial" pitchFamily="34" charset="0"/>
              <a:cs typeface="Arial" pitchFamily="34" charset="0"/>
            </a:endParaRPr>
          </a:p>
          <a:p>
            <a:endParaRPr lang="tr-TR" sz="1600" smtClean="0">
              <a:solidFill>
                <a:schemeClr val="accent2">
                  <a:lumMod val="75000"/>
                </a:schemeClr>
              </a:solidFill>
              <a:latin typeface="Arial" pitchFamily="34" charset="0"/>
              <a:cs typeface="Arial" pitchFamily="34" charset="0"/>
            </a:endParaRPr>
          </a:p>
          <a:p>
            <a:endParaRPr lang="en-US" sz="140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23292" y="5072074"/>
            <a:ext cx="828652" cy="476250"/>
          </a:xfrm>
        </p:spPr>
        <p:txBody>
          <a:bodyPr/>
          <a:lstStyle/>
          <a:p>
            <a:pPr algn="ctr"/>
            <a:r>
              <a:rPr lang="tr-TR" smtClean="0"/>
              <a:t>1.  </a:t>
            </a:r>
          </a:p>
          <a:p>
            <a:pPr algn="ctr"/>
            <a:r>
              <a:rPr lang="tr-TR" smtClean="0"/>
              <a:t>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31746" name="Picture 2" descr="http://depo.fthcmc.net/resim/ders.jpg"/>
          <p:cNvPicPr>
            <a:picLocks noChangeAspect="1" noChangeArrowheads="1"/>
          </p:cNvPicPr>
          <p:nvPr/>
        </p:nvPicPr>
        <p:blipFill>
          <a:blip r:embed="rId3" cstate="print">
            <a:lum bright="-17000" contrast="-6000"/>
          </a:blip>
          <a:srcRect/>
          <a:stretch>
            <a:fillRect/>
          </a:stretch>
        </p:blipFill>
        <p:spPr bwMode="auto">
          <a:xfrm>
            <a:off x="6580953" y="4516336"/>
            <a:ext cx="2452685" cy="1920577"/>
          </a:xfrm>
          <a:prstGeom prst="rect">
            <a:avLst/>
          </a:prstGeom>
          <a:ln>
            <a:noFill/>
          </a:ln>
          <a:effectLst>
            <a:softEdge rad="112500"/>
          </a:effectLst>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iterate type="lt">
                                    <p:tmPct val="1000"/>
                                  </p:iterate>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2000"/>
                                        <p:tgtEl>
                                          <p:spTgt spid="8">
                                            <p:txEl>
                                              <p:pRg st="2" end="2"/>
                                            </p:txEl>
                                          </p:spTgt>
                                        </p:tgtEl>
                                      </p:cBhvr>
                                    </p:animEffect>
                                  </p:childTnLst>
                                </p:cTn>
                              </p:par>
                            </p:childTnLst>
                          </p:cTn>
                        </p:par>
                        <p:par>
                          <p:cTn id="8" fill="hold">
                            <p:stCondLst>
                              <p:cond delay="2220"/>
                            </p:stCondLst>
                            <p:childTnLst>
                              <p:par>
                                <p:cTn id="9" presetID="10" presetClass="entr" presetSubtype="0" fill="hold" nodeType="afterEffect">
                                  <p:stCondLst>
                                    <p:cond delay="0"/>
                                  </p:stCondLst>
                                  <p:childTnLst>
                                    <p:set>
                                      <p:cBhvr>
                                        <p:cTn id="10" dur="1" fill="hold">
                                          <p:stCondLst>
                                            <p:cond delay="0"/>
                                          </p:stCondLst>
                                        </p:cTn>
                                        <p:tgtEl>
                                          <p:spTgt spid="31746"/>
                                        </p:tgtEl>
                                        <p:attrNameLst>
                                          <p:attrName>style.visibility</p:attrName>
                                        </p:attrNameLst>
                                      </p:cBhvr>
                                      <p:to>
                                        <p:strVal val="visible"/>
                                      </p:to>
                                    </p:set>
                                    <p:animEffect transition="in" filter="fade">
                                      <p:cBhvr>
                                        <p:cTn id="11" dur="2000"/>
                                        <p:tgtEl>
                                          <p:spTgt spid="31746"/>
                                        </p:tgtEl>
                                      </p:cBhvr>
                                    </p:animEffect>
                                  </p:childTnLst>
                                </p:cTn>
                              </p:par>
                            </p:childTnLst>
                          </p:cTn>
                        </p:par>
                        <p:par>
                          <p:cTn id="12" fill="hold">
                            <p:stCondLst>
                              <p:cond delay="4220"/>
                            </p:stCondLst>
                            <p:childTnLst>
                              <p:par>
                                <p:cTn id="13" presetID="10" presetClass="entr" presetSubtype="0" fill="hold" nodeType="afterEffect">
                                  <p:stCondLst>
                                    <p:cond delay="0"/>
                                  </p:stCondLst>
                                  <p:iterate type="lt">
                                    <p:tmPct val="1000"/>
                                  </p:iterate>
                                  <p:childTnLst>
                                    <p:set>
                                      <p:cBhvr>
                                        <p:cTn id="14" dur="1" fill="hold">
                                          <p:stCondLst>
                                            <p:cond delay="0"/>
                                          </p:stCondLst>
                                        </p:cTn>
                                        <p:tgtEl>
                                          <p:spTgt spid="8">
                                            <p:txEl>
                                              <p:pRg st="4" end="4"/>
                                            </p:txEl>
                                          </p:spTgt>
                                        </p:tgtEl>
                                        <p:attrNameLst>
                                          <p:attrName>style.visibility</p:attrName>
                                        </p:attrNameLst>
                                      </p:cBhvr>
                                      <p:to>
                                        <p:strVal val="visible"/>
                                      </p:to>
                                    </p:set>
                                    <p:animEffect transition="in" filter="fade">
                                      <p:cBhvr>
                                        <p:cTn id="15" dur="2000"/>
                                        <p:tgtEl>
                                          <p:spTgt spid="8">
                                            <p:txEl>
                                              <p:pRg st="4" end="4"/>
                                            </p:txEl>
                                          </p:spTgt>
                                        </p:tgtEl>
                                      </p:cBhvr>
                                    </p:animEffect>
                                  </p:childTnLst>
                                </p:cTn>
                              </p:par>
                            </p:childTnLst>
                          </p:cTn>
                        </p:par>
                        <p:par>
                          <p:cTn id="16" fill="hold">
                            <p:stCondLst>
                              <p:cond delay="7260"/>
                            </p:stCondLst>
                            <p:childTnLst>
                              <p:par>
                                <p:cTn id="17" presetID="10" presetClass="entr" presetSubtype="0" fill="hold" nodeType="afterEffect">
                                  <p:stCondLst>
                                    <p:cond delay="0"/>
                                  </p:stCondLst>
                                  <p:iterate type="lt">
                                    <p:tmPct val="1000"/>
                                  </p:iterate>
                                  <p:childTnLst>
                                    <p:set>
                                      <p:cBhvr>
                                        <p:cTn id="18" dur="1" fill="hold">
                                          <p:stCondLst>
                                            <p:cond delay="0"/>
                                          </p:stCondLst>
                                        </p:cTn>
                                        <p:tgtEl>
                                          <p:spTgt spid="8">
                                            <p:txEl>
                                              <p:pRg st="5" end="5"/>
                                            </p:txEl>
                                          </p:spTgt>
                                        </p:tgtEl>
                                        <p:attrNameLst>
                                          <p:attrName>style.visibility</p:attrName>
                                        </p:attrNameLst>
                                      </p:cBhvr>
                                      <p:to>
                                        <p:strVal val="visible"/>
                                      </p:to>
                                    </p:set>
                                    <p:animEffect transition="in" filter="fade">
                                      <p:cBhvr>
                                        <p:cTn id="19" dur="2000"/>
                                        <p:tgtEl>
                                          <p:spTgt spid="8">
                                            <p:txEl>
                                              <p:pRg st="5" end="5"/>
                                            </p:txEl>
                                          </p:spTgt>
                                        </p:tgtEl>
                                      </p:cBhvr>
                                    </p:animEffect>
                                  </p:childTnLst>
                                </p:cTn>
                              </p:par>
                            </p:childTnLst>
                          </p:cTn>
                        </p:par>
                        <p:par>
                          <p:cTn id="20" fill="hold">
                            <p:stCondLst>
                              <p:cond delay="10340"/>
                            </p:stCondLst>
                            <p:childTnLst>
                              <p:par>
                                <p:cTn id="21" presetID="10" presetClass="entr" presetSubtype="0" fill="hold" nodeType="afterEffect">
                                  <p:stCondLst>
                                    <p:cond delay="0"/>
                                  </p:stCondLst>
                                  <p:iterate type="lt">
                                    <p:tmPct val="1000"/>
                                  </p:iterate>
                                  <p:childTnLst>
                                    <p:set>
                                      <p:cBhvr>
                                        <p:cTn id="22" dur="1" fill="hold">
                                          <p:stCondLst>
                                            <p:cond delay="0"/>
                                          </p:stCondLst>
                                        </p:cTn>
                                        <p:tgtEl>
                                          <p:spTgt spid="8">
                                            <p:txEl>
                                              <p:pRg st="6" end="6"/>
                                            </p:txEl>
                                          </p:spTgt>
                                        </p:tgtEl>
                                        <p:attrNameLst>
                                          <p:attrName>style.visibility</p:attrName>
                                        </p:attrNameLst>
                                      </p:cBhvr>
                                      <p:to>
                                        <p:strVal val="visible"/>
                                      </p:to>
                                    </p:set>
                                    <p:animEffect transition="in" filter="fade">
                                      <p:cBhvr>
                                        <p:cTn id="23" dur="2000"/>
                                        <p:tgtEl>
                                          <p:spTgt spid="8">
                                            <p:txEl>
                                              <p:pRg st="6" end="6"/>
                                            </p:txEl>
                                          </p:spTgt>
                                        </p:tgtEl>
                                      </p:cBhvr>
                                    </p:animEffect>
                                  </p:childTnLst>
                                </p:cTn>
                              </p:par>
                            </p:childTnLst>
                          </p:cTn>
                        </p:par>
                        <p:par>
                          <p:cTn id="24" fill="hold">
                            <p:stCondLst>
                              <p:cond delay="12840"/>
                            </p:stCondLst>
                            <p:childTnLst>
                              <p:par>
                                <p:cTn id="25" presetID="10" presetClass="entr" presetSubtype="0" fill="hold" nodeType="afterEffect">
                                  <p:stCondLst>
                                    <p:cond delay="0"/>
                                  </p:stCondLst>
                                  <p:iterate type="lt">
                                    <p:tmPct val="1000"/>
                                  </p:iterate>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2000"/>
                                        <p:tgtEl>
                                          <p:spTgt spid="8">
                                            <p:txEl>
                                              <p:pRg st="7" end="7"/>
                                            </p:txEl>
                                          </p:spTgt>
                                        </p:tgtEl>
                                      </p:cBhvr>
                                    </p:animEffect>
                                  </p:childTnLst>
                                </p:cTn>
                              </p:par>
                            </p:childTnLst>
                          </p:cTn>
                        </p:par>
                        <p:par>
                          <p:cTn id="28" fill="hold">
                            <p:stCondLst>
                              <p:cond delay="15340"/>
                            </p:stCondLst>
                            <p:childTnLst>
                              <p:par>
                                <p:cTn id="29" presetID="10" presetClass="entr" presetSubtype="0" fill="hold" nodeType="afterEffect">
                                  <p:stCondLst>
                                    <p:cond delay="0"/>
                                  </p:stCondLst>
                                  <p:iterate type="lt">
                                    <p:tmPct val="1000"/>
                                  </p:iterate>
                                  <p:childTnLst>
                                    <p:set>
                                      <p:cBhvr>
                                        <p:cTn id="30" dur="1" fill="hold">
                                          <p:stCondLst>
                                            <p:cond delay="0"/>
                                          </p:stCondLst>
                                        </p:cTn>
                                        <p:tgtEl>
                                          <p:spTgt spid="8">
                                            <p:txEl>
                                              <p:pRg st="8" end="8"/>
                                            </p:txEl>
                                          </p:spTgt>
                                        </p:tgtEl>
                                        <p:attrNameLst>
                                          <p:attrName>style.visibility</p:attrName>
                                        </p:attrNameLst>
                                      </p:cBhvr>
                                      <p:to>
                                        <p:strVal val="visible"/>
                                      </p:to>
                                    </p:set>
                                    <p:animEffect transition="in" filter="fade">
                                      <p:cBhvr>
                                        <p:cTn id="31" dur="2000"/>
                                        <p:tgtEl>
                                          <p:spTgt spid="8">
                                            <p:txEl>
                                              <p:pRg st="8" end="8"/>
                                            </p:txEl>
                                          </p:spTgt>
                                        </p:tgtEl>
                                      </p:cBhvr>
                                    </p:animEffect>
                                  </p:childTnLst>
                                </p:cTn>
                              </p:par>
                            </p:childTnLst>
                          </p:cTn>
                        </p:par>
                        <p:par>
                          <p:cTn id="32" fill="hold">
                            <p:stCondLst>
                              <p:cond delay="18080"/>
                            </p:stCondLst>
                            <p:childTnLst>
                              <p:par>
                                <p:cTn id="33" presetID="10" presetClass="entr" presetSubtype="0" fill="hold" nodeType="afterEffect">
                                  <p:stCondLst>
                                    <p:cond delay="0"/>
                                  </p:stCondLst>
                                  <p:iterate type="lt">
                                    <p:tmPct val="1000"/>
                                  </p:iterate>
                                  <p:childTnLst>
                                    <p:set>
                                      <p:cBhvr>
                                        <p:cTn id="34" dur="1" fill="hold">
                                          <p:stCondLst>
                                            <p:cond delay="0"/>
                                          </p:stCondLst>
                                        </p:cTn>
                                        <p:tgtEl>
                                          <p:spTgt spid="8">
                                            <p:txEl>
                                              <p:pRg st="9" end="9"/>
                                            </p:txEl>
                                          </p:spTgt>
                                        </p:tgtEl>
                                        <p:attrNameLst>
                                          <p:attrName>style.visibility</p:attrName>
                                        </p:attrNameLst>
                                      </p:cBhvr>
                                      <p:to>
                                        <p:strVal val="visible"/>
                                      </p:to>
                                    </p:set>
                                    <p:animEffect transition="in" filter="fade">
                                      <p:cBhvr>
                                        <p:cTn id="35" dur="2000"/>
                                        <p:tgtEl>
                                          <p:spTgt spid="8">
                                            <p:txEl>
                                              <p:pRg st="9" end="9"/>
                                            </p:txEl>
                                          </p:spTgt>
                                        </p:tgtEl>
                                      </p:cBhvr>
                                    </p:animEffect>
                                  </p:childTnLst>
                                </p:cTn>
                              </p:par>
                            </p:childTnLst>
                          </p:cTn>
                        </p:par>
                        <p:par>
                          <p:cTn id="36" fill="hold">
                            <p:stCondLst>
                              <p:cond delay="20960"/>
                            </p:stCondLst>
                            <p:childTnLst>
                              <p:par>
                                <p:cTn id="37" presetID="10" presetClass="entr" presetSubtype="0" fill="hold" nodeType="afterEffect">
                                  <p:stCondLst>
                                    <p:cond delay="0"/>
                                  </p:stCondLst>
                                  <p:iterate type="lt">
                                    <p:tmPct val="1000"/>
                                  </p:iterate>
                                  <p:childTnLst>
                                    <p:set>
                                      <p:cBhvr>
                                        <p:cTn id="38" dur="1" fill="hold">
                                          <p:stCondLst>
                                            <p:cond delay="0"/>
                                          </p:stCondLst>
                                        </p:cTn>
                                        <p:tgtEl>
                                          <p:spTgt spid="8">
                                            <p:txEl>
                                              <p:pRg st="10" end="10"/>
                                            </p:txEl>
                                          </p:spTgt>
                                        </p:tgtEl>
                                        <p:attrNameLst>
                                          <p:attrName>style.visibility</p:attrName>
                                        </p:attrNameLst>
                                      </p:cBhvr>
                                      <p:to>
                                        <p:strVal val="visible"/>
                                      </p:to>
                                    </p:set>
                                    <p:animEffect transition="in" filter="fade">
                                      <p:cBhvr>
                                        <p:cTn id="39" dur="2000"/>
                                        <p:tgtEl>
                                          <p:spTgt spid="8">
                                            <p:txEl>
                                              <p:pRg st="10" end="10"/>
                                            </p:txEl>
                                          </p:spTgt>
                                        </p:tgtEl>
                                      </p:cBhvr>
                                    </p:animEffect>
                                  </p:childTnLst>
                                </p:cTn>
                              </p:par>
                            </p:childTnLst>
                          </p:cTn>
                        </p:par>
                        <p:par>
                          <p:cTn id="40" fill="hold">
                            <p:stCondLst>
                              <p:cond delay="23840"/>
                            </p:stCondLst>
                            <p:childTnLst>
                              <p:par>
                                <p:cTn id="41" presetID="10" presetClass="entr" presetSubtype="0" fill="hold" nodeType="afterEffect">
                                  <p:stCondLst>
                                    <p:cond delay="0"/>
                                  </p:stCondLst>
                                  <p:iterate type="lt">
                                    <p:tmPct val="1000"/>
                                  </p:iterate>
                                  <p:childTnLst>
                                    <p:set>
                                      <p:cBhvr>
                                        <p:cTn id="42" dur="1" fill="hold">
                                          <p:stCondLst>
                                            <p:cond delay="0"/>
                                          </p:stCondLst>
                                        </p:cTn>
                                        <p:tgtEl>
                                          <p:spTgt spid="8">
                                            <p:txEl>
                                              <p:pRg st="11" end="11"/>
                                            </p:txEl>
                                          </p:spTgt>
                                        </p:tgtEl>
                                        <p:attrNameLst>
                                          <p:attrName>style.visibility</p:attrName>
                                        </p:attrNameLst>
                                      </p:cBhvr>
                                      <p:to>
                                        <p:strVal val="visible"/>
                                      </p:to>
                                    </p:set>
                                    <p:animEffect transition="in" filter="fade">
                                      <p:cBhvr>
                                        <p:cTn id="43" dur="2000"/>
                                        <p:tgtEl>
                                          <p:spTgt spid="8">
                                            <p:txEl>
                                              <p:pRg st="11" end="11"/>
                                            </p:txEl>
                                          </p:spTgt>
                                        </p:tgtEl>
                                      </p:cBhvr>
                                    </p:animEffect>
                                  </p:childTnLst>
                                </p:cTn>
                              </p:par>
                            </p:childTnLst>
                          </p:cTn>
                        </p:par>
                        <p:par>
                          <p:cTn id="44" fill="hold">
                            <p:stCondLst>
                              <p:cond delay="26720"/>
                            </p:stCondLst>
                            <p:childTnLst>
                              <p:par>
                                <p:cTn id="45" presetID="10" presetClass="entr" presetSubtype="0" fill="hold" nodeType="afterEffect">
                                  <p:stCondLst>
                                    <p:cond delay="0"/>
                                  </p:stCondLst>
                                  <p:iterate type="lt">
                                    <p:tmPct val="1000"/>
                                  </p:iterate>
                                  <p:childTnLst>
                                    <p:set>
                                      <p:cBhvr>
                                        <p:cTn id="46" dur="1" fill="hold">
                                          <p:stCondLst>
                                            <p:cond delay="0"/>
                                          </p:stCondLst>
                                        </p:cTn>
                                        <p:tgtEl>
                                          <p:spTgt spid="8">
                                            <p:txEl>
                                              <p:pRg st="12" end="12"/>
                                            </p:txEl>
                                          </p:spTgt>
                                        </p:tgtEl>
                                        <p:attrNameLst>
                                          <p:attrName>style.visibility</p:attrName>
                                        </p:attrNameLst>
                                      </p:cBhvr>
                                      <p:to>
                                        <p:strVal val="visible"/>
                                      </p:to>
                                    </p:set>
                                    <p:animEffect transition="in" filter="fade">
                                      <p:cBhvr>
                                        <p:cTn id="47" dur="2000"/>
                                        <p:tgtEl>
                                          <p:spTgt spid="8">
                                            <p:txEl>
                                              <p:pRg st="12" end="12"/>
                                            </p:txEl>
                                          </p:spTgt>
                                        </p:tgtEl>
                                      </p:cBhvr>
                                    </p:animEffect>
                                  </p:childTnLst>
                                </p:cTn>
                              </p:par>
                            </p:childTnLst>
                          </p:cTn>
                        </p:par>
                        <p:par>
                          <p:cTn id="48" fill="hold">
                            <p:stCondLst>
                              <p:cond delay="29600"/>
                            </p:stCondLst>
                            <p:childTnLst>
                              <p:par>
                                <p:cTn id="49" presetID="10" presetClass="entr" presetSubtype="0" fill="hold" nodeType="afterEffect">
                                  <p:stCondLst>
                                    <p:cond delay="0"/>
                                  </p:stCondLst>
                                  <p:iterate type="lt">
                                    <p:tmPct val="1000"/>
                                  </p:iterate>
                                  <p:childTnLst>
                                    <p:set>
                                      <p:cBhvr>
                                        <p:cTn id="50" dur="1" fill="hold">
                                          <p:stCondLst>
                                            <p:cond delay="0"/>
                                          </p:stCondLst>
                                        </p:cTn>
                                        <p:tgtEl>
                                          <p:spTgt spid="8">
                                            <p:txEl>
                                              <p:pRg st="13" end="13"/>
                                            </p:txEl>
                                          </p:spTgt>
                                        </p:tgtEl>
                                        <p:attrNameLst>
                                          <p:attrName>style.visibility</p:attrName>
                                        </p:attrNameLst>
                                      </p:cBhvr>
                                      <p:to>
                                        <p:strVal val="visible"/>
                                      </p:to>
                                    </p:set>
                                    <p:animEffect transition="in" filter="fade">
                                      <p:cBhvr>
                                        <p:cTn id="51" dur="2000"/>
                                        <p:tgtEl>
                                          <p:spTgt spid="8">
                                            <p:txEl>
                                              <p:pRg st="13" end="13"/>
                                            </p:txEl>
                                          </p:spTgt>
                                        </p:tgtEl>
                                      </p:cBhvr>
                                    </p:animEffect>
                                  </p:childTnLst>
                                </p:cTn>
                              </p:par>
                            </p:childTnLst>
                          </p:cTn>
                        </p:par>
                        <p:par>
                          <p:cTn id="52" fill="hold">
                            <p:stCondLst>
                              <p:cond delay="32080"/>
                            </p:stCondLst>
                            <p:childTnLst>
                              <p:par>
                                <p:cTn id="53" presetID="10" presetClass="entr" presetSubtype="0" fill="hold" nodeType="afterEffect">
                                  <p:stCondLst>
                                    <p:cond delay="0"/>
                                  </p:stCondLst>
                                  <p:iterate type="lt">
                                    <p:tmPct val="1000"/>
                                  </p:iterate>
                                  <p:childTnLst>
                                    <p:set>
                                      <p:cBhvr>
                                        <p:cTn id="54" dur="1" fill="hold">
                                          <p:stCondLst>
                                            <p:cond delay="0"/>
                                          </p:stCondLst>
                                        </p:cTn>
                                        <p:tgtEl>
                                          <p:spTgt spid="8">
                                            <p:txEl>
                                              <p:pRg st="14" end="14"/>
                                            </p:txEl>
                                          </p:spTgt>
                                        </p:tgtEl>
                                        <p:attrNameLst>
                                          <p:attrName>style.visibility</p:attrName>
                                        </p:attrNameLst>
                                      </p:cBhvr>
                                      <p:to>
                                        <p:strVal val="visible"/>
                                      </p:to>
                                    </p:set>
                                    <p:animEffect transition="in" filter="fade">
                                      <p:cBhvr>
                                        <p:cTn id="55" dur="2000"/>
                                        <p:tgtEl>
                                          <p:spTgt spid="8">
                                            <p:txEl>
                                              <p:pRg st="14" end="14"/>
                                            </p:txEl>
                                          </p:spTgt>
                                        </p:tgtEl>
                                      </p:cBhvr>
                                    </p:animEffect>
                                  </p:childTnLst>
                                </p:cTn>
                              </p:par>
                            </p:childTnLst>
                          </p:cTn>
                        </p:par>
                        <p:par>
                          <p:cTn id="56" fill="hold">
                            <p:stCondLst>
                              <p:cond delay="34500"/>
                            </p:stCondLst>
                            <p:childTnLst>
                              <p:par>
                                <p:cTn id="57" presetID="10" presetClass="entr" presetSubtype="0" fill="hold" nodeType="afterEffect">
                                  <p:stCondLst>
                                    <p:cond delay="0"/>
                                  </p:stCondLst>
                                  <p:iterate type="lt">
                                    <p:tmPct val="1000"/>
                                  </p:iterate>
                                  <p:childTnLst>
                                    <p:set>
                                      <p:cBhvr>
                                        <p:cTn id="58" dur="1" fill="hold">
                                          <p:stCondLst>
                                            <p:cond delay="0"/>
                                          </p:stCondLst>
                                        </p:cTn>
                                        <p:tgtEl>
                                          <p:spTgt spid="8">
                                            <p:txEl>
                                              <p:pRg st="15" end="15"/>
                                            </p:txEl>
                                          </p:spTgt>
                                        </p:tgtEl>
                                        <p:attrNameLst>
                                          <p:attrName>style.visibility</p:attrName>
                                        </p:attrNameLst>
                                      </p:cBhvr>
                                      <p:to>
                                        <p:strVal val="visible"/>
                                      </p:to>
                                    </p:set>
                                    <p:animEffect transition="in" filter="fade">
                                      <p:cBhvr>
                                        <p:cTn id="59" dur="2000"/>
                                        <p:tgtEl>
                                          <p:spTgt spid="8">
                                            <p:txEl>
                                              <p:pRg st="15" end="15"/>
                                            </p:txEl>
                                          </p:spTgt>
                                        </p:tgtEl>
                                      </p:cBhvr>
                                    </p:animEffect>
                                  </p:childTnLst>
                                </p:cTn>
                              </p:par>
                            </p:childTnLst>
                          </p:cTn>
                        </p:par>
                        <p:par>
                          <p:cTn id="60" fill="hold">
                            <p:stCondLst>
                              <p:cond delay="37240"/>
                            </p:stCondLst>
                            <p:childTnLst>
                              <p:par>
                                <p:cTn id="61" presetID="10" presetClass="entr" presetSubtype="0" fill="hold" nodeType="afterEffect">
                                  <p:stCondLst>
                                    <p:cond delay="0"/>
                                  </p:stCondLst>
                                  <p:iterate type="lt">
                                    <p:tmPct val="1000"/>
                                  </p:iterate>
                                  <p:childTnLst>
                                    <p:set>
                                      <p:cBhvr>
                                        <p:cTn id="62" dur="1" fill="hold">
                                          <p:stCondLst>
                                            <p:cond delay="0"/>
                                          </p:stCondLst>
                                        </p:cTn>
                                        <p:tgtEl>
                                          <p:spTgt spid="8">
                                            <p:txEl>
                                              <p:pRg st="16" end="16"/>
                                            </p:txEl>
                                          </p:spTgt>
                                        </p:tgtEl>
                                        <p:attrNameLst>
                                          <p:attrName>style.visibility</p:attrName>
                                        </p:attrNameLst>
                                      </p:cBhvr>
                                      <p:to>
                                        <p:strVal val="visible"/>
                                      </p:to>
                                    </p:set>
                                    <p:animEffect transition="in" filter="fade">
                                      <p:cBhvr>
                                        <p:cTn id="63" dur="2000"/>
                                        <p:tgtEl>
                                          <p:spTgt spid="8">
                                            <p:txEl>
                                              <p:pRg st="16" end="16"/>
                                            </p:txEl>
                                          </p:spTgt>
                                        </p:tgtEl>
                                      </p:cBhvr>
                                    </p:animEffect>
                                  </p:childTnLst>
                                </p:cTn>
                              </p:par>
                            </p:childTnLst>
                          </p:cTn>
                        </p:par>
                        <p:par>
                          <p:cTn id="64" fill="hold">
                            <p:stCondLst>
                              <p:cond delay="39980"/>
                            </p:stCondLst>
                            <p:childTnLst>
                              <p:par>
                                <p:cTn id="65" presetID="10" presetClass="entr" presetSubtype="0" fill="hold" nodeType="afterEffect">
                                  <p:stCondLst>
                                    <p:cond delay="0"/>
                                  </p:stCondLst>
                                  <p:iterate type="lt">
                                    <p:tmPct val="1000"/>
                                  </p:iterate>
                                  <p:childTnLst>
                                    <p:set>
                                      <p:cBhvr>
                                        <p:cTn id="66" dur="1" fill="hold">
                                          <p:stCondLst>
                                            <p:cond delay="0"/>
                                          </p:stCondLst>
                                        </p:cTn>
                                        <p:tgtEl>
                                          <p:spTgt spid="8">
                                            <p:txEl>
                                              <p:pRg st="17" end="17"/>
                                            </p:txEl>
                                          </p:spTgt>
                                        </p:tgtEl>
                                        <p:attrNameLst>
                                          <p:attrName>style.visibility</p:attrName>
                                        </p:attrNameLst>
                                      </p:cBhvr>
                                      <p:to>
                                        <p:strVal val="visible"/>
                                      </p:to>
                                    </p:set>
                                    <p:animEffect transition="in" filter="fade">
                                      <p:cBhvr>
                                        <p:cTn id="67" dur="2000"/>
                                        <p:tgtEl>
                                          <p:spTgt spid="8">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0" y="0"/>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400550" y="5997595"/>
            <a:ext cx="633416" cy="452440"/>
          </a:xfrm>
        </p:spPr>
        <p:txBody>
          <a:bodyPr/>
          <a:lstStyle/>
          <a:p>
            <a:pPr algn="ctr"/>
            <a:fld id="{5C6896E4-35C4-4741-8A69-D49CDAA919B9}" type="slidenum">
              <a:rPr lang="tr-TR" smtClean="0"/>
              <a:pPr algn="ctr"/>
              <a:t>4</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Değerlendirme Sistemi</a:t>
            </a:r>
          </a:p>
          <a:p>
            <a:endParaRPr lang="en-US" sz="1400">
              <a:solidFill>
                <a:schemeClr val="accent2">
                  <a:lumMod val="75000"/>
                </a:schemeClr>
              </a:solidFill>
              <a:latin typeface="Arial" pitchFamily="34" charset="0"/>
              <a:cs typeface="Arial" pitchFamily="34" charset="0"/>
            </a:endParaRPr>
          </a:p>
        </p:txBody>
      </p:sp>
      <p:graphicFrame>
        <p:nvGraphicFramePr>
          <p:cNvPr id="9" name="8 Tablo"/>
          <p:cNvGraphicFramePr>
            <a:graphicFrameLocks noGrp="1"/>
          </p:cNvGraphicFramePr>
          <p:nvPr>
            <p:extLst>
              <p:ext uri="{D42A27DB-BD31-4B8C-83A1-F6EECF244321}">
                <p14:modId xmlns:p14="http://schemas.microsoft.com/office/powerpoint/2010/main" val="2173808125"/>
              </p:ext>
            </p:extLst>
          </p:nvPr>
        </p:nvGraphicFramePr>
        <p:xfrm>
          <a:off x="2357422" y="2097420"/>
          <a:ext cx="6000792" cy="3474720"/>
        </p:xfrm>
        <a:graphic>
          <a:graphicData uri="http://schemas.openxmlformats.org/drawingml/2006/table">
            <a:tbl>
              <a:tblPr firstRow="1" bandRow="1">
                <a:effectLst>
                  <a:outerShdw blurRad="50800" dist="38100" dir="2700000" algn="tl" rotWithShape="0">
                    <a:prstClr val="black">
                      <a:alpha val="40000"/>
                    </a:prstClr>
                  </a:outerShdw>
                </a:effectLst>
                <a:tableStyleId>{21E4AEA4-8DFA-4A89-87EB-49C32662AFE0}</a:tableStyleId>
              </a:tblPr>
              <a:tblGrid>
                <a:gridCol w="4000528">
                  <a:extLst>
                    <a:ext uri="{9D8B030D-6E8A-4147-A177-3AD203B41FA5}">
                      <a16:colId xmlns:a16="http://schemas.microsoft.com/office/drawing/2014/main" val="20000"/>
                    </a:ext>
                  </a:extLst>
                </a:gridCol>
                <a:gridCol w="1000132">
                  <a:extLst>
                    <a:ext uri="{9D8B030D-6E8A-4147-A177-3AD203B41FA5}">
                      <a16:colId xmlns:a16="http://schemas.microsoft.com/office/drawing/2014/main" val="20001"/>
                    </a:ext>
                  </a:extLst>
                </a:gridCol>
                <a:gridCol w="1000132">
                  <a:extLst>
                    <a:ext uri="{9D8B030D-6E8A-4147-A177-3AD203B41FA5}">
                      <a16:colId xmlns:a16="http://schemas.microsoft.com/office/drawing/2014/main" val="20002"/>
                    </a:ext>
                  </a:extLst>
                </a:gridCol>
              </a:tblGrid>
              <a:tr h="668129">
                <a:tc>
                  <a:txBody>
                    <a:bodyPr/>
                    <a:lstStyle/>
                    <a:p>
                      <a:pPr algn="ctr"/>
                      <a:r>
                        <a:rPr lang="tr-TR" smtClean="0">
                          <a:solidFill>
                            <a:srgbClr val="EAEAEA"/>
                          </a:solidFill>
                        </a:rPr>
                        <a:t>Yarıyıl </a:t>
                      </a:r>
                    </a:p>
                    <a:p>
                      <a:pPr algn="ctr"/>
                      <a:r>
                        <a:rPr lang="tr-TR" smtClean="0">
                          <a:solidFill>
                            <a:srgbClr val="EAEAEA"/>
                          </a:solidFill>
                        </a:rPr>
                        <a:t>İçi</a:t>
                      </a:r>
                      <a:r>
                        <a:rPr lang="tr-TR" baseline="0" smtClean="0">
                          <a:solidFill>
                            <a:srgbClr val="EAEAEA"/>
                          </a:solidFill>
                        </a:rPr>
                        <a:t> Çalışmaları</a:t>
                      </a:r>
                      <a:endParaRPr lang="tr-TR">
                        <a:solidFill>
                          <a:srgbClr val="EAEAEA"/>
                        </a:solidFill>
                      </a:endParaRPr>
                    </a:p>
                  </a:txBody>
                  <a:tcPr anchor="ctr"/>
                </a:tc>
                <a:tc>
                  <a:txBody>
                    <a:bodyPr/>
                    <a:lstStyle/>
                    <a:p>
                      <a:pPr algn="ctr"/>
                      <a:r>
                        <a:rPr lang="tr-TR" smtClean="0">
                          <a:solidFill>
                            <a:srgbClr val="EAEAEA"/>
                          </a:solidFill>
                        </a:rPr>
                        <a:t>Sayısı</a:t>
                      </a:r>
                      <a:endParaRPr lang="tr-TR">
                        <a:solidFill>
                          <a:srgbClr val="EAEAEA"/>
                        </a:solidFill>
                      </a:endParaRPr>
                    </a:p>
                  </a:txBody>
                  <a:tcPr anchor="ctr"/>
                </a:tc>
                <a:tc>
                  <a:txBody>
                    <a:bodyPr/>
                    <a:lstStyle/>
                    <a:p>
                      <a:pPr algn="ctr"/>
                      <a:r>
                        <a:rPr lang="tr-TR" smtClean="0">
                          <a:solidFill>
                            <a:srgbClr val="EAEAEA"/>
                          </a:solidFill>
                        </a:rPr>
                        <a:t>Katkı Payı %</a:t>
                      </a:r>
                      <a:endParaRPr lang="tr-TR">
                        <a:solidFill>
                          <a:srgbClr val="EAEAEA"/>
                        </a:solidFill>
                      </a:endParaRPr>
                    </a:p>
                  </a:txBody>
                  <a:tcPr anchor="ctr"/>
                </a:tc>
                <a:extLst>
                  <a:ext uri="{0D108BD9-81ED-4DB2-BD59-A6C34878D82A}">
                    <a16:rowId xmlns:a16="http://schemas.microsoft.com/office/drawing/2014/main" val="10000"/>
                  </a:ext>
                </a:extLst>
              </a:tr>
              <a:tr h="346831">
                <a:tc>
                  <a:txBody>
                    <a:bodyPr/>
                    <a:lstStyle/>
                    <a:p>
                      <a:pPr algn="l"/>
                      <a:r>
                        <a:rPr lang="tr-TR" smtClean="0">
                          <a:solidFill>
                            <a:schemeClr val="accent2">
                              <a:lumMod val="50000"/>
                            </a:schemeClr>
                          </a:solidFill>
                        </a:rPr>
                        <a:t>Ara Sınav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1</a:t>
                      </a: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70</a:t>
                      </a:r>
                      <a:endParaRPr lang="tr-TR" dirty="0">
                        <a:solidFill>
                          <a:schemeClr val="accent2">
                            <a:lumMod val="50000"/>
                          </a:schemeClr>
                        </a:solidFill>
                      </a:endParaRPr>
                    </a:p>
                  </a:txBody>
                  <a:tcPr anchor="ctr"/>
                </a:tc>
                <a:extLst>
                  <a:ext uri="{0D108BD9-81ED-4DB2-BD59-A6C34878D82A}">
                    <a16:rowId xmlns:a16="http://schemas.microsoft.com/office/drawing/2014/main" val="10001"/>
                  </a:ext>
                </a:extLst>
              </a:tr>
              <a:tr h="346831">
                <a:tc>
                  <a:txBody>
                    <a:bodyPr/>
                    <a:lstStyle/>
                    <a:p>
                      <a:pPr algn="l"/>
                      <a:r>
                        <a:rPr lang="tr-TR" smtClean="0">
                          <a:solidFill>
                            <a:schemeClr val="accent2">
                              <a:lumMod val="50000"/>
                            </a:schemeClr>
                          </a:solidFill>
                        </a:rPr>
                        <a:t>Kısa Sınav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2</a:t>
                      </a: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10</a:t>
                      </a:r>
                      <a:endParaRPr lang="tr-TR" dirty="0">
                        <a:solidFill>
                          <a:schemeClr val="accent2">
                            <a:lumMod val="50000"/>
                          </a:schemeClr>
                        </a:solidFill>
                      </a:endParaRPr>
                    </a:p>
                  </a:txBody>
                  <a:tcPr anchor="ctr"/>
                </a:tc>
                <a:extLst>
                  <a:ext uri="{0D108BD9-81ED-4DB2-BD59-A6C34878D82A}">
                    <a16:rowId xmlns:a16="http://schemas.microsoft.com/office/drawing/2014/main" val="10002"/>
                  </a:ext>
                </a:extLst>
              </a:tr>
              <a:tr h="346831">
                <a:tc>
                  <a:txBody>
                    <a:bodyPr/>
                    <a:lstStyle/>
                    <a:p>
                      <a:pPr algn="l"/>
                      <a:r>
                        <a:rPr lang="tr-TR" smtClean="0">
                          <a:solidFill>
                            <a:schemeClr val="accent2">
                              <a:lumMod val="50000"/>
                            </a:schemeClr>
                          </a:solidFill>
                        </a:rPr>
                        <a:t>Ödev</a:t>
                      </a:r>
                      <a:endParaRPr lang="tr-TR">
                        <a:solidFill>
                          <a:schemeClr val="accent2">
                            <a:lumMod val="50000"/>
                          </a:schemeClr>
                        </a:solidFill>
                      </a:endParaRPr>
                    </a:p>
                  </a:txBody>
                  <a:tcPr/>
                </a:tc>
                <a:tc>
                  <a:txBody>
                    <a:bodyPr/>
                    <a:lstStyle/>
                    <a:p>
                      <a:pPr algn="ctr"/>
                      <a:r>
                        <a:rPr lang="tr-TR" smtClean="0">
                          <a:solidFill>
                            <a:schemeClr val="accent2">
                              <a:lumMod val="50000"/>
                            </a:schemeClr>
                          </a:solidFill>
                        </a:rPr>
                        <a:t>1</a:t>
                      </a: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10</a:t>
                      </a:r>
                      <a:endParaRPr lang="tr-TR">
                        <a:solidFill>
                          <a:schemeClr val="accent2">
                            <a:lumMod val="50000"/>
                          </a:schemeClr>
                        </a:solidFill>
                      </a:endParaRPr>
                    </a:p>
                  </a:txBody>
                  <a:tcPr anchor="ctr"/>
                </a:tc>
                <a:extLst>
                  <a:ext uri="{0D108BD9-81ED-4DB2-BD59-A6C34878D82A}">
                    <a16:rowId xmlns:a16="http://schemas.microsoft.com/office/drawing/2014/main" val="10003"/>
                  </a:ext>
                </a:extLst>
              </a:tr>
              <a:tr h="346831">
                <a:tc>
                  <a:txBody>
                    <a:bodyPr/>
                    <a:lstStyle/>
                    <a:p>
                      <a:pPr algn="r"/>
                      <a:r>
                        <a:rPr lang="tr-TR" smtClean="0">
                          <a:solidFill>
                            <a:schemeClr val="accent2">
                              <a:lumMod val="50000"/>
                            </a:schemeClr>
                          </a:solidFill>
                        </a:rPr>
                        <a:t>TOPLAM</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100</a:t>
                      </a:r>
                      <a:endParaRPr lang="tr-TR">
                        <a:solidFill>
                          <a:schemeClr val="accent2">
                            <a:lumMod val="50000"/>
                          </a:schemeClr>
                        </a:solidFill>
                      </a:endParaRPr>
                    </a:p>
                  </a:txBody>
                  <a:tcPr anchor="ctr"/>
                </a:tc>
                <a:extLst>
                  <a:ext uri="{0D108BD9-81ED-4DB2-BD59-A6C34878D82A}">
                    <a16:rowId xmlns:a16="http://schemas.microsoft.com/office/drawing/2014/main" val="10004"/>
                  </a:ext>
                </a:extLst>
              </a:tr>
              <a:tr h="346831">
                <a:tc>
                  <a:txBody>
                    <a:bodyPr/>
                    <a:lstStyle/>
                    <a:p>
                      <a:pPr algn="l"/>
                      <a:r>
                        <a:rPr lang="tr-TR" smtClean="0">
                          <a:solidFill>
                            <a:schemeClr val="accent2">
                              <a:lumMod val="50000"/>
                            </a:schemeClr>
                          </a:solidFill>
                        </a:rPr>
                        <a:t>Yarıyıl</a:t>
                      </a:r>
                      <a:r>
                        <a:rPr lang="tr-TR" baseline="0" smtClean="0">
                          <a:solidFill>
                            <a:schemeClr val="accent2">
                              <a:lumMod val="50000"/>
                            </a:schemeClr>
                          </a:solidFill>
                        </a:rPr>
                        <a:t> içinin Başarıya Oranı</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50</a:t>
                      </a:r>
                      <a:endParaRPr lang="tr-TR">
                        <a:solidFill>
                          <a:schemeClr val="accent2">
                            <a:lumMod val="50000"/>
                          </a:schemeClr>
                        </a:solidFill>
                      </a:endParaRPr>
                    </a:p>
                  </a:txBody>
                  <a:tcPr anchor="ctr"/>
                </a:tc>
                <a:extLst>
                  <a:ext uri="{0D108BD9-81ED-4DB2-BD59-A6C34878D82A}">
                    <a16:rowId xmlns:a16="http://schemas.microsoft.com/office/drawing/2014/main" val="10005"/>
                  </a:ext>
                </a:extLst>
              </a:tr>
              <a:tr h="346831">
                <a:tc>
                  <a:txBody>
                    <a:bodyPr/>
                    <a:lstStyle/>
                    <a:p>
                      <a:pPr algn="l"/>
                      <a:r>
                        <a:rPr lang="tr-TR" smtClean="0">
                          <a:solidFill>
                            <a:schemeClr val="accent2">
                              <a:lumMod val="50000"/>
                            </a:schemeClr>
                          </a:solidFill>
                        </a:rPr>
                        <a:t>Finalin</a:t>
                      </a:r>
                      <a:r>
                        <a:rPr lang="tr-TR" baseline="0" smtClean="0">
                          <a:solidFill>
                            <a:schemeClr val="accent2">
                              <a:lumMod val="50000"/>
                            </a:schemeClr>
                          </a:solidFill>
                        </a:rPr>
                        <a:t> Başarıya Oranı</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smtClean="0">
                          <a:solidFill>
                            <a:schemeClr val="accent2">
                              <a:lumMod val="50000"/>
                            </a:schemeClr>
                          </a:solidFill>
                        </a:rPr>
                        <a:t>50</a:t>
                      </a:r>
                      <a:endParaRPr lang="tr-TR">
                        <a:solidFill>
                          <a:schemeClr val="accent2">
                            <a:lumMod val="50000"/>
                          </a:schemeClr>
                        </a:solidFill>
                      </a:endParaRPr>
                    </a:p>
                  </a:txBody>
                  <a:tcPr anchor="ctr"/>
                </a:tc>
                <a:extLst>
                  <a:ext uri="{0D108BD9-81ED-4DB2-BD59-A6C34878D82A}">
                    <a16:rowId xmlns:a16="http://schemas.microsoft.com/office/drawing/2014/main" val="10006"/>
                  </a:ext>
                </a:extLst>
              </a:tr>
              <a:tr h="346831">
                <a:tc>
                  <a:txBody>
                    <a:bodyPr/>
                    <a:lstStyle/>
                    <a:p>
                      <a:pPr algn="r"/>
                      <a:r>
                        <a:rPr lang="tr-TR" smtClean="0">
                          <a:solidFill>
                            <a:schemeClr val="accent2">
                              <a:lumMod val="50000"/>
                            </a:schemeClr>
                          </a:solidFill>
                        </a:rPr>
                        <a:t>TOPLAM</a:t>
                      </a:r>
                      <a:endParaRPr lang="tr-TR">
                        <a:solidFill>
                          <a:schemeClr val="accent2">
                            <a:lumMod val="50000"/>
                          </a:schemeClr>
                        </a:solidFill>
                      </a:endParaRPr>
                    </a:p>
                  </a:txBody>
                  <a:tcPr/>
                </a:tc>
                <a:tc>
                  <a:txBody>
                    <a:bodyPr/>
                    <a:lstStyle/>
                    <a:p>
                      <a:pPr algn="ctr"/>
                      <a:endParaRPr lang="tr-TR">
                        <a:solidFill>
                          <a:schemeClr val="accent2">
                            <a:lumMod val="50000"/>
                          </a:schemeClr>
                        </a:solidFill>
                      </a:endParaRPr>
                    </a:p>
                  </a:txBody>
                  <a:tcPr anchor="ctr"/>
                </a:tc>
                <a:tc>
                  <a:txBody>
                    <a:bodyPr/>
                    <a:lstStyle/>
                    <a:p>
                      <a:pPr algn="ctr"/>
                      <a:r>
                        <a:rPr lang="tr-TR" dirty="0" smtClean="0">
                          <a:solidFill>
                            <a:schemeClr val="accent2">
                              <a:lumMod val="50000"/>
                            </a:schemeClr>
                          </a:solidFill>
                        </a:rPr>
                        <a:t>100</a:t>
                      </a:r>
                      <a:endParaRPr lang="tr-TR" dirty="0">
                        <a:solidFill>
                          <a:schemeClr val="accent2">
                            <a:lumMod val="50000"/>
                          </a:schemeClr>
                        </a:solidFill>
                      </a:endParaRPr>
                    </a:p>
                  </a:txBody>
                  <a:tcPr anchor="ctr"/>
                </a:tc>
                <a:extLst>
                  <a:ext uri="{0D108BD9-81ED-4DB2-BD59-A6C34878D82A}">
                    <a16:rowId xmlns:a16="http://schemas.microsoft.com/office/drawing/2014/main" val="10007"/>
                  </a:ext>
                </a:extLst>
              </a:tr>
            </a:tbl>
          </a:graphicData>
        </a:graphic>
      </p:graphicFrame>
      <p:sp>
        <p:nvSpPr>
          <p:cNvPr id="10" name="9 Veri Yer Tutucusu"/>
          <p:cNvSpPr>
            <a:spLocks noGrp="1"/>
          </p:cNvSpPr>
          <p:nvPr>
            <p:ph type="dt" sz="half" idx="10"/>
          </p:nvPr>
        </p:nvSpPr>
        <p:spPr>
          <a:xfrm>
            <a:off x="428596" y="5072074"/>
            <a:ext cx="642942" cy="476250"/>
          </a:xfrm>
        </p:spPr>
        <p:txBody>
          <a:bodyPr/>
          <a:lstStyle/>
          <a:p>
            <a:pPr algn="ctr"/>
            <a:r>
              <a:rPr lang="tr-TR" smtClean="0"/>
              <a:t>1.  Hafta</a:t>
            </a:r>
            <a:endParaRPr lang="tr-TR"/>
          </a:p>
        </p:txBody>
      </p:sp>
      <p:sp>
        <p:nvSpPr>
          <p:cNvPr id="11"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5</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solidFill>
                  <a:schemeClr val="accent2">
                    <a:lumMod val="75000"/>
                  </a:schemeClr>
                </a:solidFill>
                <a:latin typeface="Arial" pitchFamily="34" charset="0"/>
                <a:cs typeface="Arial" pitchFamily="34" charset="0"/>
              </a:rPr>
              <a:t>Beklenenler</a:t>
            </a:r>
          </a:p>
          <a:p>
            <a:endParaRPr lang="tr-TR" sz="1600" smtClean="0">
              <a:solidFill>
                <a:schemeClr val="accent2">
                  <a:lumMod val="75000"/>
                </a:schemeClr>
              </a:solidFill>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i="1" smtClean="0">
                <a:latin typeface="Arial" pitchFamily="34" charset="0"/>
                <a:cs typeface="Arial" pitchFamily="34" charset="0"/>
              </a:rPr>
              <a:t>• </a:t>
            </a:r>
            <a:r>
              <a:rPr lang="en-US" sz="1600" smtClean="0">
                <a:latin typeface="Arial" pitchFamily="34" charset="0"/>
                <a:cs typeface="Arial" pitchFamily="34" charset="0"/>
              </a:rPr>
              <a:t>B</a:t>
            </a:r>
            <a:r>
              <a:rPr lang="tr-TR" sz="1600" smtClean="0">
                <a:latin typeface="Arial" pitchFamily="34" charset="0"/>
                <a:cs typeface="Arial" pitchFamily="34" charset="0"/>
              </a:rPr>
              <a:t>ütün derslere gelmeniz ve </a:t>
            </a:r>
            <a:r>
              <a:rPr lang="en-US" sz="1600" smtClean="0">
                <a:latin typeface="Arial" pitchFamily="34" charset="0"/>
                <a:cs typeface="Arial" pitchFamily="34" charset="0"/>
              </a:rPr>
              <a:t> dersleri dikkatle takip etmeniz,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Sınıf aktivitelerine katılmanız,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r>
              <a:rPr lang="tr-TR" sz="1600" smtClean="0">
                <a:latin typeface="Arial" pitchFamily="34" charset="0"/>
                <a:cs typeface="Arial" pitchFamily="34" charset="0"/>
              </a:rPr>
              <a:t>Ö</a:t>
            </a:r>
            <a:r>
              <a:rPr lang="en-US" sz="1600" smtClean="0">
                <a:latin typeface="Arial" pitchFamily="34" charset="0"/>
                <a:cs typeface="Arial" pitchFamily="34" charset="0"/>
              </a:rPr>
              <a:t>devlerinizi zamanında yapmanız,</a:t>
            </a:r>
            <a:endParaRPr lang="tr-TR" sz="1600" smtClean="0">
              <a:latin typeface="Arial" pitchFamily="34" charset="0"/>
              <a:cs typeface="Arial" pitchFamily="34" charset="0"/>
            </a:endParaRPr>
          </a:p>
          <a:p>
            <a:r>
              <a:rPr lang="en-US" sz="1600" smtClean="0">
                <a:latin typeface="Arial" pitchFamily="34" charset="0"/>
                <a:cs typeface="Arial" pitchFamily="34" charset="0"/>
              </a:rPr>
              <a:t> </a:t>
            </a:r>
            <a:endParaRPr lang="tr-TR" sz="1600" smtClean="0">
              <a:latin typeface="Arial" pitchFamily="34" charset="0"/>
              <a:cs typeface="Arial" pitchFamily="34" charset="0"/>
            </a:endParaRPr>
          </a:p>
          <a:p>
            <a:r>
              <a:rPr lang="en-US" sz="1600" smtClean="0">
                <a:latin typeface="Arial" pitchFamily="34" charset="0"/>
                <a:cs typeface="Arial" pitchFamily="34" charset="0"/>
              </a:rPr>
              <a:t>• Bir konuyu iyi anlayamadı</a:t>
            </a:r>
            <a:r>
              <a:rPr lang="tr-TR" sz="1600" smtClean="0">
                <a:latin typeface="Arial" pitchFamily="34" charset="0"/>
                <a:cs typeface="Arial" pitchFamily="34" charset="0"/>
              </a:rPr>
              <a:t>ğ</a:t>
            </a:r>
            <a:r>
              <a:rPr lang="en-US" sz="1600" smtClean="0">
                <a:latin typeface="Arial" pitchFamily="34" charset="0"/>
                <a:cs typeface="Arial" pitchFamily="34" charset="0"/>
              </a:rPr>
              <a:t>ınızı </a:t>
            </a:r>
            <a:r>
              <a:rPr lang="tr-TR" sz="1600" smtClean="0">
                <a:latin typeface="Arial" pitchFamily="34" charset="0"/>
                <a:cs typeface="Arial" pitchFamily="34" charset="0"/>
              </a:rPr>
              <a:t>düşündüğünüzde </a:t>
            </a:r>
            <a:r>
              <a:rPr lang="en-US" sz="1600" smtClean="0">
                <a:latin typeface="Arial" pitchFamily="34" charset="0"/>
                <a:cs typeface="Arial" pitchFamily="34" charset="0"/>
              </a:rPr>
              <a:t>bunu hemen </a:t>
            </a:r>
            <a:r>
              <a:rPr lang="tr-TR" sz="1600" smtClean="0">
                <a:latin typeface="Arial" pitchFamily="34" charset="0"/>
                <a:cs typeface="Arial" pitchFamily="34" charset="0"/>
              </a:rPr>
              <a:t>paylaşmanız</a:t>
            </a:r>
            <a:r>
              <a:rPr lang="en-US" sz="1600" smtClean="0">
                <a:latin typeface="Arial" pitchFamily="34" charset="0"/>
                <a:cs typeface="Arial" pitchFamily="34" charset="0"/>
              </a:rPr>
              <a:t>. </a:t>
            </a:r>
            <a:endParaRPr lang="tr-TR" sz="1600" smtClean="0">
              <a:latin typeface="Arial" pitchFamily="34" charset="0"/>
              <a:cs typeface="Arial" pitchFamily="34" charset="0"/>
            </a:endParaRPr>
          </a:p>
          <a:p>
            <a:endParaRPr lang="en-US" sz="1600">
              <a:solidFill>
                <a:schemeClr val="accent2">
                  <a:lumMod val="75000"/>
                </a:schemeClr>
              </a:solidFill>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1000"/>
                                        <p:tgtEl>
                                          <p:spTgt spid="8">
                                            <p:txEl>
                                              <p:pRg st="2" end="2"/>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1000"/>
                                        <p:tgtEl>
                                          <p:spTgt spid="8">
                                            <p:txEl>
                                              <p:pRg st="3" end="3"/>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1000"/>
                                        <p:tgtEl>
                                          <p:spTgt spid="8">
                                            <p:txEl>
                                              <p:pRg st="4" end="4"/>
                                            </p:txEl>
                                          </p:spTgt>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1000"/>
                                        <p:tgtEl>
                                          <p:spTgt spid="8">
                                            <p:txEl>
                                              <p:pRg st="5" end="5"/>
                                            </p:txEl>
                                          </p:spTgt>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1000"/>
                                        <p:tgtEl>
                                          <p:spTgt spid="8">
                                            <p:txEl>
                                              <p:pRg st="6" end="6"/>
                                            </p:txEl>
                                          </p:spTgt>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1000"/>
                                        <p:tgtEl>
                                          <p:spTgt spid="8">
                                            <p:txEl>
                                              <p:pRg st="7" end="7"/>
                                            </p:txEl>
                                          </p:spTgt>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1000"/>
                                        <p:tgtEl>
                                          <p:spTgt spid="8">
                                            <p:txEl>
                                              <p:pRg st="8" end="8"/>
                                            </p:txEl>
                                          </p:spTgt>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1000"/>
                                        <p:tgtEl>
                                          <p:spTgt spid="8">
                                            <p:txEl>
                                              <p:pRg st="9" end="9"/>
                                            </p:txEl>
                                          </p:spTgt>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animEffect transition="in" filter="fade">
                                      <p:cBhvr>
                                        <p:cTn id="43" dur="2000"/>
                                        <p:tgtEl>
                                          <p:spTgt spid="8">
                                            <p:txEl>
                                              <p:pRg st="0" end="0"/>
                                            </p:txEl>
                                          </p:spTgt>
                                        </p:tgtEl>
                                      </p:cBhvr>
                                    </p:animEffect>
                                  </p:childTnLst>
                                </p:cTn>
                              </p:par>
                            </p:childTnLst>
                          </p:cTn>
                        </p:par>
                        <p:par>
                          <p:cTn id="44" fill="hold">
                            <p:stCondLst>
                              <p:cond delay="11000"/>
                            </p:stCondLst>
                            <p:childTnLst>
                              <p:par>
                                <p:cTn id="45" presetID="10" presetClass="entr" presetSubtype="0" fill="hold" nodeType="after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2000"/>
                                        <p:tgtEl>
                                          <p:spTgt spid="8">
                                            <p:txEl>
                                              <p:pRg st="2" end="2"/>
                                            </p:txEl>
                                          </p:spTgt>
                                        </p:tgtEl>
                                      </p:cBhvr>
                                    </p:animEffect>
                                  </p:childTnLst>
                                </p:cTn>
                              </p:par>
                            </p:childTnLst>
                          </p:cTn>
                        </p:par>
                        <p:par>
                          <p:cTn id="48" fill="hold">
                            <p:stCondLst>
                              <p:cond delay="13000"/>
                            </p:stCondLst>
                            <p:childTnLst>
                              <p:par>
                                <p:cTn id="49" presetID="10" presetClass="entr" presetSubtype="0" fill="hold" nodeType="after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animEffect transition="in" filter="fade">
                                      <p:cBhvr>
                                        <p:cTn id="51" dur="2000"/>
                                        <p:tgtEl>
                                          <p:spTgt spid="8">
                                            <p:txEl>
                                              <p:pRg st="3" end="3"/>
                                            </p:txEl>
                                          </p:spTgt>
                                        </p:tgtEl>
                                      </p:cBhvr>
                                    </p:animEffect>
                                  </p:childTnLst>
                                </p:cTn>
                              </p:par>
                            </p:childTnLst>
                          </p:cTn>
                        </p:par>
                        <p:par>
                          <p:cTn id="52" fill="hold">
                            <p:stCondLst>
                              <p:cond delay="15000"/>
                            </p:stCondLst>
                            <p:childTnLst>
                              <p:par>
                                <p:cTn id="53" presetID="10" presetClass="entr" presetSubtype="0" fill="hold" nodeType="after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Effect transition="in" filter="fade">
                                      <p:cBhvr>
                                        <p:cTn id="55" dur="2000"/>
                                        <p:tgtEl>
                                          <p:spTgt spid="8">
                                            <p:txEl>
                                              <p:pRg st="4" end="4"/>
                                            </p:txEl>
                                          </p:spTgt>
                                        </p:tgtEl>
                                      </p:cBhvr>
                                    </p:animEffect>
                                  </p:childTnLst>
                                </p:cTn>
                              </p:par>
                            </p:childTnLst>
                          </p:cTn>
                        </p:par>
                        <p:par>
                          <p:cTn id="56" fill="hold">
                            <p:stCondLst>
                              <p:cond delay="17000"/>
                            </p:stCondLst>
                            <p:childTnLst>
                              <p:par>
                                <p:cTn id="57" presetID="10" presetClass="entr" presetSubtype="0" fill="hold" nodeType="afterEffect">
                                  <p:stCondLst>
                                    <p:cond delay="0"/>
                                  </p:stCondLst>
                                  <p:childTnLst>
                                    <p:set>
                                      <p:cBhvr>
                                        <p:cTn id="58" dur="1" fill="hold">
                                          <p:stCondLst>
                                            <p:cond delay="0"/>
                                          </p:stCondLst>
                                        </p:cTn>
                                        <p:tgtEl>
                                          <p:spTgt spid="8">
                                            <p:txEl>
                                              <p:pRg st="5" end="5"/>
                                            </p:txEl>
                                          </p:spTgt>
                                        </p:tgtEl>
                                        <p:attrNameLst>
                                          <p:attrName>style.visibility</p:attrName>
                                        </p:attrNameLst>
                                      </p:cBhvr>
                                      <p:to>
                                        <p:strVal val="visible"/>
                                      </p:to>
                                    </p:set>
                                    <p:animEffect transition="in" filter="fade">
                                      <p:cBhvr>
                                        <p:cTn id="59" dur="2000"/>
                                        <p:tgtEl>
                                          <p:spTgt spid="8">
                                            <p:txEl>
                                              <p:pRg st="5" end="5"/>
                                            </p:txEl>
                                          </p:spTgt>
                                        </p:tgtEl>
                                      </p:cBhvr>
                                    </p:animEffect>
                                  </p:childTnLst>
                                </p:cTn>
                              </p:par>
                            </p:childTnLst>
                          </p:cTn>
                        </p:par>
                        <p:par>
                          <p:cTn id="60" fill="hold">
                            <p:stCondLst>
                              <p:cond delay="19000"/>
                            </p:stCondLst>
                            <p:childTnLst>
                              <p:par>
                                <p:cTn id="61" presetID="10" presetClass="entr" presetSubtype="0" fill="hold" nodeType="afterEffect">
                                  <p:stCondLst>
                                    <p:cond delay="0"/>
                                  </p:stCondLst>
                                  <p:childTnLst>
                                    <p:set>
                                      <p:cBhvr>
                                        <p:cTn id="62" dur="1" fill="hold">
                                          <p:stCondLst>
                                            <p:cond delay="0"/>
                                          </p:stCondLst>
                                        </p:cTn>
                                        <p:tgtEl>
                                          <p:spTgt spid="8">
                                            <p:txEl>
                                              <p:pRg st="6" end="6"/>
                                            </p:txEl>
                                          </p:spTgt>
                                        </p:tgtEl>
                                        <p:attrNameLst>
                                          <p:attrName>style.visibility</p:attrName>
                                        </p:attrNameLst>
                                      </p:cBhvr>
                                      <p:to>
                                        <p:strVal val="visible"/>
                                      </p:to>
                                    </p:set>
                                    <p:animEffect transition="in" filter="fade">
                                      <p:cBhvr>
                                        <p:cTn id="63" dur="2000"/>
                                        <p:tgtEl>
                                          <p:spTgt spid="8">
                                            <p:txEl>
                                              <p:pRg st="6" end="6"/>
                                            </p:txEl>
                                          </p:spTgt>
                                        </p:tgtEl>
                                      </p:cBhvr>
                                    </p:animEffect>
                                  </p:childTnLst>
                                </p:cTn>
                              </p:par>
                            </p:childTnLst>
                          </p:cTn>
                        </p:par>
                        <p:par>
                          <p:cTn id="64" fill="hold">
                            <p:stCondLst>
                              <p:cond delay="21000"/>
                            </p:stCondLst>
                            <p:childTnLst>
                              <p:par>
                                <p:cTn id="65" presetID="10" presetClass="entr" presetSubtype="0" fill="hold" nodeType="afterEffect">
                                  <p:stCondLst>
                                    <p:cond delay="0"/>
                                  </p:stCondLst>
                                  <p:childTnLst>
                                    <p:set>
                                      <p:cBhvr>
                                        <p:cTn id="66" dur="1" fill="hold">
                                          <p:stCondLst>
                                            <p:cond delay="0"/>
                                          </p:stCondLst>
                                        </p:cTn>
                                        <p:tgtEl>
                                          <p:spTgt spid="8">
                                            <p:txEl>
                                              <p:pRg st="7" end="7"/>
                                            </p:txEl>
                                          </p:spTgt>
                                        </p:tgtEl>
                                        <p:attrNameLst>
                                          <p:attrName>style.visibility</p:attrName>
                                        </p:attrNameLst>
                                      </p:cBhvr>
                                      <p:to>
                                        <p:strVal val="visible"/>
                                      </p:to>
                                    </p:set>
                                    <p:animEffect transition="in" filter="fade">
                                      <p:cBhvr>
                                        <p:cTn id="67" dur="2000"/>
                                        <p:tgtEl>
                                          <p:spTgt spid="8">
                                            <p:txEl>
                                              <p:pRg st="7" end="7"/>
                                            </p:txEl>
                                          </p:spTgt>
                                        </p:tgtEl>
                                      </p:cBhvr>
                                    </p:animEffect>
                                  </p:childTnLst>
                                </p:cTn>
                              </p:par>
                            </p:childTnLst>
                          </p:cTn>
                        </p:par>
                        <p:par>
                          <p:cTn id="68" fill="hold">
                            <p:stCondLst>
                              <p:cond delay="23000"/>
                            </p:stCondLst>
                            <p:childTnLst>
                              <p:par>
                                <p:cTn id="69" presetID="10" presetClass="entr" presetSubtype="0" fill="hold" nodeType="afterEffect">
                                  <p:stCondLst>
                                    <p:cond delay="0"/>
                                  </p:stCondLst>
                                  <p:childTnLst>
                                    <p:set>
                                      <p:cBhvr>
                                        <p:cTn id="70" dur="1" fill="hold">
                                          <p:stCondLst>
                                            <p:cond delay="0"/>
                                          </p:stCondLst>
                                        </p:cTn>
                                        <p:tgtEl>
                                          <p:spTgt spid="8">
                                            <p:txEl>
                                              <p:pRg st="8" end="8"/>
                                            </p:txEl>
                                          </p:spTgt>
                                        </p:tgtEl>
                                        <p:attrNameLst>
                                          <p:attrName>style.visibility</p:attrName>
                                        </p:attrNameLst>
                                      </p:cBhvr>
                                      <p:to>
                                        <p:strVal val="visible"/>
                                      </p:to>
                                    </p:set>
                                    <p:animEffect transition="in" filter="fade">
                                      <p:cBhvr>
                                        <p:cTn id="71" dur="2000"/>
                                        <p:tgtEl>
                                          <p:spTgt spid="8">
                                            <p:txEl>
                                              <p:pRg st="8" end="8"/>
                                            </p:txEl>
                                          </p:spTgt>
                                        </p:tgtEl>
                                      </p:cBhvr>
                                    </p:animEffect>
                                  </p:childTnLst>
                                </p:cTn>
                              </p:par>
                            </p:childTnLst>
                          </p:cTn>
                        </p:par>
                        <p:par>
                          <p:cTn id="72" fill="hold">
                            <p:stCondLst>
                              <p:cond delay="25000"/>
                            </p:stCondLst>
                            <p:childTnLst>
                              <p:par>
                                <p:cTn id="73" presetID="10" presetClass="entr" presetSubtype="0" fill="hold" nodeType="afterEffect">
                                  <p:stCondLst>
                                    <p:cond delay="0"/>
                                  </p:stCondLst>
                                  <p:childTnLst>
                                    <p:set>
                                      <p:cBhvr>
                                        <p:cTn id="74" dur="1" fill="hold">
                                          <p:stCondLst>
                                            <p:cond delay="0"/>
                                          </p:stCondLst>
                                        </p:cTn>
                                        <p:tgtEl>
                                          <p:spTgt spid="8">
                                            <p:txEl>
                                              <p:pRg st="9" end="9"/>
                                            </p:txEl>
                                          </p:spTgt>
                                        </p:tgtEl>
                                        <p:attrNameLst>
                                          <p:attrName>style.visibility</p:attrName>
                                        </p:attrNameLst>
                                      </p:cBhvr>
                                      <p:to>
                                        <p:strVal val="visible"/>
                                      </p:to>
                                    </p:set>
                                    <p:animEffect transition="in" filter="fade">
                                      <p:cBhvr>
                                        <p:cTn id="75" dur="20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6</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500990"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Ödevler</a:t>
            </a:r>
          </a:p>
          <a:p>
            <a:endParaRPr lang="tr-TR" sz="1600" smtClean="0">
              <a:latin typeface="Arial" pitchFamily="34" charset="0"/>
              <a:cs typeface="Arial" pitchFamily="34" charset="0"/>
            </a:endParaRPr>
          </a:p>
          <a:p>
            <a:pPr>
              <a:buFont typeface="Arial" pitchFamily="34" charset="0"/>
              <a:buChar char="•"/>
            </a:pPr>
            <a:r>
              <a:rPr kumimoji="1" lang="tr-TR" sz="1600" smtClean="0">
                <a:latin typeface="Arial" pitchFamily="34" charset="0"/>
                <a:cs typeface="Arial" pitchFamily="34" charset="0"/>
              </a:rPr>
              <a:t>  </a:t>
            </a:r>
            <a:r>
              <a:rPr lang="tr-TR" sz="1600" smtClean="0">
                <a:latin typeface="Arial" pitchFamily="34" charset="0"/>
                <a:cs typeface="Arial" pitchFamily="34" charset="0"/>
              </a:rPr>
              <a:t>E</a:t>
            </a:r>
            <a:r>
              <a:rPr lang="en-US" sz="1600" smtClean="0">
                <a:latin typeface="Arial" pitchFamily="34" charset="0"/>
                <a:cs typeface="Arial" pitchFamily="34" charset="0"/>
              </a:rPr>
              <a:t>v  </a:t>
            </a:r>
            <a:r>
              <a:rPr lang="tr-TR" sz="1600" smtClean="0">
                <a:latin typeface="Arial" pitchFamily="34" charset="0"/>
                <a:cs typeface="Arial" pitchFamily="34" charset="0"/>
              </a:rPr>
              <a:t>ö</a:t>
            </a:r>
            <a:r>
              <a:rPr lang="en-US" sz="1600" smtClean="0">
                <a:latin typeface="Arial" pitchFamily="34" charset="0"/>
                <a:cs typeface="Arial" pitchFamily="34" charset="0"/>
              </a:rPr>
              <a:t>dev</a:t>
            </a:r>
            <a:r>
              <a:rPr lang="tr-TR" sz="1600" smtClean="0">
                <a:latin typeface="Arial" pitchFamily="34" charset="0"/>
                <a:cs typeface="Arial" pitchFamily="34" charset="0"/>
              </a:rPr>
              <a:t>leri</a:t>
            </a: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r>
              <a:rPr lang="tr-TR" sz="1600" smtClean="0">
                <a:latin typeface="Arial" pitchFamily="34" charset="0"/>
                <a:cs typeface="Arial" pitchFamily="34" charset="0"/>
              </a:rPr>
              <a:t>  </a:t>
            </a:r>
            <a:r>
              <a:rPr lang="en-US" sz="1600" smtClean="0">
                <a:latin typeface="Arial" pitchFamily="34" charset="0"/>
                <a:cs typeface="Arial" pitchFamily="34" charset="0"/>
              </a:rPr>
              <a:t>Her </a:t>
            </a:r>
            <a:r>
              <a:rPr lang="tr-TR" sz="1600" smtClean="0">
                <a:latin typeface="Arial" pitchFamily="34" charset="0"/>
                <a:cs typeface="Arial" pitchFamily="34" charset="0"/>
              </a:rPr>
              <a:t>ö</a:t>
            </a:r>
            <a:r>
              <a:rPr lang="en-US" sz="1600" smtClean="0">
                <a:latin typeface="Arial" pitchFamily="34" charset="0"/>
                <a:cs typeface="Arial" pitchFamily="34" charset="0"/>
              </a:rPr>
              <a:t>dev, verilmesini takip eden hafta toplacaktır. </a:t>
            </a:r>
            <a:endParaRPr lang="tr-TR" sz="1600" smtClean="0">
              <a:latin typeface="Arial" pitchFamily="34" charset="0"/>
              <a:cs typeface="Arial" pitchFamily="34" charset="0"/>
            </a:endParaRP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r>
              <a:rPr lang="tr-TR" sz="1600" smtClean="0">
                <a:latin typeface="Arial" pitchFamily="34" charset="0"/>
                <a:cs typeface="Arial" pitchFamily="34" charset="0"/>
              </a:rPr>
              <a:t>  </a:t>
            </a:r>
            <a:r>
              <a:rPr lang="en-US" sz="1600" smtClean="0">
                <a:latin typeface="Arial" pitchFamily="34" charset="0"/>
                <a:cs typeface="Arial" pitchFamily="34" charset="0"/>
              </a:rPr>
              <a:t>D</a:t>
            </a:r>
            <a:r>
              <a:rPr lang="tr-TR" sz="1600" smtClean="0">
                <a:latin typeface="Arial" pitchFamily="34" charset="0"/>
                <a:cs typeface="Arial" pitchFamily="34" charset="0"/>
              </a:rPr>
              <a:t>ö</a:t>
            </a:r>
            <a:r>
              <a:rPr lang="en-US" sz="1600" smtClean="0">
                <a:latin typeface="Arial" pitchFamily="34" charset="0"/>
                <a:cs typeface="Arial" pitchFamily="34" charset="0"/>
              </a:rPr>
              <a:t>nemin ilk ve son haftalarında ve arasınav haftasında </a:t>
            </a:r>
            <a:r>
              <a:rPr lang="tr-TR" sz="1600" smtClean="0">
                <a:latin typeface="Arial" pitchFamily="34" charset="0"/>
                <a:cs typeface="Arial" pitchFamily="34" charset="0"/>
              </a:rPr>
              <a:t>ö</a:t>
            </a:r>
            <a:r>
              <a:rPr lang="en-US" sz="1600" smtClean="0">
                <a:latin typeface="Arial" pitchFamily="34" charset="0"/>
                <a:cs typeface="Arial" pitchFamily="34" charset="0"/>
              </a:rPr>
              <a:t>dev verilmeyecektir.</a:t>
            </a:r>
            <a:endParaRPr lang="tr-TR" sz="1600" smtClean="0">
              <a:latin typeface="Arial" pitchFamily="34" charset="0"/>
              <a:cs typeface="Arial" pitchFamily="34" charset="0"/>
            </a:endParaRP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r>
              <a:rPr lang="tr-TR" sz="1600" smtClean="0">
                <a:latin typeface="Arial" pitchFamily="34" charset="0"/>
                <a:cs typeface="Arial" pitchFamily="34" charset="0"/>
              </a:rPr>
              <a:t>  Ödevler WORD ortamında yazılıp, elektronik ortamda toplanacaktır.</a:t>
            </a: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r>
              <a:rPr lang="tr-TR" sz="1600" smtClean="0">
                <a:latin typeface="Arial" pitchFamily="34" charset="0"/>
                <a:cs typeface="Arial" pitchFamily="34" charset="0"/>
              </a:rPr>
              <a:t>  Ödev gönderileri Öğrenci numarası_haftano şeklinde düzenlenerek gönderilecektir.   (                                )</a:t>
            </a:r>
          </a:p>
          <a:p>
            <a:pPr>
              <a:buFont typeface="Arial" pitchFamily="34" charset="0"/>
              <a:buChar char="•"/>
            </a:pPr>
            <a:endParaRPr lang="tr-TR" sz="1600" smtClean="0">
              <a:latin typeface="Arial" pitchFamily="34" charset="0"/>
              <a:cs typeface="Arial" pitchFamily="34" charset="0"/>
            </a:endParaRPr>
          </a:p>
          <a:p>
            <a:pPr>
              <a:buFont typeface="Arial" pitchFamily="34" charset="0"/>
              <a:buChar char="•"/>
            </a:pPr>
            <a:endParaRPr lang="tr-TR" sz="1600" smtClean="0">
              <a:latin typeface="Arial" pitchFamily="34" charset="0"/>
              <a:cs typeface="Arial" pitchFamily="34" charset="0"/>
            </a:endParaRPr>
          </a:p>
          <a:p>
            <a:endParaRPr lang="en-US" sz="16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pic>
        <p:nvPicPr>
          <p:cNvPr id="1026" name="Picture 2"/>
          <p:cNvPicPr>
            <a:picLocks noChangeAspect="1" noChangeArrowheads="1"/>
          </p:cNvPicPr>
          <p:nvPr/>
        </p:nvPicPr>
        <p:blipFill>
          <a:blip r:embed="rId3" cstate="print"/>
          <a:srcRect/>
          <a:stretch>
            <a:fillRect/>
          </a:stretch>
        </p:blipFill>
        <p:spPr bwMode="auto">
          <a:xfrm>
            <a:off x="3374400" y="3585524"/>
            <a:ext cx="1500198" cy="245722"/>
          </a:xfrm>
          <a:prstGeom prst="rect">
            <a:avLst/>
          </a:prstGeom>
          <a:noFill/>
          <a:ln w="9525">
            <a:noFill/>
            <a:miter lim="800000"/>
            <a:headEnd/>
            <a:tailEnd/>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20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animEffect transition="in" filter="fade">
                                      <p:cBhvr>
                                        <p:cTn id="13" dur="2000"/>
                                        <p:tgtEl>
                                          <p:spTgt spid="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6" end="6"/>
                                            </p:txEl>
                                          </p:spTgt>
                                        </p:tgtEl>
                                        <p:attrNameLst>
                                          <p:attrName>style.visibility</p:attrName>
                                        </p:attrNameLst>
                                      </p:cBhvr>
                                      <p:to>
                                        <p:strVal val="visible"/>
                                      </p:to>
                                    </p:set>
                                    <p:animEffect transition="in" filter="fade">
                                      <p:cBhvr>
                                        <p:cTn id="16" dur="2000"/>
                                        <p:tgtEl>
                                          <p:spTgt spid="8">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animEffect transition="in" filter="fade">
                                      <p:cBhvr>
                                        <p:cTn id="19" dur="2000"/>
                                        <p:tgtEl>
                                          <p:spTgt spid="8">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
                                            <p:txEl>
                                              <p:pRg st="10" end="10"/>
                                            </p:txEl>
                                          </p:spTgt>
                                        </p:tgtEl>
                                        <p:attrNameLst>
                                          <p:attrName>style.visibility</p:attrName>
                                        </p:attrNameLst>
                                      </p:cBhvr>
                                      <p:to>
                                        <p:strVal val="visible"/>
                                      </p:to>
                                    </p:set>
                                    <p:animEffect transition="in" filter="fade">
                                      <p:cBhvr>
                                        <p:cTn id="22" dur="2000"/>
                                        <p:tgtEl>
                                          <p:spTgt spid="8">
                                            <p:txEl>
                                              <p:pRg st="10" end="10"/>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7</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Sayısal analiz konusunun sınırları diğer bazı disiplinlerin aksine kesin olarak belirlenmemektedir.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kumimoji="1" lang="tr-TR" sz="1600" smtClean="0">
                <a:latin typeface="Arial" pitchFamily="34" charset="0"/>
                <a:cs typeface="Arial" pitchFamily="34" charset="0"/>
              </a:rPr>
              <a:t>Sayısal çözümleme ile yapılan işlem verilen sayısal bilgileri belli bir algoritma ile işleyerek sayısal bilgi elde etmektedir.</a:t>
            </a: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fade">
                                      <p:cBhvr>
                                        <p:cTn id="11" dur="2000"/>
                                        <p:tgtEl>
                                          <p:spTgt spid="8">
                                            <p:txEl>
                                              <p:pRg st="3" end="3"/>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2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8</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p>
          <a:p>
            <a:pPr>
              <a:buFont typeface="Wingdings" pitchFamily="2" charset="2"/>
              <a:buChar char="§"/>
            </a:pPr>
            <a:r>
              <a:rPr lang="tr-TR" sz="1600" smtClean="0"/>
              <a:t>Sayısal çözüm yöntemleri, matematiksel problemleri elektronik hesaplayıcılar üzerinde çözmek için kullanılan bir yoldur.</a:t>
            </a:r>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r>
              <a:rPr lang="tr-TR" sz="1600" smtClean="0"/>
              <a:t>Çözümlerdeki hassasiyet artırıldıkça, işlem yükü artmaktadır bu yük elektronik hesaplayıcılar yardımıyla kolayca aşılabilmektedir.</a:t>
            </a:r>
          </a:p>
          <a:p>
            <a:pPr>
              <a:buFont typeface="Wingdings" pitchFamily="2" charset="2"/>
              <a:buChar char="§"/>
            </a:pPr>
            <a:endParaRPr lang="tr-TR" sz="1600" smtClean="0"/>
          </a:p>
          <a:p>
            <a:pPr>
              <a:buFont typeface="Wingdings" pitchFamily="2" charset="2"/>
              <a:buChar char="§"/>
            </a:pPr>
            <a:endParaRPr lang="tr-TR" sz="1600" smtClean="0"/>
          </a:p>
          <a:p>
            <a:pPr>
              <a:buFont typeface="Wingdings" pitchFamily="2" charset="2"/>
              <a:buChar char="§"/>
            </a:pPr>
            <a:r>
              <a:rPr kumimoji="1" lang="tr-TR" sz="1600" smtClean="0"/>
              <a:t>Hatalarda sayısal analiz konuları içersinde yer almaktadır.</a:t>
            </a:r>
            <a:endParaRPr lang="tr-TR" sz="1600" smtClean="0"/>
          </a:p>
          <a:p>
            <a:pPr>
              <a:buFont typeface="Wingdings" pitchFamily="2" charset="2"/>
              <a:buChar char="§"/>
            </a:pPr>
            <a:endParaRPr lang="tr-TR" sz="1600" smtClean="0"/>
          </a:p>
          <a:p>
            <a:r>
              <a:rPr lang="tr-TR" sz="1600" smtClean="0"/>
              <a:t>	</a:t>
            </a:r>
            <a:endParaRPr lang="tr-TR" sz="1600" smtClean="0">
              <a:latin typeface="Arial" pitchFamily="34" charset="0"/>
              <a:cs typeface="Arial" pitchFamily="34" charset="0"/>
            </a:endParaRP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571736" y="2000241"/>
          <a:ext cx="4214842" cy="1000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8" end="8"/>
                                            </p:txEl>
                                          </p:spTgt>
                                        </p:tgtEl>
                                        <p:attrNameLst>
                                          <p:attrName>style.visibility</p:attrName>
                                        </p:attrNameLst>
                                      </p:cBhvr>
                                      <p:to>
                                        <p:strVal val="visible"/>
                                      </p:to>
                                    </p:set>
                                    <p:animEffect transition="in" filter="fade">
                                      <p:cBhvr>
                                        <p:cTn id="17" dur="2000"/>
                                        <p:tgtEl>
                                          <p:spTgt spid="8">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xEl>
                                              <p:pRg st="11" end="11"/>
                                            </p:txEl>
                                          </p:spTgt>
                                        </p:tgtEl>
                                        <p:attrNameLst>
                                          <p:attrName>style.visibility</p:attrName>
                                        </p:attrNameLst>
                                      </p:cBhvr>
                                      <p:to>
                                        <p:strVal val="visible"/>
                                      </p:to>
                                    </p:set>
                                    <p:animEffect transition="in" filter="fade">
                                      <p:cBhvr>
                                        <p:cTn id="22" dur="20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 y="-24"/>
            <a:ext cx="7381875" cy="490540"/>
          </a:xfrm>
        </p:spPr>
        <p:txBody>
          <a:bodyPr/>
          <a:lstStyle/>
          <a:p>
            <a:r>
              <a:rPr lang="tr-TR" sz="2400" smtClean="0">
                <a:latin typeface="Harrington" pitchFamily="82" charset="0"/>
              </a:rPr>
              <a:t>Sayısal Analiz</a:t>
            </a:r>
            <a:endParaRPr lang="tr-TR" sz="2400"/>
          </a:p>
        </p:txBody>
      </p:sp>
      <p:sp>
        <p:nvSpPr>
          <p:cNvPr id="4" name="3 Altbilgi Yer Tutucusu"/>
          <p:cNvSpPr>
            <a:spLocks noGrp="1"/>
          </p:cNvSpPr>
          <p:nvPr>
            <p:ph type="ftr" sz="quarter" idx="11"/>
          </p:nvPr>
        </p:nvSpPr>
        <p:spPr>
          <a:xfrm>
            <a:off x="3143240" y="6557988"/>
            <a:ext cx="2895600" cy="476250"/>
          </a:xfrm>
        </p:spPr>
        <p:txBody>
          <a:bodyPr/>
          <a:lstStyle/>
          <a:p>
            <a:r>
              <a:rPr lang="tr-TR" smtClean="0"/>
              <a:t>SAÜ YYurtaY </a:t>
            </a:r>
            <a:endParaRPr lang="tr-TR"/>
          </a:p>
        </p:txBody>
      </p:sp>
      <p:sp>
        <p:nvSpPr>
          <p:cNvPr id="5" name="4 Slayt Numarası Yer Tutucusu"/>
          <p:cNvSpPr>
            <a:spLocks noGrp="1"/>
          </p:cNvSpPr>
          <p:nvPr>
            <p:ph type="sldNum" sz="quarter" idx="12"/>
          </p:nvPr>
        </p:nvSpPr>
        <p:spPr>
          <a:xfrm>
            <a:off x="357158" y="5929330"/>
            <a:ext cx="714380" cy="571504"/>
          </a:xfrm>
        </p:spPr>
        <p:txBody>
          <a:bodyPr/>
          <a:lstStyle/>
          <a:p>
            <a:pPr algn="ctr"/>
            <a:fld id="{5C6896E4-35C4-4741-8A69-D49CDAA919B9}" type="slidenum">
              <a:rPr lang="tr-TR" smtClean="0"/>
              <a:pPr algn="ctr"/>
              <a:t>9</a:t>
            </a:fld>
            <a:r>
              <a:rPr lang="tr-TR" smtClean="0"/>
              <a:t>.</a:t>
            </a:r>
          </a:p>
          <a:p>
            <a:pPr algn="ctr"/>
            <a:r>
              <a:rPr lang="tr-TR" smtClean="0"/>
              <a:t>Sayfa</a:t>
            </a:r>
            <a:endParaRPr lang="tr-TR"/>
          </a:p>
        </p:txBody>
      </p:sp>
      <p:sp>
        <p:nvSpPr>
          <p:cNvPr id="8" name="Rectangle 4"/>
          <p:cNvSpPr>
            <a:spLocks noChangeArrowheads="1"/>
          </p:cNvSpPr>
          <p:nvPr/>
        </p:nvSpPr>
        <p:spPr bwMode="auto">
          <a:xfrm>
            <a:off x="1500166" y="857232"/>
            <a:ext cx="7429552" cy="5643602"/>
          </a:xfrm>
          <a:prstGeom prst="rect">
            <a:avLst/>
          </a:prstGeom>
          <a:noFill/>
          <a:ln w="9525">
            <a:noFill/>
            <a:miter lim="800000"/>
            <a:headEnd/>
            <a:tailEnd/>
          </a:ln>
          <a:effectLst/>
        </p:spPr>
        <p:txBody>
          <a:bodyPr anchor="t" anchorCtr="0"/>
          <a:lstStyle/>
          <a:p>
            <a:r>
              <a:rPr lang="tr-TR" sz="1600" smtClean="0">
                <a:latin typeface="Arial" pitchFamily="34" charset="0"/>
                <a:cs typeface="Arial" pitchFamily="34" charset="0"/>
              </a:rPr>
              <a:t>Sayısal analize giriş</a:t>
            </a:r>
          </a:p>
          <a:p>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Bir işlevin veya çözüm yönteminin tekrar tekrar uygulanması işlemi ardışık yaklaşım (iterasyon) olarak bilinir.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r>
              <a:rPr lang="tr-TR" sz="1600" smtClean="0">
                <a:latin typeface="Arial" pitchFamily="34" charset="0"/>
                <a:cs typeface="Arial" pitchFamily="34" charset="0"/>
              </a:rPr>
              <a:t>Şüphe yok ki hataları en az olan algoritma verilen problemin çözümü için kullanılacaktır.</a:t>
            </a:r>
          </a:p>
          <a:p>
            <a:pPr>
              <a:buFont typeface="Wingdings" pitchFamily="2" charset="2"/>
              <a:buChar char="§"/>
            </a:pPr>
            <a:endParaRPr lang="tr-TR" sz="1600" smtClean="0">
              <a:latin typeface="Arial" pitchFamily="34" charset="0"/>
              <a:cs typeface="Arial" pitchFamily="34" charset="0"/>
            </a:endParaRPr>
          </a:p>
          <a:p>
            <a:pPr>
              <a:buFont typeface="Wingdings" pitchFamily="2" charset="2"/>
              <a:buChar char="§"/>
            </a:pPr>
            <a:endParaRPr lang="tr-TR" sz="1600" smtClean="0">
              <a:latin typeface="Arial" pitchFamily="34" charset="0"/>
              <a:cs typeface="Arial" pitchFamily="34" charset="0"/>
            </a:endParaRPr>
          </a:p>
          <a:p>
            <a:endParaRPr lang="en-US" sz="1400">
              <a:latin typeface="Arial" pitchFamily="34" charset="0"/>
              <a:cs typeface="Arial" pitchFamily="34" charset="0"/>
            </a:endParaRPr>
          </a:p>
        </p:txBody>
      </p:sp>
      <p:sp>
        <p:nvSpPr>
          <p:cNvPr id="7" name="6 Veri Yer Tutucusu"/>
          <p:cNvSpPr>
            <a:spLocks noGrp="1"/>
          </p:cNvSpPr>
          <p:nvPr>
            <p:ph type="dt" sz="half" idx="10"/>
          </p:nvPr>
        </p:nvSpPr>
        <p:spPr>
          <a:xfrm>
            <a:off x="357158" y="5000636"/>
            <a:ext cx="714380" cy="642942"/>
          </a:xfrm>
        </p:spPr>
        <p:txBody>
          <a:bodyPr/>
          <a:lstStyle/>
          <a:p>
            <a:pPr algn="ctr"/>
            <a:r>
              <a:rPr lang="tr-TR" smtClean="0"/>
              <a:t>1.  Hafta</a:t>
            </a:r>
            <a:endParaRPr lang="tr-TR"/>
          </a:p>
        </p:txBody>
      </p:sp>
      <p:sp>
        <p:nvSpPr>
          <p:cNvPr id="9" name="6 Veri Yer Tutucusu"/>
          <p:cNvSpPr txBox="1">
            <a:spLocks/>
          </p:cNvSpPr>
          <p:nvPr/>
        </p:nvSpPr>
        <p:spPr bwMode="auto">
          <a:xfrm>
            <a:off x="357158" y="4286256"/>
            <a:ext cx="714380" cy="4286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1400" b="0" i="0" u="none" strike="noStrike" kern="1200" cap="none" spc="0" normalizeH="0" baseline="0" noProof="0" smtClean="0">
                <a:ln>
                  <a:noFill/>
                </a:ln>
                <a:solidFill>
                  <a:schemeClr val="tx1"/>
                </a:solidFill>
                <a:effectLst/>
                <a:uLnTx/>
                <a:uFillTx/>
                <a:latin typeface="Times New Roman" pitchFamily="18" charset="0"/>
                <a:ea typeface="+mn-ea"/>
                <a:cs typeface="+mn-cs"/>
              </a:rPr>
              <a:t>BSM</a:t>
            </a:r>
            <a:endParaRPr kumimoji="0" lang="tr-TR" sz="1400" b="0" i="0" u="none" strike="noStrike" kern="1200" cap="none" spc="0" normalizeH="0" baseline="0" noProof="0">
              <a:ln>
                <a:noFill/>
              </a:ln>
              <a:solidFill>
                <a:schemeClr val="tx1"/>
              </a:solidFill>
              <a:effectLst/>
              <a:uLnTx/>
              <a:uFillTx/>
              <a:latin typeface="Times New Roman" pitchFamily="18" charset="0"/>
              <a:ea typeface="+mn-ea"/>
              <a:cs typeface="+mn-cs"/>
            </a:endParaRPr>
          </a:p>
        </p:txBody>
      </p:sp>
      <p:graphicFrame>
        <p:nvGraphicFramePr>
          <p:cNvPr id="10" name="9 Diyagram"/>
          <p:cNvGraphicFramePr/>
          <p:nvPr/>
        </p:nvGraphicFramePr>
        <p:xfrm>
          <a:off x="2285984" y="2571744"/>
          <a:ext cx="5486400" cy="169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2000"/>
                                        <p:tgtEl>
                                          <p:spTgt spid="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14" end="14"/>
                                            </p:txEl>
                                          </p:spTgt>
                                        </p:tgtEl>
                                        <p:attrNameLst>
                                          <p:attrName>style.visibility</p:attrName>
                                        </p:attrNameLst>
                                      </p:cBhvr>
                                      <p:to>
                                        <p:strVal val="visible"/>
                                      </p:to>
                                    </p:set>
                                    <p:animEffect transition="in" filter="fade">
                                      <p:cBhvr>
                                        <p:cTn id="17" dur="2000"/>
                                        <p:tgtEl>
                                          <p:spTgt spid="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theme/theme1.xml><?xml version="1.0" encoding="utf-8"?>
<a:theme xmlns:a="http://schemas.openxmlformats.org/drawingml/2006/main" name="Bitler ve baytlar tasarım şablonu">
  <a:themeElements>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fontScheme name="Ofis Teması">
      <a:majorFont>
        <a:latin typeface="Tahoma"/>
        <a:ea typeface=""/>
        <a:cs typeface=""/>
      </a:majorFont>
      <a:minorFont>
        <a:latin typeface="Tahoma"/>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Ofis Teması 1">
        <a:dk1>
          <a:srgbClr val="080808"/>
        </a:dk1>
        <a:lt1>
          <a:srgbClr val="7AA6B0"/>
        </a:lt1>
        <a:dk2>
          <a:srgbClr val="000000"/>
        </a:dk2>
        <a:lt2>
          <a:srgbClr val="080808"/>
        </a:lt2>
        <a:accent1>
          <a:srgbClr val="917AA4"/>
        </a:accent1>
        <a:accent2>
          <a:srgbClr val="76669A"/>
        </a:accent2>
        <a:accent3>
          <a:srgbClr val="BED0D4"/>
        </a:accent3>
        <a:accent4>
          <a:srgbClr val="060606"/>
        </a:accent4>
        <a:accent5>
          <a:srgbClr val="C7BECF"/>
        </a:accent5>
        <a:accent6>
          <a:srgbClr val="6A5C8B"/>
        </a:accent6>
        <a:hlink>
          <a:srgbClr val="377B89"/>
        </a:hlink>
        <a:folHlink>
          <a:srgbClr val="1A4E5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Bitler ve baytlar tasarım şablonu</Template>
  <TotalTime>1061</TotalTime>
  <Words>2068</Words>
  <Application>Microsoft Office PowerPoint</Application>
  <PresentationFormat>Ekran Gösterisi (4:3)</PresentationFormat>
  <Paragraphs>524</Paragraphs>
  <Slides>24</Slides>
  <Notes>24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24</vt:i4>
      </vt:variant>
    </vt:vector>
  </HeadingPairs>
  <TitlesOfParts>
    <vt:vector size="32" baseType="lpstr">
      <vt:lpstr>Arial</vt:lpstr>
      <vt:lpstr>Berlin Sans FB</vt:lpstr>
      <vt:lpstr>Brush Script MT</vt:lpstr>
      <vt:lpstr>Harrington</vt:lpstr>
      <vt:lpstr>Tahoma</vt:lpstr>
      <vt:lpstr>Times New Roman</vt:lpstr>
      <vt:lpstr>Wingdings</vt:lpstr>
      <vt:lpstr>Bitler ve baytlar tasarım şablonu</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lpstr>Sayısal Analiz</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yusuf1 Yurtay</cp:lastModifiedBy>
  <cp:revision>74</cp:revision>
  <dcterms:created xsi:type="dcterms:W3CDTF">2009-08-30T08:05:20Z</dcterms:created>
  <dcterms:modified xsi:type="dcterms:W3CDTF">2021-09-15T06:35:21Z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