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0" r:id="rId3"/>
    <p:sldId id="281" r:id="rId4"/>
    <p:sldId id="282" r:id="rId5"/>
    <p:sldId id="279" r:id="rId6"/>
    <p:sldId id="261" r:id="rId7"/>
    <p:sldId id="262" r:id="rId8"/>
    <p:sldId id="263" r:id="rId9"/>
    <p:sldId id="264" r:id="rId10"/>
    <p:sldId id="271" r:id="rId11"/>
    <p:sldId id="273" r:id="rId12"/>
    <p:sldId id="280" r:id="rId13"/>
    <p:sldId id="275" r:id="rId14"/>
    <p:sldId id="276" r:id="rId15"/>
    <p:sldId id="277" r:id="rId16"/>
    <p:sldId id="265" r:id="rId17"/>
    <p:sldId id="266" r:id="rId18"/>
    <p:sldId id="278" r:id="rId19"/>
    <p:sldId id="272" r:id="rId20"/>
    <p:sldId id="258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5429" autoAdjust="0"/>
  </p:normalViewPr>
  <p:slideViewPr>
    <p:cSldViewPr>
      <p:cViewPr varScale="1">
        <p:scale>
          <a:sx n="78" d="100"/>
          <a:sy n="78" d="100"/>
        </p:scale>
        <p:origin x="144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483711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344830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baseline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baseline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74DD-0F94-435A-8A30-215C9A7EAD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93C7-B4F9-440E-960C-4179A869FE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E03-CBA5-420D-86FB-7DF12D12D6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7F6D-74AF-4C97-AB36-9D486FAFEC9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FBEA-62D8-40CD-A836-12C755D5691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DD8D-94BE-46CD-B195-BB07F56D2C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0765-CA1E-49FB-9913-CFC5C9FD115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048B-EE2C-4801-A93E-9CCC1CE442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AA1-4B5B-46E7-B225-5361E63519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tr-TR"/>
              <a:t>3.  Hafta</a:t>
            </a:r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/>
              <a:t>SAÜ YYurtaY </a:t>
            </a:r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E49F00-3D9E-4CFE-A554-658867EA978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pull dir="r"/>
  </p:transition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4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0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</a:p>
        </p:txBody>
      </p:sp>
      <p:sp>
        <p:nvSpPr>
          <p:cNvPr id="12" name="3 Veri Yer Tutucusu"/>
          <p:cNvSpPr txBox="1">
            <a:spLocks/>
          </p:cNvSpPr>
          <p:nvPr/>
        </p:nvSpPr>
        <p:spPr>
          <a:xfrm>
            <a:off x="179512" y="6237312"/>
            <a:ext cx="71438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1.  Sayfa</a:t>
            </a: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http://t1.gstatic.com/images?q=tbn:pYdVDQuPW5mhnM:http://img195.imageshack.us/img195/9166/matrixharvard.gif&amp;t=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 contrast="-12000"/>
          </a:blip>
          <a:srcRect/>
          <a:stretch>
            <a:fillRect/>
          </a:stretch>
        </p:blipFill>
        <p:spPr bwMode="auto">
          <a:xfrm>
            <a:off x="2195736" y="2276872"/>
            <a:ext cx="4705250" cy="331236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41150" y="5672086"/>
            <a:ext cx="2232248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tr-TR" sz="3600" b="1" dirty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Matrisler</a:t>
            </a:r>
          </a:p>
        </p:txBody>
      </p: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475656" y="908720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/>
              <a:t>A = (</a:t>
            </a:r>
            <a:r>
              <a:rPr lang="tr-TR" sz="1800" dirty="0" err="1"/>
              <a:t>aij</a:t>
            </a:r>
            <a:r>
              <a:rPr lang="tr-TR" sz="1800" dirty="0"/>
              <a:t>) </a:t>
            </a:r>
            <a:r>
              <a:rPr lang="tr-TR" sz="1800" dirty="0" err="1"/>
              <a:t>nxn</a:t>
            </a:r>
            <a:r>
              <a:rPr lang="tr-TR" sz="1800" dirty="0"/>
              <a:t> kare matrisinde; </a:t>
            </a:r>
          </a:p>
          <a:p>
            <a:r>
              <a:rPr lang="tr-TR" sz="1800" dirty="0"/>
              <a:t>bir </a:t>
            </a:r>
            <a:r>
              <a:rPr lang="tr-TR" sz="1800" dirty="0" err="1"/>
              <a:t>aij</a:t>
            </a:r>
            <a:r>
              <a:rPr lang="tr-TR" sz="1800" dirty="0"/>
              <a:t> (1 ≤ i ≤n , 1 ≤ j ≤ n) elemanının bulunduğu i. satır ile j. sütunun çıkarılmasıyla elde edilen (n-1). mertebeden alt kare matrisin determinantına, </a:t>
            </a:r>
          </a:p>
          <a:p>
            <a:r>
              <a:rPr lang="tr-TR" sz="1800" u="sng" dirty="0"/>
              <a:t>A matrisinin </a:t>
            </a:r>
            <a:r>
              <a:rPr lang="tr-TR" sz="1800" u="sng" dirty="0" err="1"/>
              <a:t>aij</a:t>
            </a:r>
            <a:r>
              <a:rPr lang="tr-TR" sz="1800" u="sng" dirty="0"/>
              <a:t> elemanının  </a:t>
            </a:r>
            <a:r>
              <a:rPr lang="tr-TR" sz="1800" b="1" u="sng" dirty="0"/>
              <a:t>minörü denir .</a:t>
            </a:r>
          </a:p>
          <a:p>
            <a:endParaRPr lang="tr-TR" sz="1800" b="1" dirty="0"/>
          </a:p>
          <a:p>
            <a:r>
              <a:rPr lang="tr-TR" sz="1800" b="1" dirty="0" err="1"/>
              <a:t>aij</a:t>
            </a:r>
            <a:r>
              <a:rPr lang="tr-TR" sz="1800" b="1" dirty="0"/>
              <a:t> </a:t>
            </a:r>
            <a:r>
              <a:rPr lang="tr-TR" sz="1800" dirty="0"/>
              <a:t>elemanının  minörü </a:t>
            </a:r>
            <a:r>
              <a:rPr lang="tr-TR" sz="1800" b="1" dirty="0" err="1"/>
              <a:t>Mij</a:t>
            </a:r>
            <a:r>
              <a:rPr lang="tr-TR" sz="1800" b="1" dirty="0"/>
              <a:t> </a:t>
            </a:r>
            <a:r>
              <a:rPr lang="tr-TR" sz="1800" dirty="0"/>
              <a:t>ile gösterilir.</a:t>
            </a:r>
          </a:p>
        </p:txBody>
      </p: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212976"/>
            <a:ext cx="6551265" cy="264324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8.  Sayfa</a:t>
            </a: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2782433" y="3325093"/>
            <a:ext cx="216024" cy="1008112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2771800" y="3327516"/>
            <a:ext cx="792088" cy="216024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</p:spTree>
  </p:cSld>
  <p:clrMapOvr>
    <a:masterClrMapping/>
  </p:clrMapOvr>
  <p:transition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547664" y="1340768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/>
              <a:t>A = (</a:t>
            </a:r>
            <a:r>
              <a:rPr lang="tr-TR" sz="1800" dirty="0" err="1"/>
              <a:t>aij</a:t>
            </a:r>
            <a:r>
              <a:rPr lang="tr-TR" sz="1800" dirty="0"/>
              <a:t>) </a:t>
            </a:r>
            <a:r>
              <a:rPr lang="tr-TR" sz="1800" dirty="0" err="1"/>
              <a:t>nxn</a:t>
            </a:r>
            <a:r>
              <a:rPr lang="tr-TR" sz="1800" dirty="0"/>
              <a:t> matrisinde, bir </a:t>
            </a:r>
            <a:r>
              <a:rPr lang="tr-TR" sz="1800" dirty="0" err="1"/>
              <a:t>aij</a:t>
            </a:r>
            <a:r>
              <a:rPr lang="tr-TR" sz="1800" dirty="0"/>
              <a:t> elemanının  minörü olan </a:t>
            </a:r>
            <a:r>
              <a:rPr lang="tr-TR" sz="1800" dirty="0" err="1"/>
              <a:t>Mij</a:t>
            </a:r>
            <a:r>
              <a:rPr lang="tr-TR" sz="1800" dirty="0"/>
              <a:t> </a:t>
            </a:r>
            <a:r>
              <a:rPr lang="tr-TR" sz="1800" dirty="0" err="1"/>
              <a:t>nin</a:t>
            </a:r>
            <a:r>
              <a:rPr lang="tr-TR" sz="1800" dirty="0"/>
              <a:t> (-1) </a:t>
            </a:r>
            <a:r>
              <a:rPr lang="tr-TR" sz="1800" baseline="30000" dirty="0"/>
              <a:t>i+j</a:t>
            </a:r>
            <a:r>
              <a:rPr lang="tr-TR" sz="1800" dirty="0"/>
              <a:t> ile çarpılmasıyla elde edilen sayıya, </a:t>
            </a:r>
            <a:r>
              <a:rPr lang="tr-TR" sz="1800" dirty="0" err="1"/>
              <a:t>aij</a:t>
            </a:r>
            <a:r>
              <a:rPr lang="tr-TR" sz="1800" dirty="0"/>
              <a:t> öğesinin </a:t>
            </a:r>
            <a:r>
              <a:rPr lang="tr-TR" sz="1800" b="1" dirty="0" err="1"/>
              <a:t>kofaktörü</a:t>
            </a:r>
            <a:r>
              <a:rPr lang="tr-TR" sz="1800" b="1" dirty="0"/>
              <a:t> (eş çarpanı) denir.</a:t>
            </a:r>
          </a:p>
          <a:p>
            <a:endParaRPr lang="tr-TR" sz="1800" b="1" dirty="0"/>
          </a:p>
          <a:p>
            <a:r>
              <a:rPr lang="tr-TR" sz="1800" b="1" dirty="0" err="1"/>
              <a:t>aij</a:t>
            </a:r>
            <a:r>
              <a:rPr lang="tr-TR" sz="1800" b="1" dirty="0"/>
              <a:t> </a:t>
            </a:r>
            <a:r>
              <a:rPr lang="tr-TR" sz="1800" dirty="0" err="1"/>
              <a:t>nin</a:t>
            </a:r>
            <a:r>
              <a:rPr lang="tr-TR" sz="1800" dirty="0"/>
              <a:t> </a:t>
            </a:r>
            <a:r>
              <a:rPr lang="tr-TR" sz="1800" dirty="0" err="1"/>
              <a:t>kofaktörü</a:t>
            </a:r>
            <a:r>
              <a:rPr lang="tr-TR" sz="1800" dirty="0"/>
              <a:t> </a:t>
            </a:r>
            <a:r>
              <a:rPr lang="tr-TR" sz="1800" b="1" dirty="0" err="1"/>
              <a:t>Aij</a:t>
            </a:r>
            <a:r>
              <a:rPr lang="tr-TR" sz="1800" dirty="0"/>
              <a:t> ile gösterilir. </a:t>
            </a:r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verilen A matrisinde,</a:t>
            </a:r>
          </a:p>
          <a:p>
            <a:endParaRPr lang="tr-TR" sz="1800" dirty="0"/>
          </a:p>
        </p:txBody>
      </p:sp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9  Sayfa</a:t>
            </a: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6" y="3841272"/>
            <a:ext cx="68103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44" y="6237336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10.  Sayfa</a:t>
            </a:r>
          </a:p>
        </p:txBody>
      </p:sp>
      <p:sp>
        <p:nvSpPr>
          <p:cNvPr id="16" name="6 Veri Yer Tutucusu"/>
          <p:cNvSpPr txBox="1">
            <a:spLocks/>
          </p:cNvSpPr>
          <p:nvPr/>
        </p:nvSpPr>
        <p:spPr bwMode="auto">
          <a:xfrm>
            <a:off x="179544" y="5589264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7" name="1 Başlık"/>
          <p:cNvSpPr txBox="1">
            <a:spLocks/>
          </p:cNvSpPr>
          <p:nvPr/>
        </p:nvSpPr>
        <p:spPr bwMode="auto">
          <a:xfrm rot="16200000">
            <a:off x="-623550" y="3813586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1331640" y="764704"/>
            <a:ext cx="76683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/>
              <a:t>A matrisinin determinantının </a:t>
            </a:r>
            <a:r>
              <a:rPr lang="tr-TR" sz="1800" b="1" dirty="0"/>
              <a:t>i.inci satıra göre açılımı</a:t>
            </a:r>
          </a:p>
          <a:p>
            <a:endParaRPr lang="tr-TR" sz="1800" b="1" dirty="0"/>
          </a:p>
          <a:p>
            <a:endParaRPr lang="tr-TR" sz="1800" b="1" dirty="0"/>
          </a:p>
          <a:p>
            <a:r>
              <a:rPr lang="tr-TR" sz="1800" b="1" dirty="0"/>
              <a:t>                                                                                                                </a:t>
            </a:r>
            <a:r>
              <a:rPr lang="tr-TR" sz="1800" dirty="0"/>
              <a:t>denir.</a:t>
            </a:r>
          </a:p>
          <a:p>
            <a:endParaRPr lang="tr-TR" sz="1800" b="1" dirty="0"/>
          </a:p>
          <a:p>
            <a:r>
              <a:rPr lang="tr-TR" sz="1800" dirty="0"/>
              <a:t>Benzer şekilde, A matrisinin  determinantı bir sütunun </a:t>
            </a:r>
            <a:r>
              <a:rPr lang="tr-TR" sz="1800" dirty="0" err="1"/>
              <a:t>kofaktörlerine</a:t>
            </a:r>
            <a:r>
              <a:rPr lang="tr-TR" sz="1800" dirty="0"/>
              <a:t> göre de hesaplanabilir.</a:t>
            </a:r>
          </a:p>
          <a:p>
            <a:endParaRPr lang="tr-TR" sz="1800" dirty="0"/>
          </a:p>
          <a:p>
            <a:r>
              <a:rPr lang="tr-TR" sz="1800" dirty="0"/>
              <a:t>1 ≤ j ≤ n olmak üzere, </a:t>
            </a:r>
            <a:r>
              <a:rPr lang="tr-TR" sz="1800" b="1" dirty="0"/>
              <a:t>j.inci sütuna göre açılım</a:t>
            </a:r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formülüyle verilir.</a:t>
            </a:r>
          </a:p>
          <a:p>
            <a:endParaRPr lang="tr-TR" sz="1800" dirty="0"/>
          </a:p>
          <a:p>
            <a:r>
              <a:rPr lang="tr-TR" sz="1800" b="1" dirty="0"/>
              <a:t>A matrisinin determinantı, bu matrisin herhangi bir satırındaki (veya sütunundaki) elemanların  </a:t>
            </a:r>
            <a:r>
              <a:rPr lang="tr-TR" sz="1800" b="1" dirty="0" err="1"/>
              <a:t>kofaktörleriyle</a:t>
            </a:r>
            <a:r>
              <a:rPr lang="tr-TR" sz="1800" b="1" dirty="0"/>
              <a:t> çarpılıp, toplanmasıyla bulunur. </a:t>
            </a:r>
          </a:p>
          <a:p>
            <a:endParaRPr lang="tr-TR" sz="1800" dirty="0"/>
          </a:p>
          <a:p>
            <a:r>
              <a:rPr lang="tr-TR" sz="1800" dirty="0"/>
              <a:t>Bu yöntemi </a:t>
            </a:r>
            <a:r>
              <a:rPr lang="tr-TR" sz="1800" dirty="0" err="1"/>
              <a:t>ard</a:t>
            </a:r>
            <a:r>
              <a:rPr lang="tr-TR" sz="1800" dirty="0"/>
              <a:t> arda uygulayarak n. mertebeden bir kare matrisin determinantını 2. mertebeden kare matrislerin determinantlarına indirgeyebilmekteyiz.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412776"/>
            <a:ext cx="5400600" cy="65912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501008"/>
            <a:ext cx="543609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  <p:transition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224136" y="692696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b="1" dirty="0"/>
              <a:t>Uygulama :</a:t>
            </a:r>
          </a:p>
          <a:p>
            <a:endParaRPr lang="tr-TR" sz="1800" dirty="0"/>
          </a:p>
          <a:p>
            <a:endParaRPr lang="tr-TR" sz="1800" dirty="0"/>
          </a:p>
        </p:txBody>
      </p:sp>
      <p:sp>
        <p:nvSpPr>
          <p:cNvPr id="12" name="11 Dikdörtgen"/>
          <p:cNvSpPr/>
          <p:nvPr/>
        </p:nvSpPr>
        <p:spPr>
          <a:xfrm>
            <a:off x="1475656" y="1052736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/>
              <a:t>Bir matrisinin determinantını </a:t>
            </a:r>
            <a:r>
              <a:rPr lang="tr-TR" sz="1800" dirty="0" err="1"/>
              <a:t>kofaktörler</a:t>
            </a:r>
            <a:r>
              <a:rPr lang="tr-TR" sz="1800" dirty="0"/>
              <a:t> yardımıyla hesaplayalım. </a:t>
            </a:r>
          </a:p>
          <a:p>
            <a:r>
              <a:rPr lang="tr-TR" sz="1800" dirty="0"/>
              <a:t>A gibi bir matrisin determinantını hesaplamak için herhangi bir satır veya sütunu belirleyebiliriz. </a:t>
            </a:r>
          </a:p>
          <a:p>
            <a:endParaRPr lang="tr-TR" sz="1800" dirty="0"/>
          </a:p>
          <a:p>
            <a:r>
              <a:rPr lang="tr-TR" sz="1800" dirty="0"/>
              <a:t>örnekte 2. sütun belirlenmiş olsun;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92896"/>
            <a:ext cx="7482896" cy="403244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11.  Sayfa</a:t>
            </a: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6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</p:spTree>
  </p:cSld>
  <p:clrMapOvr>
    <a:masterClrMapping/>
  </p:clrMapOvr>
  <p:transition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836712"/>
            <a:ext cx="7956376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12.  Sayfa</a:t>
            </a: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</p:spTree>
  </p:cSld>
  <p:clrMapOvr>
    <a:masterClrMapping/>
  </p:clrMapOvr>
  <p:transition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pSp>
        <p:nvGrpSpPr>
          <p:cNvPr id="15" name="14 Grup"/>
          <p:cNvGrpSpPr/>
          <p:nvPr/>
        </p:nvGrpSpPr>
        <p:grpSpPr>
          <a:xfrm>
            <a:off x="1115616" y="116632"/>
            <a:ext cx="7884368" cy="6639884"/>
            <a:chOff x="1496922" y="1239284"/>
            <a:chExt cx="7647078" cy="5400600"/>
          </a:xfrm>
        </p:grpSpPr>
        <p:sp>
          <p:nvSpPr>
            <p:cNvPr id="12" name="11 Dikdörtgen"/>
            <p:cNvSpPr/>
            <p:nvPr/>
          </p:nvSpPr>
          <p:spPr bwMode="auto">
            <a:xfrm>
              <a:off x="1496922" y="1239284"/>
              <a:ext cx="7647078" cy="54006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37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80937"/>
            <a:stretch>
              <a:fillRect/>
            </a:stretch>
          </p:blipFill>
          <p:spPr bwMode="auto">
            <a:xfrm>
              <a:off x="1763688" y="4941168"/>
              <a:ext cx="6103706" cy="75507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pic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1680" y="1340768"/>
              <a:ext cx="6667554" cy="3168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44" y="6237336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13.  Sayfa</a:t>
            </a:r>
          </a:p>
        </p:txBody>
      </p:sp>
      <p:sp>
        <p:nvSpPr>
          <p:cNvPr id="16" name="6 Veri Yer Tutucusu"/>
          <p:cNvSpPr txBox="1">
            <a:spLocks/>
          </p:cNvSpPr>
          <p:nvPr/>
        </p:nvSpPr>
        <p:spPr bwMode="auto">
          <a:xfrm>
            <a:off x="179544" y="5589264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7" name="1 Başlık"/>
          <p:cNvSpPr txBox="1">
            <a:spLocks/>
          </p:cNvSpPr>
          <p:nvPr/>
        </p:nvSpPr>
        <p:spPr bwMode="auto">
          <a:xfrm rot="16200000">
            <a:off x="-623550" y="3813586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cxnSp>
        <p:nvCxnSpPr>
          <p:cNvPr id="18" name="17 Düz Bağlayıcı"/>
          <p:cNvCxnSpPr/>
          <p:nvPr/>
        </p:nvCxnSpPr>
        <p:spPr>
          <a:xfrm>
            <a:off x="1547664" y="692696"/>
            <a:ext cx="53285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Düz Bağlayıcı"/>
          <p:cNvCxnSpPr/>
          <p:nvPr/>
        </p:nvCxnSpPr>
        <p:spPr>
          <a:xfrm>
            <a:off x="2195736" y="2798344"/>
            <a:ext cx="100811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Düz Bağlayıcı"/>
          <p:cNvCxnSpPr/>
          <p:nvPr/>
        </p:nvCxnSpPr>
        <p:spPr>
          <a:xfrm>
            <a:off x="5292080" y="5013176"/>
            <a:ext cx="136815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692696"/>
            <a:ext cx="7429552" cy="58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2000" dirty="0">
                <a:latin typeface="Calibri" pitchFamily="34" charset="0"/>
                <a:cs typeface="Arial" pitchFamily="34" charset="0"/>
              </a:rPr>
              <a:t>  A</a:t>
            </a:r>
            <a:r>
              <a:rPr lang="tr-TR" sz="2000" baseline="30000" dirty="0">
                <a:latin typeface="Calibri" pitchFamily="34" charset="0"/>
                <a:cs typeface="Arial" pitchFamily="34" charset="0"/>
              </a:rPr>
              <a:t>T</a:t>
            </a:r>
            <a:r>
              <a:rPr lang="tr-TR" sz="2000" dirty="0">
                <a:latin typeface="Calibri" pitchFamily="34" charset="0"/>
                <a:cs typeface="Arial" pitchFamily="34" charset="0"/>
              </a:rPr>
              <a:t>=A</a:t>
            </a:r>
            <a:r>
              <a:rPr lang="tr-TR" sz="2000" baseline="30000" dirty="0">
                <a:latin typeface="Calibri" pitchFamily="34" charset="0"/>
                <a:cs typeface="Arial" pitchFamily="34" charset="0"/>
              </a:rPr>
              <a:t>-1</a:t>
            </a:r>
            <a:r>
              <a:rPr lang="tr-TR" sz="2000" dirty="0">
                <a:latin typeface="Calibri" pitchFamily="34" charset="0"/>
                <a:cs typeface="Arial" pitchFamily="34" charset="0"/>
              </a:rPr>
              <a:t>     =&gt;     </a:t>
            </a:r>
            <a:r>
              <a:rPr lang="tr-TR" sz="2000" b="1" dirty="0" err="1">
                <a:latin typeface="Calibri" pitchFamily="34" charset="0"/>
                <a:cs typeface="Arial" pitchFamily="34" charset="0"/>
              </a:rPr>
              <a:t>Ortogonal</a:t>
            </a:r>
            <a:r>
              <a:rPr lang="tr-TR" sz="2000" b="1" dirty="0">
                <a:latin typeface="Calibri" pitchFamily="34" charset="0"/>
                <a:cs typeface="Arial" pitchFamily="34" charset="0"/>
              </a:rPr>
              <a:t> matris  </a:t>
            </a:r>
          </a:p>
          <a:p>
            <a:endParaRPr lang="tr-TR" sz="2000" dirty="0">
              <a:latin typeface="Calibri" pitchFamily="34" charset="0"/>
              <a:cs typeface="Arial" pitchFamily="34" charset="0"/>
            </a:endParaRPr>
          </a:p>
          <a:p>
            <a:endParaRPr lang="tr-TR" sz="2000" dirty="0">
              <a:latin typeface="Calibri" pitchFamily="34" charset="0"/>
              <a:cs typeface="Arial" pitchFamily="34" charset="0"/>
            </a:endParaRPr>
          </a:p>
          <a:p>
            <a:r>
              <a:rPr lang="tr-TR" sz="2000" dirty="0">
                <a:latin typeface="Calibri" pitchFamily="34" charset="0"/>
                <a:cs typeface="Arial" pitchFamily="34" charset="0"/>
              </a:rPr>
              <a:t>A kare matris ve </a:t>
            </a:r>
            <a:r>
              <a:rPr lang="tr-TR" sz="2000" dirty="0" err="1">
                <a:latin typeface="Calibri" pitchFamily="34" charset="0"/>
                <a:cs typeface="Arial" pitchFamily="34" charset="0"/>
              </a:rPr>
              <a:t>det</a:t>
            </a:r>
            <a:r>
              <a:rPr lang="tr-TR" sz="2000" dirty="0">
                <a:latin typeface="Calibri" pitchFamily="34" charset="0"/>
                <a:cs typeface="Arial" pitchFamily="34" charset="0"/>
              </a:rPr>
              <a:t> A = 0 =&gt; </a:t>
            </a:r>
            <a:r>
              <a:rPr lang="tr-TR" sz="2000" b="1" dirty="0" err="1">
                <a:latin typeface="Calibri" pitchFamily="34" charset="0"/>
                <a:cs typeface="Arial" pitchFamily="34" charset="0"/>
              </a:rPr>
              <a:t>Singüler</a:t>
            </a:r>
            <a:r>
              <a:rPr lang="tr-TR" sz="2000" b="1" dirty="0">
                <a:latin typeface="Calibri" pitchFamily="34" charset="0"/>
                <a:cs typeface="Arial" pitchFamily="34" charset="0"/>
              </a:rPr>
              <a:t> matris</a:t>
            </a:r>
          </a:p>
          <a:p>
            <a:endParaRPr lang="tr-TR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2000" dirty="0" err="1">
                <a:latin typeface="Calibri" pitchFamily="34" charset="0"/>
                <a:cs typeface="Arial" pitchFamily="34" charset="0"/>
              </a:rPr>
              <a:t>Band</a:t>
            </a:r>
            <a:r>
              <a:rPr lang="tr-TR" sz="2000" dirty="0">
                <a:latin typeface="Calibri" pitchFamily="34" charset="0"/>
                <a:cs typeface="Arial" pitchFamily="34" charset="0"/>
              </a:rPr>
              <a:t> matris =&gt;</a:t>
            </a:r>
            <a:endParaRPr lang="tr-TR" sz="1400" dirty="0"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  </a:t>
            </a: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708920"/>
            <a:ext cx="2651756" cy="172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14.  Sayfa</a:t>
            </a: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dirty="0">
                <a:latin typeface="Harrington" pitchFamily="82" charset="0"/>
              </a:rPr>
              <a:t>Uygulama</a:t>
            </a:r>
            <a:endParaRPr lang="tr-TR" sz="24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6" name="Picture 2" descr="http://www.superpoligon.com/img/news/soru_isare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276872"/>
            <a:ext cx="2916325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692696"/>
            <a:ext cx="3357586" cy="128877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7" name="16 Dikdörtgen"/>
          <p:cNvSpPr/>
          <p:nvPr/>
        </p:nvSpPr>
        <p:spPr>
          <a:xfrm>
            <a:off x="1403648" y="4797152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Klavyeden girilen 0,1,-1 değerlerine karşılık üst ,a alt veya Köşegen matris oluşturan programın akış diyagramını çiziniz.</a:t>
            </a:r>
          </a:p>
        </p:txBody>
      </p:sp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15.  Sayfa</a:t>
            </a: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11 Grup"/>
          <p:cNvGrpSpPr/>
          <p:nvPr/>
        </p:nvGrpSpPr>
        <p:grpSpPr>
          <a:xfrm>
            <a:off x="4860032" y="142852"/>
            <a:ext cx="3786214" cy="6500858"/>
            <a:chOff x="2596859" y="1"/>
            <a:chExt cx="4046844" cy="6858000"/>
          </a:xfrm>
          <a:effectLst/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2596859" y="1"/>
              <a:ext cx="4046844" cy="6858000"/>
            </a:xfrm>
            <a:prstGeom prst="foldedCorner">
              <a:avLst>
                <a:gd name="adj" fmla="val 6667"/>
              </a:avLst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10 Resim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45855" y="296584"/>
              <a:ext cx="3252289" cy="6264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l="2263" t="2700" r="2263" b="13500"/>
          <a:stretch>
            <a:fillRect/>
          </a:stretch>
        </p:blipFill>
        <p:spPr bwMode="auto">
          <a:xfrm>
            <a:off x="1857356" y="4786322"/>
            <a:ext cx="2570628" cy="169061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1214422"/>
            <a:ext cx="3357586" cy="128877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786579" y="5214951"/>
            <a:ext cx="1143008" cy="3571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A(i,J)=0</a:t>
            </a:r>
            <a:endParaRPr kumimoji="0" 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290" y="2571744"/>
            <a:ext cx="3500462" cy="2214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Uygulama</a:t>
            </a:r>
          </a:p>
        </p:txBody>
      </p:sp>
      <p:sp>
        <p:nvSpPr>
          <p:cNvPr id="18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16  Sayfa</a:t>
            </a:r>
          </a:p>
        </p:txBody>
      </p:sp>
      <p:sp>
        <p:nvSpPr>
          <p:cNvPr id="19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20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32-Nokta Yıldız"/>
          <p:cNvSpPr/>
          <p:nvPr/>
        </p:nvSpPr>
        <p:spPr>
          <a:xfrm>
            <a:off x="2123728" y="2073481"/>
            <a:ext cx="1584176" cy="360040"/>
          </a:xfrm>
          <a:prstGeom prst="star32">
            <a:avLst>
              <a:gd name="adj" fmla="val 46702"/>
            </a:avLst>
          </a:prstGeom>
          <a:solidFill>
            <a:schemeClr val="accent1">
              <a:alpha val="17000"/>
            </a:schemeClr>
          </a:solidFill>
          <a:ln>
            <a:solidFill>
              <a:srgbClr val="92D05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422407"/>
            <a:ext cx="2895600" cy="476250"/>
          </a:xfrm>
        </p:spPr>
        <p:txBody>
          <a:bodyPr/>
          <a:lstStyle/>
          <a:p>
            <a:r>
              <a:rPr lang="tr-TR" dirty="0"/>
              <a:t>SAÜ </a:t>
            </a:r>
            <a:r>
              <a:rPr lang="tr-TR" dirty="0" err="1"/>
              <a:t>YYurtaY</a:t>
            </a:r>
            <a:r>
              <a:rPr lang="tr-TR" dirty="0"/>
              <a:t>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3" name="12 Dikdörtgen"/>
          <p:cNvSpPr/>
          <p:nvPr/>
        </p:nvSpPr>
        <p:spPr bwMode="auto">
          <a:xfrm>
            <a:off x="1496922" y="1239284"/>
            <a:ext cx="7647078" cy="5400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89127"/>
            <a:ext cx="7992888" cy="615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Başlık"/>
          <p:cNvSpPr txBox="1">
            <a:spLocks/>
          </p:cNvSpPr>
          <p:nvPr/>
        </p:nvSpPr>
        <p:spPr>
          <a:xfrm>
            <a:off x="-32" y="-24"/>
            <a:ext cx="7381875" cy="4905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  Uygulamalar</a:t>
            </a:r>
          </a:p>
        </p:txBody>
      </p: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17.  Sayfa</a:t>
            </a: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6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259632" y="4437112"/>
            <a:ext cx="7776864" cy="504056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2000" dirty="0"/>
              <a:t>Dersimizin 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/>
          </a:p>
          <a:p>
            <a:pPr>
              <a:buFont typeface="Wingdings" pitchFamily="2" charset="2"/>
              <a:buChar char="v"/>
            </a:pPr>
            <a:endParaRPr lang="tr-TR" sz="2000" dirty="0"/>
          </a:p>
          <a:p>
            <a:pPr>
              <a:buFont typeface="Wingdings" pitchFamily="2" charset="2"/>
              <a:buChar char="v"/>
            </a:pPr>
            <a:r>
              <a:rPr lang="tr-TR" sz="2000" dirty="0"/>
              <a:t>Alıştırma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/>
              <a:t>Matrisler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/>
              <a:t>Matris işlemleri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/>
              <a:t>Örnek akış diyagramı 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2.  Sayfa</a:t>
            </a:r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http://depo.fthcmc.net/resim/der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43438" y="2143116"/>
            <a:ext cx="4071966" cy="3214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>
    <p:pull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 descr="http://upload.wikimedia.org/wikipedia/commons/8/84/Matrix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39952" y="1196752"/>
            <a:ext cx="4333588" cy="3384376"/>
          </a:xfrm>
          <a:prstGeom prst="rect">
            <a:avLst/>
          </a:prstGeom>
          <a:ln>
            <a:noFill/>
          </a:ln>
          <a:effectLst/>
          <a:scene3d>
            <a:camera prst="perspectiveContrastingLeftFacing" fov="5100000">
              <a:rot lat="702102" lon="2705924" rev="912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4860032" y="3789040"/>
            <a:ext cx="2000264" cy="150019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21.  Sayfa</a:t>
            </a: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00166" y="620688"/>
            <a:ext cx="7429552" cy="588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i="1" dirty="0">
                <a:latin typeface="Calibri" pitchFamily="34" charset="0"/>
              </a:rPr>
              <a:t>Soru 1</a:t>
            </a:r>
            <a:r>
              <a:rPr lang="tr-TR" sz="1600" i="1" dirty="0">
                <a:latin typeface="Calibri" pitchFamily="34" charset="0"/>
              </a:rPr>
              <a:t>: Klavyeden girilen 10 adet sayıdan </a:t>
            </a:r>
          </a:p>
          <a:p>
            <a:r>
              <a:rPr lang="tr-TR" sz="1600" i="1" dirty="0">
                <a:latin typeface="Calibri" pitchFamily="34" charset="0"/>
              </a:rPr>
              <a:t>    </a:t>
            </a:r>
          </a:p>
          <a:p>
            <a:r>
              <a:rPr lang="tr-TR" sz="1600" i="1" dirty="0">
                <a:latin typeface="Calibri" pitchFamily="34" charset="0"/>
              </a:rPr>
              <a:t>     pozitiflerin toplamı , giriş sayısı</a:t>
            </a:r>
          </a:p>
          <a:p>
            <a:r>
              <a:rPr lang="tr-TR" sz="1600" i="1" dirty="0">
                <a:latin typeface="Calibri" pitchFamily="34" charset="0"/>
              </a:rPr>
              <a:t>     negatiflerin sayısı , giriş sayısı</a:t>
            </a:r>
          </a:p>
          <a:p>
            <a:r>
              <a:rPr lang="tr-TR" sz="1600" i="1" dirty="0">
                <a:latin typeface="Calibri" pitchFamily="34" charset="0"/>
              </a:rPr>
              <a:t>     girilen sıfırların sayısını bulan </a:t>
            </a:r>
            <a:r>
              <a:rPr lang="tr-TR" sz="1600" i="1" dirty="0" err="1">
                <a:latin typeface="Calibri" pitchFamily="34" charset="0"/>
              </a:rPr>
              <a:t>prog</a:t>
            </a:r>
            <a:r>
              <a:rPr lang="tr-TR" sz="1600" i="1" dirty="0">
                <a:latin typeface="Calibri" pitchFamily="34" charset="0"/>
              </a:rPr>
              <a:t>. akış diyagramını bulunuz.</a:t>
            </a:r>
            <a:endParaRPr lang="tr-TR" sz="1600" dirty="0">
              <a:latin typeface="Calibri" pitchFamily="34" charset="0"/>
            </a:endParaRPr>
          </a:p>
          <a:p>
            <a:endParaRPr lang="tr-TR" sz="1600" dirty="0"/>
          </a:p>
          <a:p>
            <a:endParaRPr lang="tr-TR" sz="1600" dirty="0"/>
          </a:p>
        </p:txBody>
      </p:sp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3.  Sayfa</a:t>
            </a: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</p:spTree>
    <p:extLst>
      <p:ext uri="{BB962C8B-B14F-4D97-AF65-F5344CB8AC3E}">
        <p14:creationId xmlns:p14="http://schemas.microsoft.com/office/powerpoint/2010/main" val="4291325714"/>
      </p:ext>
    </p:extLst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00166" y="620688"/>
            <a:ext cx="7429552" cy="588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i="1" dirty="0">
                <a:latin typeface="Calibri" pitchFamily="34" charset="0"/>
              </a:rPr>
              <a:t>Soru 2</a:t>
            </a:r>
            <a:r>
              <a:rPr lang="tr-TR" sz="1600" i="1" dirty="0">
                <a:latin typeface="Calibri" pitchFamily="34" charset="0"/>
              </a:rPr>
              <a:t>: Klavyeden girilen 10 adet sayıdan </a:t>
            </a:r>
          </a:p>
          <a:p>
            <a:r>
              <a:rPr lang="tr-TR" sz="1600" i="1" dirty="0">
                <a:latin typeface="Calibri" pitchFamily="34" charset="0"/>
              </a:rPr>
              <a:t>    </a:t>
            </a:r>
          </a:p>
          <a:p>
            <a:r>
              <a:rPr lang="tr-TR" sz="1600" i="1" dirty="0">
                <a:latin typeface="Calibri" pitchFamily="34" charset="0"/>
              </a:rPr>
              <a:t>En büyük değeri , baştan sırasını</a:t>
            </a:r>
          </a:p>
          <a:p>
            <a:r>
              <a:rPr lang="tr-TR" sz="1600" i="1" dirty="0">
                <a:latin typeface="Calibri" pitchFamily="34" charset="0"/>
              </a:rPr>
              <a:t> En küçük değeri, sondan sırasını ve </a:t>
            </a:r>
          </a:p>
          <a:p>
            <a:r>
              <a:rPr lang="tr-TR" sz="1600" i="1" dirty="0">
                <a:latin typeface="Calibri" pitchFamily="34" charset="0"/>
              </a:rPr>
              <a:t>     girilen sıfırların sayısını bulan </a:t>
            </a:r>
            <a:r>
              <a:rPr lang="tr-TR" sz="1600" i="1" dirty="0" err="1">
                <a:latin typeface="Calibri" pitchFamily="34" charset="0"/>
              </a:rPr>
              <a:t>prog</a:t>
            </a:r>
            <a:r>
              <a:rPr lang="tr-TR" sz="1600" i="1" dirty="0">
                <a:latin typeface="Calibri" pitchFamily="34" charset="0"/>
              </a:rPr>
              <a:t>. akış diyagramını bulunuz.</a:t>
            </a:r>
            <a:endParaRPr lang="tr-TR" sz="1600" dirty="0">
              <a:latin typeface="Calibri" pitchFamily="34" charset="0"/>
            </a:endParaRPr>
          </a:p>
          <a:p>
            <a:endParaRPr lang="tr-TR" sz="1600" dirty="0"/>
          </a:p>
          <a:p>
            <a:endParaRPr lang="tr-TR" sz="1600" dirty="0"/>
          </a:p>
        </p:txBody>
      </p:sp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3.  Sayfa</a:t>
            </a: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</p:spTree>
    <p:extLst>
      <p:ext uri="{BB962C8B-B14F-4D97-AF65-F5344CB8AC3E}">
        <p14:creationId xmlns:p14="http://schemas.microsoft.com/office/powerpoint/2010/main" val="4023511797"/>
      </p:ext>
    </p:extLst>
  </p:cSld>
  <p:clrMapOvr>
    <a:masterClrMapping/>
  </p:clrMapOvr>
  <p:transition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00166" y="620688"/>
            <a:ext cx="7429552" cy="588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i="1" dirty="0">
                <a:latin typeface="Calibri" pitchFamily="34" charset="0"/>
              </a:rPr>
              <a:t>TANIM</a:t>
            </a:r>
            <a:r>
              <a:rPr lang="tr-TR" sz="1600" i="1" dirty="0">
                <a:latin typeface="Calibri" pitchFamily="34" charset="0"/>
              </a:rPr>
              <a:t>: m  </a:t>
            </a:r>
            <a:r>
              <a:rPr lang="tr-TR" sz="1600" dirty="0">
                <a:latin typeface="Calibri" pitchFamily="34" charset="0"/>
              </a:rPr>
              <a:t>tane satır</a:t>
            </a:r>
            <a:r>
              <a:rPr lang="tr-TR" sz="1600" i="1" dirty="0">
                <a:latin typeface="Calibri" pitchFamily="34" charset="0"/>
              </a:rPr>
              <a:t>   </a:t>
            </a:r>
            <a:r>
              <a:rPr lang="tr-TR" sz="1600" dirty="0">
                <a:latin typeface="Calibri" pitchFamily="34" charset="0"/>
              </a:rPr>
              <a:t>ve </a:t>
            </a:r>
            <a:r>
              <a:rPr lang="tr-TR" sz="1600" i="1" dirty="0">
                <a:latin typeface="Calibri" pitchFamily="34" charset="0"/>
              </a:rPr>
              <a:t> n  </a:t>
            </a:r>
            <a:r>
              <a:rPr lang="tr-TR" sz="1600" dirty="0">
                <a:latin typeface="Calibri" pitchFamily="34" charset="0"/>
              </a:rPr>
              <a:t>tane sütun oluşturacak biçimde dizilmiş  </a:t>
            </a:r>
            <a:r>
              <a:rPr lang="tr-TR" sz="1600" i="1" dirty="0">
                <a:latin typeface="Calibri" pitchFamily="34" charset="0"/>
              </a:rPr>
              <a:t> </a:t>
            </a:r>
            <a:r>
              <a:rPr lang="tr-TR" sz="1600" i="1" dirty="0" err="1">
                <a:latin typeface="Calibri" pitchFamily="34" charset="0"/>
              </a:rPr>
              <a:t>mn</a:t>
            </a:r>
            <a:r>
              <a:rPr lang="tr-TR" sz="1600" i="1" dirty="0">
                <a:latin typeface="Calibri" pitchFamily="34" charset="0"/>
              </a:rPr>
              <a:t>  </a:t>
            </a:r>
            <a:r>
              <a:rPr lang="tr-TR" sz="1600" dirty="0">
                <a:latin typeface="Calibri" pitchFamily="34" charset="0"/>
              </a:rPr>
              <a:t>tane sayının oluşturduğu tabloya bir  </a:t>
            </a:r>
            <a:r>
              <a:rPr lang="tr-TR" sz="1600" b="1" i="1" dirty="0">
                <a:latin typeface="Calibri" pitchFamily="34" charset="0"/>
              </a:rPr>
              <a:t>m </a:t>
            </a:r>
            <a:r>
              <a:rPr lang="tr-TR" sz="1600" b="1" dirty="0">
                <a:latin typeface="Calibri" pitchFamily="34" charset="0"/>
                <a:sym typeface="Symbol"/>
              </a:rPr>
              <a:t></a:t>
            </a:r>
            <a:r>
              <a:rPr lang="tr-TR" sz="1600" b="1" dirty="0">
                <a:latin typeface="Calibri" pitchFamily="34" charset="0"/>
              </a:rPr>
              <a:t> </a:t>
            </a:r>
            <a:r>
              <a:rPr lang="tr-TR" sz="1600" b="1" i="1" dirty="0">
                <a:latin typeface="Calibri" pitchFamily="34" charset="0"/>
              </a:rPr>
              <a:t>n  </a:t>
            </a:r>
            <a:r>
              <a:rPr lang="tr-TR" sz="1600" b="1" dirty="0">
                <a:latin typeface="Calibri" pitchFamily="34" charset="0"/>
              </a:rPr>
              <a:t>matris </a:t>
            </a:r>
            <a:r>
              <a:rPr lang="tr-TR" sz="1600" dirty="0">
                <a:latin typeface="Calibri" pitchFamily="34" charset="0"/>
              </a:rPr>
              <a:t>denir. 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r>
              <a:rPr lang="tr-TR" sz="1600" dirty="0">
                <a:latin typeface="Calibri" pitchFamily="34" charset="0"/>
              </a:rPr>
              <a:t>1×3  satır matrisi  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>
                <a:latin typeface="Calibri" pitchFamily="34" charset="0"/>
              </a:rPr>
              <a:t>2×1  sütun matrisi</a:t>
            </a:r>
          </a:p>
          <a:p>
            <a:endParaRPr lang="tr-TR" sz="1600" dirty="0">
              <a:latin typeface="Calibri" pitchFamily="34" charset="0"/>
            </a:endParaRPr>
          </a:p>
          <a:p>
            <a:endParaRPr lang="tr-TR" sz="1600" dirty="0">
              <a:latin typeface="Calibri" pitchFamily="34" charset="0"/>
            </a:endParaRPr>
          </a:p>
          <a:p>
            <a:endParaRPr lang="tr-TR" sz="1600" dirty="0">
              <a:latin typeface="Calibri" pitchFamily="34" charset="0"/>
            </a:endParaRPr>
          </a:p>
          <a:p>
            <a:endParaRPr lang="tr-TR" sz="1600" dirty="0">
              <a:latin typeface="Calibri" pitchFamily="34" charset="0"/>
            </a:endParaRPr>
          </a:p>
          <a:p>
            <a:endParaRPr lang="tr-TR" sz="1600" dirty="0">
              <a:latin typeface="Calibri" pitchFamily="34" charset="0"/>
            </a:endParaRPr>
          </a:p>
          <a:p>
            <a:endParaRPr lang="tr-TR" sz="1600" dirty="0">
              <a:latin typeface="Calibri" pitchFamily="34" charset="0"/>
            </a:endParaRPr>
          </a:p>
          <a:p>
            <a:r>
              <a:rPr lang="tr-TR" sz="1600" dirty="0">
                <a:latin typeface="Calibri" pitchFamily="34" charset="0"/>
              </a:rPr>
              <a:t>İki matris toplamı : </a:t>
            </a:r>
            <a:endParaRPr lang="en-US" sz="1600" dirty="0">
              <a:latin typeface="Calibri" pitchFamily="34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429000" y="1928813"/>
          <a:ext cx="2214563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3" imgW="1587240" imgH="939600" progId="Equation.3">
                  <p:embed/>
                </p:oleObj>
              </mc:Choice>
              <mc:Fallback>
                <p:oleObj name="Denklem" r:id="rId3" imgW="158724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28813"/>
                        <a:ext cx="2214563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72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392612" y="3446463"/>
          <a:ext cx="139541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5" imgW="1054080" imgH="215640" progId="Equation.3">
                  <p:embed/>
                </p:oleObj>
              </mc:Choice>
              <mc:Fallback>
                <p:oleObj name="Denklem" r:id="rId5" imgW="10540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612" y="3446463"/>
                        <a:ext cx="1395412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547244" y="4000500"/>
          <a:ext cx="5207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7" imgW="520560" imgH="457200" progId="Equation.3">
                  <p:embed/>
                </p:oleObj>
              </mc:Choice>
              <mc:Fallback>
                <p:oleObj name="Denklem" r:id="rId7" imgW="52056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244" y="4000500"/>
                        <a:ext cx="52070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817565" y="5072063"/>
          <a:ext cx="10826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9" imgW="634680" imgH="457200" progId="Equation.3">
                  <p:embed/>
                </p:oleObj>
              </mc:Choice>
              <mc:Fallback>
                <p:oleObj name="Denklem" r:id="rId9" imgW="63468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565" y="5072063"/>
                        <a:ext cx="1082675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903415" y="5045075"/>
          <a:ext cx="13430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11" imgW="787320" imgH="457200" progId="Equation.3">
                  <p:embed/>
                </p:oleObj>
              </mc:Choice>
              <mc:Fallback>
                <p:oleObj name="Denklem" r:id="rId11" imgW="78732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415" y="5045075"/>
                        <a:ext cx="1343025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6246440" y="5000625"/>
          <a:ext cx="2286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13" imgW="1244520" imgH="457200" progId="Equation.3">
                  <p:embed/>
                </p:oleObj>
              </mc:Choice>
              <mc:Fallback>
                <p:oleObj name="Denklem" r:id="rId13" imgW="124452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440" y="5000625"/>
                        <a:ext cx="22860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3.  Sayfa</a:t>
            </a: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</p:spTree>
  </p:cSld>
  <p:clrMapOvr>
    <a:masterClrMapping/>
  </p:clrMapOvr>
  <p:transition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692696"/>
            <a:ext cx="7429552" cy="58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dirty="0">
                <a:latin typeface="Calibri" pitchFamily="34" charset="0"/>
              </a:rPr>
              <a:t>İŞLEMLER :</a:t>
            </a:r>
          </a:p>
          <a:p>
            <a:endParaRPr lang="tr-TR" sz="1600" b="1" dirty="0">
              <a:latin typeface="Calibri" pitchFamily="34" charset="0"/>
            </a:endParaRPr>
          </a:p>
          <a:p>
            <a:r>
              <a:rPr lang="tr-TR" sz="1600" i="1" dirty="0">
                <a:latin typeface="Calibri" pitchFamily="34" charset="0"/>
              </a:rPr>
              <a:t>A, B  </a:t>
            </a:r>
            <a:r>
              <a:rPr lang="tr-TR" sz="1600" dirty="0">
                <a:latin typeface="Calibri" pitchFamily="34" charset="0"/>
              </a:rPr>
              <a:t> ve  </a:t>
            </a:r>
            <a:r>
              <a:rPr lang="tr-TR" sz="1600" i="1" dirty="0">
                <a:latin typeface="Calibri" pitchFamily="34" charset="0"/>
              </a:rPr>
              <a:t>C , </a:t>
            </a:r>
            <a:r>
              <a:rPr lang="tr-TR" sz="1600" dirty="0">
                <a:latin typeface="Calibri" pitchFamily="34" charset="0"/>
              </a:rPr>
              <a:t>büyük lükleri aynı olan matrisler olmak üzere </a:t>
            </a:r>
          </a:p>
          <a:p>
            <a:endParaRPr lang="tr-TR" sz="1600" dirty="0">
              <a:latin typeface="Calibri" pitchFamily="34" charset="0"/>
            </a:endParaRPr>
          </a:p>
          <a:p>
            <a:pPr lvl="1"/>
            <a:r>
              <a:rPr lang="tr-TR" sz="1600" b="1" dirty="0">
                <a:latin typeface="Calibri" pitchFamily="34" charset="0"/>
              </a:rPr>
              <a:t>A+(B+C)=(A+B)+C      (Birleşme)  </a:t>
            </a:r>
          </a:p>
          <a:p>
            <a:pPr lvl="1"/>
            <a:r>
              <a:rPr lang="tr-TR" sz="1600" b="1" dirty="0">
                <a:latin typeface="Calibri" pitchFamily="34" charset="0"/>
              </a:rPr>
              <a:t>ve   </a:t>
            </a:r>
          </a:p>
          <a:p>
            <a:pPr lvl="1"/>
            <a:r>
              <a:rPr lang="tr-TR" sz="1600" b="1" dirty="0">
                <a:latin typeface="Calibri" pitchFamily="34" charset="0"/>
              </a:rPr>
              <a:t>A+B=B+A                     (Değişme)        özellikleri vardır.</a:t>
            </a:r>
          </a:p>
          <a:p>
            <a:pPr lvl="1"/>
            <a:endParaRPr lang="tr-TR" sz="1600" b="1" dirty="0"/>
          </a:p>
          <a:p>
            <a:pPr lvl="1"/>
            <a:endParaRPr lang="tr-TR" sz="1600" b="1" dirty="0"/>
          </a:p>
          <a:p>
            <a:pPr lvl="1"/>
            <a:endParaRPr lang="tr-TR" sz="1600" b="1" dirty="0"/>
          </a:p>
          <a:p>
            <a:pPr lvl="1"/>
            <a:r>
              <a:rPr kumimoji="1" lang="tr-TR" sz="1600" dirty="0" err="1">
                <a:latin typeface="Calibri" pitchFamily="34" charset="0"/>
              </a:rPr>
              <a:t>Skalerle</a:t>
            </a:r>
            <a:r>
              <a:rPr kumimoji="1" lang="tr-TR" sz="1600" dirty="0">
                <a:latin typeface="Calibri" pitchFamily="34" charset="0"/>
              </a:rPr>
              <a:t>  çarpılması</a:t>
            </a:r>
            <a:endParaRPr lang="tr-TR" sz="1600" b="1" dirty="0">
              <a:latin typeface="Calibri" pitchFamily="34" charset="0"/>
            </a:endParaRPr>
          </a:p>
          <a:p>
            <a:pPr lvl="1"/>
            <a:endParaRPr lang="tr-TR" sz="1600" b="1" dirty="0"/>
          </a:p>
          <a:p>
            <a:pPr marL="0" lvl="1"/>
            <a:endParaRPr lang="tr-TR" sz="1600" dirty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11 Grup"/>
          <p:cNvGrpSpPr/>
          <p:nvPr/>
        </p:nvGrpSpPr>
        <p:grpSpPr>
          <a:xfrm>
            <a:off x="3929058" y="2973076"/>
            <a:ext cx="3476644" cy="714380"/>
            <a:chOff x="1952612" y="2857496"/>
            <a:chExt cx="3476644" cy="714380"/>
          </a:xfrm>
        </p:grpSpPr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1952612" y="2857496"/>
            <a:ext cx="1583224" cy="714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nklem" r:id="rId3" imgW="761760" imgH="457200" progId="Equation.3">
                    <p:embed/>
                  </p:oleObj>
                </mc:Choice>
                <mc:Fallback>
                  <p:oleObj name="Denklem" r:id="rId3" imgW="761760" imgH="457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612" y="2857496"/>
                          <a:ext cx="1583224" cy="714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7" name="Object 3"/>
            <p:cNvGraphicFramePr>
              <a:graphicFrameLocks noChangeAspect="1"/>
            </p:cNvGraphicFramePr>
            <p:nvPr/>
          </p:nvGraphicFramePr>
          <p:xfrm>
            <a:off x="3476612" y="2857496"/>
            <a:ext cx="1952644" cy="714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nklem" r:id="rId5" imgW="939600" imgH="457200" progId="Equation.3">
                    <p:embed/>
                  </p:oleObj>
                </mc:Choice>
                <mc:Fallback>
                  <p:oleObj name="Denklem" r:id="rId5" imgW="939600" imgH="457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612" y="2857496"/>
                          <a:ext cx="1952644" cy="714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2082120" y="3929066"/>
            <a:ext cx="5596104" cy="1643074"/>
            <a:chOff x="1602" y="5077"/>
            <a:chExt cx="5268" cy="1700"/>
          </a:xfrm>
        </p:grpSpPr>
        <p:graphicFrame>
          <p:nvGraphicFramePr>
            <p:cNvPr id="16389" name="Object 5"/>
            <p:cNvGraphicFramePr>
              <a:graphicFrameLocks noChangeAspect="1"/>
            </p:cNvGraphicFramePr>
            <p:nvPr/>
          </p:nvGraphicFramePr>
          <p:xfrm>
            <a:off x="1602" y="5734"/>
            <a:ext cx="19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nklem" r:id="rId7" imgW="1206360" imgH="228600" progId="Equation.3">
                    <p:embed/>
                  </p:oleObj>
                </mc:Choice>
                <mc:Fallback>
                  <p:oleObj name="Denklem" r:id="rId7" imgW="1206360" imgH="2286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5734"/>
                          <a:ext cx="1900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3498" y="5077"/>
            <a:ext cx="600" cy="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nklem" r:id="rId9" imgW="380880" imgH="1079280" progId="Equation.3">
                    <p:embed/>
                  </p:oleObj>
                </mc:Choice>
                <mc:Fallback>
                  <p:oleObj name="Denklem" r:id="rId9" imgW="380880" imgH="10792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8" y="5077"/>
                          <a:ext cx="600" cy="1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7"/>
            <p:cNvGraphicFramePr>
              <a:graphicFrameLocks noChangeAspect="1"/>
            </p:cNvGraphicFramePr>
            <p:nvPr/>
          </p:nvGraphicFramePr>
          <p:xfrm>
            <a:off x="4135" y="5668"/>
            <a:ext cx="2735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nklem" r:id="rId11" imgW="1612800" imgH="228600" progId="Equation.3">
                    <p:embed/>
                  </p:oleObj>
                </mc:Choice>
                <mc:Fallback>
                  <p:oleObj name="Denklem" r:id="rId11" imgW="1612800" imgH="2286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5" y="5668"/>
                          <a:ext cx="2735" cy="4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20 Grup"/>
          <p:cNvGrpSpPr/>
          <p:nvPr/>
        </p:nvGrpSpPr>
        <p:grpSpPr>
          <a:xfrm>
            <a:off x="2051720" y="5301208"/>
            <a:ext cx="4359427" cy="1162055"/>
            <a:chOff x="4615047" y="5291153"/>
            <a:chExt cx="3449464" cy="800100"/>
          </a:xfrm>
        </p:grpSpPr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4615047" y="5539048"/>
            <a:ext cx="7112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nklem" r:id="rId13" imgW="711000" imgH="215640" progId="Equation.3">
                    <p:embed/>
                  </p:oleObj>
                </mc:Choice>
                <mc:Fallback>
                  <p:oleObj name="Denklem" r:id="rId13" imgW="711000" imgH="2156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047" y="5539048"/>
                          <a:ext cx="7112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5545149" y="5291153"/>
            <a:ext cx="49530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nklem" r:id="rId15" imgW="495000" imgH="799920" progId="Equation.3">
                    <p:embed/>
                  </p:oleObj>
                </mc:Choice>
                <mc:Fallback>
                  <p:oleObj name="Denklem" r:id="rId15" imgW="495000" imgH="79992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5149" y="5291153"/>
                          <a:ext cx="495300" cy="800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6143636" y="5572140"/>
            <a:ext cx="14351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nklem" r:id="rId17" imgW="1434960" imgH="203040" progId="Equation.3">
                    <p:embed/>
                  </p:oleObj>
                </mc:Choice>
                <mc:Fallback>
                  <p:oleObj name="Denklem" r:id="rId17" imgW="1434960" imgH="203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3636" y="5572140"/>
                          <a:ext cx="14351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7772411" y="5584840"/>
            <a:ext cx="2921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nklem" r:id="rId19" imgW="291960" imgH="203040" progId="Equation.3">
                    <p:embed/>
                  </p:oleObj>
                </mc:Choice>
                <mc:Fallback>
                  <p:oleObj name="Denklem" r:id="rId19" imgW="291960" imgH="203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11" y="5584840"/>
                          <a:ext cx="2921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4  Sayfa</a:t>
            </a:r>
          </a:p>
        </p:txBody>
      </p:sp>
      <p:sp>
        <p:nvSpPr>
          <p:cNvPr id="2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2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</p:spTree>
  </p:cSld>
  <p:clrMapOvr>
    <a:masterClrMapping/>
  </p:clrMapOvr>
  <p:transition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5616" y="980728"/>
            <a:ext cx="8028384" cy="552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400" dirty="0"/>
              <a:t>Matrislerinin çarpımını elde etmek için</a:t>
            </a:r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400" dirty="0" err="1"/>
              <a:t>c</a:t>
            </a:r>
            <a:r>
              <a:rPr lang="tr-TR" sz="1400" baseline="-25000" dirty="0" err="1"/>
              <a:t>ij</a:t>
            </a:r>
            <a:r>
              <a:rPr lang="tr-TR" sz="1400" dirty="0"/>
              <a:t>= a</a:t>
            </a:r>
            <a:r>
              <a:rPr lang="tr-TR" sz="1400" baseline="-25000" dirty="0"/>
              <a:t>i1</a:t>
            </a:r>
            <a:r>
              <a:rPr lang="tr-TR" sz="1400" dirty="0"/>
              <a:t>b</a:t>
            </a:r>
            <a:r>
              <a:rPr lang="tr-TR" sz="1400" baseline="-25000" dirty="0"/>
              <a:t>1j</a:t>
            </a:r>
            <a:r>
              <a:rPr lang="tr-TR" sz="1400" dirty="0"/>
              <a:t> + a</a:t>
            </a:r>
            <a:r>
              <a:rPr lang="tr-TR" sz="1400" baseline="-25000" dirty="0"/>
              <a:t>i2</a:t>
            </a:r>
            <a:r>
              <a:rPr lang="tr-TR" sz="1400" dirty="0"/>
              <a:t>b</a:t>
            </a:r>
            <a:r>
              <a:rPr lang="tr-TR" sz="1400" baseline="-25000" dirty="0"/>
              <a:t>2j</a:t>
            </a:r>
            <a:r>
              <a:rPr lang="tr-TR" sz="1400" dirty="0"/>
              <a:t> +  </a:t>
            </a:r>
            <a:r>
              <a:rPr lang="tr-TR" sz="1400" baseline="30000" dirty="0"/>
              <a:t>.   .   .</a:t>
            </a:r>
            <a:r>
              <a:rPr lang="tr-TR" sz="1400" dirty="0"/>
              <a:t>  + </a:t>
            </a:r>
            <a:r>
              <a:rPr lang="tr-TR" sz="1400" dirty="0" err="1"/>
              <a:t>a</a:t>
            </a:r>
            <a:r>
              <a:rPr lang="tr-TR" sz="1400" baseline="-25000" dirty="0" err="1"/>
              <a:t>ip</a:t>
            </a:r>
            <a:r>
              <a:rPr lang="tr-TR" sz="1400" dirty="0" err="1"/>
              <a:t>b</a:t>
            </a:r>
            <a:r>
              <a:rPr lang="tr-TR" sz="1400" baseline="-25000" dirty="0" err="1"/>
              <a:t>pj</a:t>
            </a:r>
            <a:r>
              <a:rPr lang="tr-TR" sz="1400" baseline="-25000" dirty="0"/>
              <a:t>    ,</a:t>
            </a:r>
            <a:r>
              <a:rPr lang="tr-TR" sz="1400" dirty="0"/>
              <a:t> 1 </a:t>
            </a:r>
            <a:r>
              <a:rPr lang="tr-TR" sz="1400" dirty="0">
                <a:sym typeface="Symbol"/>
              </a:rPr>
              <a:t></a:t>
            </a:r>
            <a:r>
              <a:rPr lang="tr-TR" sz="1400" dirty="0"/>
              <a:t>  i  </a:t>
            </a:r>
            <a:r>
              <a:rPr lang="tr-TR" sz="1400" dirty="0">
                <a:sym typeface="Symbol"/>
              </a:rPr>
              <a:t></a:t>
            </a:r>
            <a:r>
              <a:rPr lang="tr-TR" sz="1400" dirty="0"/>
              <a:t>  m  ;  1  </a:t>
            </a:r>
            <a:r>
              <a:rPr lang="tr-TR" sz="1400" dirty="0">
                <a:sym typeface="Symbol"/>
              </a:rPr>
              <a:t></a:t>
            </a:r>
            <a:r>
              <a:rPr lang="tr-TR" sz="1400" dirty="0"/>
              <a:t>  j  </a:t>
            </a:r>
            <a:r>
              <a:rPr lang="tr-TR" sz="1400" dirty="0">
                <a:sym typeface="Symbol"/>
              </a:rPr>
              <a:t></a:t>
            </a:r>
            <a:r>
              <a:rPr lang="tr-TR" sz="1400" dirty="0"/>
              <a:t>  n  işlemini yapmak yeterlidir.</a:t>
            </a:r>
          </a:p>
          <a:p>
            <a:endParaRPr lang="tr-TR" sz="1400" dirty="0"/>
          </a:p>
          <a:p>
            <a:r>
              <a:rPr lang="tr-TR" sz="1400" b="1" dirty="0"/>
              <a:t>Matris çarpımının  birleşme  özelliği  vardır</a:t>
            </a:r>
            <a:r>
              <a:rPr lang="tr-TR" sz="1400" dirty="0"/>
              <a:t>:  </a:t>
            </a:r>
          </a:p>
          <a:p>
            <a:r>
              <a:rPr lang="tr-TR" sz="1400" i="1" dirty="0"/>
              <a:t>A, B </a:t>
            </a:r>
            <a:r>
              <a:rPr lang="tr-TR" sz="1400" dirty="0"/>
              <a:t> ve </a:t>
            </a:r>
            <a:r>
              <a:rPr lang="tr-TR" sz="1400" i="1" dirty="0"/>
              <a:t>C </a:t>
            </a:r>
            <a:r>
              <a:rPr lang="tr-TR" sz="1400" dirty="0"/>
              <a:t>çarpımı gerçekleşecek büyüklükte matrisler ise  </a:t>
            </a:r>
            <a:r>
              <a:rPr lang="tr-TR" sz="1800" b="1" dirty="0"/>
              <a:t>A (B C) = (A B) C  </a:t>
            </a:r>
            <a:r>
              <a:rPr lang="tr-TR" sz="1400" dirty="0" err="1"/>
              <a:t>dir</a:t>
            </a:r>
            <a:r>
              <a:rPr lang="tr-TR" sz="1400" dirty="0"/>
              <a:t>.</a:t>
            </a:r>
          </a:p>
          <a:p>
            <a:r>
              <a:rPr lang="tr-TR" sz="1400" b="1" dirty="0"/>
              <a:t>Matris çarpımının  değişme  özelliği  yoktur</a:t>
            </a:r>
            <a:r>
              <a:rPr lang="tr-TR" sz="1400" dirty="0"/>
              <a:t>:  </a:t>
            </a:r>
            <a:r>
              <a:rPr lang="tr-TR" sz="1800" b="1" dirty="0"/>
              <a:t>AB </a:t>
            </a:r>
            <a:r>
              <a:rPr lang="tr-TR" sz="1800" b="1" dirty="0">
                <a:sym typeface="Symbol"/>
              </a:rPr>
              <a:t></a:t>
            </a:r>
            <a:r>
              <a:rPr lang="tr-TR" sz="1800" b="1" dirty="0"/>
              <a:t>  BA  </a:t>
            </a:r>
            <a:r>
              <a:rPr lang="tr-TR" sz="1400" dirty="0"/>
              <a:t>olan matrisler vardır.</a:t>
            </a:r>
          </a:p>
          <a:p>
            <a:endParaRPr lang="tr-TR" sz="1400" dirty="0"/>
          </a:p>
          <a:p>
            <a:r>
              <a:rPr lang="tr-TR" sz="1400" b="1" dirty="0"/>
              <a:t>Matris çarpımının toplama işlemi üzerinde dağılma özelliği  vardır</a:t>
            </a:r>
            <a:r>
              <a:rPr lang="tr-TR" sz="1400" dirty="0"/>
              <a:t>:  </a:t>
            </a:r>
          </a:p>
          <a:p>
            <a:r>
              <a:rPr lang="tr-TR" sz="1400" dirty="0"/>
              <a:t>A, B   ve  C  matrisleri için,  </a:t>
            </a:r>
            <a:r>
              <a:rPr lang="tr-TR" sz="1800" b="1" dirty="0"/>
              <a:t>A (B + C) = (A B) + (A C )    ,    (A + B) C = (A C) + (B C)  </a:t>
            </a:r>
            <a:endParaRPr lang="tr-TR" sz="1400" b="1" dirty="0"/>
          </a:p>
          <a:p>
            <a:r>
              <a:rPr lang="tr-TR" sz="1400" dirty="0"/>
              <a:t>eşitlikleri geçerlidir.</a:t>
            </a:r>
          </a:p>
          <a:p>
            <a:endParaRPr lang="tr-TR" sz="1400" dirty="0"/>
          </a:p>
          <a:p>
            <a:endParaRPr lang="tr-TR" sz="1400" dirty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259632" y="54868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Matris Çarpımı</a:t>
            </a:r>
          </a:p>
        </p:txBody>
      </p:sp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1928794" y="1052736"/>
          <a:ext cx="1428760" cy="107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3" imgW="1650960" imgH="1244520" progId="Equation.3">
                  <p:embed/>
                </p:oleObj>
              </mc:Choice>
              <mc:Fallback>
                <p:oleObj name="Denklem" r:id="rId3" imgW="1650960" imgH="124452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052736"/>
                        <a:ext cx="1428760" cy="1077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071934" y="1052736"/>
          <a:ext cx="1643074" cy="98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5" imgW="2082600" imgH="1244520" progId="Equation.3">
                  <p:embed/>
                </p:oleObj>
              </mc:Choice>
              <mc:Fallback>
                <p:oleObj name="Denklem" r:id="rId5" imgW="2082600" imgH="1244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1052736"/>
                        <a:ext cx="1643074" cy="98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13 32-Nokta Yıldız"/>
          <p:cNvSpPr/>
          <p:nvPr/>
        </p:nvSpPr>
        <p:spPr bwMode="auto">
          <a:xfrm>
            <a:off x="6215074" y="1500174"/>
            <a:ext cx="1857388" cy="1143008"/>
          </a:xfrm>
          <a:prstGeom prst="star32">
            <a:avLst>
              <a:gd name="adj" fmla="val 42929"/>
            </a:avLst>
          </a:prstGeom>
          <a:solidFill>
            <a:schemeClr val="accent1">
              <a:alpha val="4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AU" sz="1200" i="1"/>
              <a:t>A  </a:t>
            </a:r>
            <a:r>
              <a:rPr kumimoji="1" lang="en-AU" sz="1200"/>
              <a:t>nın sütun sayısı ile  </a:t>
            </a:r>
            <a:r>
              <a:rPr kumimoji="1" lang="en-AU" sz="1200" i="1"/>
              <a:t>B  </a:t>
            </a:r>
            <a:r>
              <a:rPr kumimoji="1" lang="en-AU" sz="1200"/>
              <a:t>nin satır sayısı aynı</a:t>
            </a:r>
            <a:endParaRPr kumimoji="0" lang="tr-T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5.  Sayfa</a:t>
            </a:r>
          </a:p>
        </p:txBody>
      </p:sp>
      <p:sp>
        <p:nvSpPr>
          <p:cNvPr id="17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8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grpSp>
        <p:nvGrpSpPr>
          <p:cNvPr id="25" name="24 Grup"/>
          <p:cNvGrpSpPr/>
          <p:nvPr/>
        </p:nvGrpSpPr>
        <p:grpSpPr>
          <a:xfrm>
            <a:off x="1785918" y="2636912"/>
            <a:ext cx="5429288" cy="1006689"/>
            <a:chOff x="1785918" y="2780928"/>
            <a:chExt cx="5429288" cy="1006689"/>
          </a:xfrm>
        </p:grpSpPr>
        <p:graphicFrame>
          <p:nvGraphicFramePr>
            <p:cNvPr id="14339" name="Object 3"/>
            <p:cNvGraphicFramePr>
              <a:graphicFrameLocks noChangeAspect="1"/>
            </p:cNvGraphicFramePr>
            <p:nvPr/>
          </p:nvGraphicFramePr>
          <p:xfrm>
            <a:off x="5676880" y="2789233"/>
            <a:ext cx="1538326" cy="998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nklem" r:id="rId7" imgW="1917360" imgH="1244520" progId="Equation.3">
                    <p:embed/>
                  </p:oleObj>
                </mc:Choice>
                <mc:Fallback>
                  <p:oleObj name="Denklem" r:id="rId7" imgW="1917360" imgH="12445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6880" y="2789233"/>
                          <a:ext cx="1538326" cy="998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" name="Object 4"/>
            <p:cNvGraphicFramePr>
              <a:graphicFrameLocks noChangeAspect="1"/>
            </p:cNvGraphicFramePr>
            <p:nvPr/>
          </p:nvGraphicFramePr>
          <p:xfrm>
            <a:off x="1785918" y="2786058"/>
            <a:ext cx="1487388" cy="998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nklem" r:id="rId9" imgW="1854000" imgH="1244520" progId="Equation.3">
                    <p:embed/>
                  </p:oleObj>
                </mc:Choice>
                <mc:Fallback>
                  <p:oleObj name="Denklem" r:id="rId9" imgW="1854000" imgH="12445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2786058"/>
                          <a:ext cx="1487388" cy="998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5"/>
            <p:cNvGraphicFramePr>
              <a:graphicFrameLocks noChangeAspect="1"/>
            </p:cNvGraphicFramePr>
            <p:nvPr/>
          </p:nvGraphicFramePr>
          <p:xfrm>
            <a:off x="3816330" y="2789233"/>
            <a:ext cx="1365137" cy="998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nklem" r:id="rId11" imgW="1701720" imgH="1244520" progId="Equation.3">
                    <p:embed/>
                  </p:oleObj>
                </mc:Choice>
                <mc:Fallback>
                  <p:oleObj name="Denklem" r:id="rId11" imgW="1701720" imgH="124452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330" y="2789233"/>
                          <a:ext cx="1365137" cy="998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19 Düz Ok Bağlayıcısı"/>
            <p:cNvCxnSpPr/>
            <p:nvPr/>
          </p:nvCxnSpPr>
          <p:spPr>
            <a:xfrm>
              <a:off x="2195736" y="3020702"/>
              <a:ext cx="1008112" cy="158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  <a:alpha val="9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Düz Ok Bağlayıcısı"/>
            <p:cNvCxnSpPr/>
            <p:nvPr/>
          </p:nvCxnSpPr>
          <p:spPr>
            <a:xfrm rot="5400000">
              <a:off x="3683396" y="3321367"/>
              <a:ext cx="864096" cy="158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  <a:alpha val="9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Oval"/>
            <p:cNvSpPr/>
            <p:nvPr/>
          </p:nvSpPr>
          <p:spPr>
            <a:xfrm>
              <a:off x="5831761" y="2780928"/>
              <a:ext cx="288032" cy="288032"/>
            </a:xfrm>
            <a:prstGeom prst="ellipse">
              <a:avLst/>
            </a:prstGeom>
            <a:solidFill>
              <a:schemeClr val="accent1">
                <a:alpha val="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6" name="25 Oval"/>
          <p:cNvSpPr/>
          <p:nvPr/>
        </p:nvSpPr>
        <p:spPr>
          <a:xfrm>
            <a:off x="1115616" y="3717032"/>
            <a:ext cx="288032" cy="288032"/>
          </a:xfrm>
          <a:prstGeom prst="ellips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dirty="0">
                <a:latin typeface="Harrington" pitchFamily="82" charset="0"/>
              </a:rPr>
              <a:t>Matrisler</a:t>
            </a:r>
            <a:endParaRPr lang="tr-TR" sz="24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5616" y="0"/>
            <a:ext cx="8028384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/>
          </a:p>
          <a:p>
            <a:r>
              <a:rPr lang="tr-TR" sz="1600" b="1" dirty="0"/>
              <a:t>(A</a:t>
            </a:r>
            <a:r>
              <a:rPr lang="tr-TR" sz="1600" b="1" baseline="30000" dirty="0"/>
              <a:t>T</a:t>
            </a:r>
            <a:r>
              <a:rPr lang="tr-TR" sz="1600" b="1" dirty="0"/>
              <a:t>)</a:t>
            </a:r>
            <a:r>
              <a:rPr lang="tr-TR" sz="1600" b="1" baseline="30000" dirty="0"/>
              <a:t>T</a:t>
            </a:r>
            <a:r>
              <a:rPr lang="tr-TR" sz="1600" b="1" dirty="0"/>
              <a:t>=A   ,   (</a:t>
            </a:r>
            <a:r>
              <a:rPr lang="tr-TR" sz="1600" b="1" dirty="0" err="1"/>
              <a:t>sA</a:t>
            </a:r>
            <a:r>
              <a:rPr lang="tr-TR" sz="1600" b="1" dirty="0"/>
              <a:t>)</a:t>
            </a:r>
            <a:r>
              <a:rPr lang="tr-TR" sz="1600" b="1" baseline="30000" dirty="0"/>
              <a:t>T</a:t>
            </a:r>
            <a:r>
              <a:rPr lang="tr-TR" sz="1600" b="1" dirty="0"/>
              <a:t>= s A</a:t>
            </a:r>
            <a:r>
              <a:rPr lang="tr-TR" sz="1600" b="1" baseline="30000" dirty="0"/>
              <a:t>T  </a:t>
            </a:r>
            <a:r>
              <a:rPr lang="tr-TR" sz="1600" b="1" dirty="0"/>
              <a:t> ,  (A+B)</a:t>
            </a:r>
            <a:r>
              <a:rPr lang="tr-TR" sz="1600" b="1" baseline="30000" dirty="0"/>
              <a:t>T</a:t>
            </a:r>
            <a:r>
              <a:rPr lang="tr-TR" sz="1600" b="1" dirty="0"/>
              <a:t>= A</a:t>
            </a:r>
            <a:r>
              <a:rPr lang="tr-TR" sz="1600" b="1" baseline="30000" dirty="0"/>
              <a:t>T</a:t>
            </a:r>
            <a:r>
              <a:rPr lang="tr-TR" sz="1600" b="1" dirty="0"/>
              <a:t>+B</a:t>
            </a:r>
            <a:r>
              <a:rPr lang="tr-TR" sz="1600" b="1" baseline="30000" dirty="0"/>
              <a:t>T</a:t>
            </a:r>
            <a:r>
              <a:rPr lang="tr-TR" sz="1600" b="1" dirty="0"/>
              <a:t>  ,   (AB)</a:t>
            </a:r>
            <a:r>
              <a:rPr lang="tr-TR" sz="1600" b="1" baseline="30000" dirty="0"/>
              <a:t>T</a:t>
            </a:r>
            <a:r>
              <a:rPr lang="tr-TR" sz="1600" b="1" dirty="0"/>
              <a:t>= B</a:t>
            </a:r>
            <a:r>
              <a:rPr lang="tr-TR" sz="1600" b="1" baseline="30000" dirty="0"/>
              <a:t>T </a:t>
            </a:r>
            <a:r>
              <a:rPr lang="tr-TR" sz="1600" b="1" dirty="0"/>
              <a:t>A</a:t>
            </a:r>
            <a:r>
              <a:rPr lang="tr-TR" sz="1600" b="1" baseline="30000" dirty="0"/>
              <a:t>T </a:t>
            </a:r>
            <a:r>
              <a:rPr lang="tr-TR" sz="1600" b="1" dirty="0"/>
              <a:t> </a:t>
            </a:r>
          </a:p>
          <a:p>
            <a:r>
              <a:rPr lang="tr-TR" sz="1600" dirty="0"/>
              <a:t>özelliklerinin sağlandığı kolayca görülebilir.</a:t>
            </a:r>
          </a:p>
          <a:p>
            <a:endParaRPr lang="tr-TR" sz="1600" dirty="0"/>
          </a:p>
          <a:p>
            <a:r>
              <a:rPr lang="tr-TR" sz="1600" dirty="0" err="1"/>
              <a:t>Transpozesi</a:t>
            </a:r>
            <a:r>
              <a:rPr lang="tr-TR" sz="1600" dirty="0"/>
              <a:t> kendine eşit olan kare matrise </a:t>
            </a:r>
            <a:r>
              <a:rPr lang="tr-TR" sz="1600" b="1" dirty="0"/>
              <a:t>simetrik matris</a:t>
            </a:r>
            <a:r>
              <a:rPr lang="tr-TR" sz="1600" dirty="0"/>
              <a:t> denir. </a:t>
            </a:r>
            <a:r>
              <a:rPr lang="tr-TR" sz="1600" b="1" dirty="0"/>
              <a:t>(A=A</a:t>
            </a:r>
            <a:r>
              <a:rPr lang="tr-TR" sz="1600" b="1" baseline="30000" dirty="0"/>
              <a:t>T</a:t>
            </a:r>
            <a:r>
              <a:rPr lang="tr-TR" sz="1600" b="1" dirty="0"/>
              <a:t> ) </a:t>
            </a:r>
          </a:p>
          <a:p>
            <a:endParaRPr lang="tr-TR" sz="1600" dirty="0"/>
          </a:p>
          <a:p>
            <a:r>
              <a:rPr lang="en-AU" sz="1600" b="1" dirty="0" err="1"/>
              <a:t>Satır</a:t>
            </a:r>
            <a:r>
              <a:rPr lang="en-AU" sz="1600" b="1" dirty="0"/>
              <a:t> </a:t>
            </a:r>
            <a:r>
              <a:rPr lang="en-AU" sz="1600" b="1" dirty="0" err="1"/>
              <a:t>sayısı</a:t>
            </a:r>
            <a:r>
              <a:rPr lang="en-AU" sz="1600" b="1" dirty="0"/>
              <a:t> </a:t>
            </a:r>
            <a:r>
              <a:rPr lang="en-AU" sz="1600" b="1" dirty="0" err="1"/>
              <a:t>sütun</a:t>
            </a:r>
            <a:r>
              <a:rPr lang="en-AU" sz="1600" b="1" dirty="0"/>
              <a:t> </a:t>
            </a:r>
            <a:r>
              <a:rPr lang="en-AU" sz="1600" b="1" dirty="0" err="1"/>
              <a:t>sayısına</a:t>
            </a:r>
            <a:r>
              <a:rPr lang="en-AU" sz="1600" b="1" dirty="0"/>
              <a:t> </a:t>
            </a:r>
            <a:r>
              <a:rPr lang="en-AU" sz="1600" b="1" dirty="0" err="1"/>
              <a:t>eşit</a:t>
            </a:r>
            <a:r>
              <a:rPr lang="en-AU" sz="1600" b="1" dirty="0"/>
              <a:t> </a:t>
            </a:r>
            <a:r>
              <a:rPr lang="en-AU" sz="1600" dirty="0" err="1"/>
              <a:t>olan</a:t>
            </a:r>
            <a:r>
              <a:rPr lang="en-AU" sz="1600" dirty="0"/>
              <a:t> </a:t>
            </a:r>
            <a:r>
              <a:rPr lang="en-AU" sz="1600" dirty="0" err="1"/>
              <a:t>matrise</a:t>
            </a:r>
            <a:r>
              <a:rPr lang="en-AU" sz="1600" dirty="0"/>
              <a:t>  </a:t>
            </a:r>
            <a:r>
              <a:rPr lang="en-AU" sz="1600" b="1" dirty="0" err="1"/>
              <a:t>kare</a:t>
            </a:r>
            <a:r>
              <a:rPr lang="en-AU" sz="1600" b="1" dirty="0"/>
              <a:t> </a:t>
            </a:r>
            <a:r>
              <a:rPr lang="en-AU" sz="1600" b="1" dirty="0" err="1"/>
              <a:t>matris</a:t>
            </a:r>
            <a:r>
              <a:rPr lang="en-AU" sz="1600" dirty="0"/>
              <a:t> </a:t>
            </a:r>
            <a:r>
              <a:rPr lang="en-AU" sz="1600" dirty="0" err="1"/>
              <a:t>adı</a:t>
            </a:r>
            <a:r>
              <a:rPr lang="en-AU" sz="1600" dirty="0"/>
              <a:t> </a:t>
            </a:r>
            <a:r>
              <a:rPr lang="en-AU" sz="1600" dirty="0" err="1"/>
              <a:t>verilir</a:t>
            </a:r>
            <a:endParaRPr lang="tr-TR" sz="1600" dirty="0"/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/>
              <a:t>M</a:t>
            </a:r>
            <a:r>
              <a:rPr lang="en-AU" sz="1600" dirty="0" err="1"/>
              <a:t>atrisin</a:t>
            </a:r>
            <a:r>
              <a:rPr lang="en-AU" sz="1600" dirty="0"/>
              <a:t>  </a:t>
            </a:r>
            <a:r>
              <a:rPr lang="en-AU" sz="1800" b="1" i="1" dirty="0"/>
              <a:t>a</a:t>
            </a:r>
            <a:r>
              <a:rPr lang="en-AU" sz="1800" b="1" baseline="-25000" dirty="0"/>
              <a:t>11</a:t>
            </a:r>
            <a:r>
              <a:rPr lang="en-AU" sz="1800" b="1" i="1" dirty="0"/>
              <a:t> , a</a:t>
            </a:r>
            <a:r>
              <a:rPr lang="en-AU" sz="1800" b="1" baseline="-25000" dirty="0"/>
              <a:t>22</a:t>
            </a:r>
            <a:r>
              <a:rPr lang="en-AU" sz="1800" b="1" i="1" dirty="0"/>
              <a:t> , .  .  .  , </a:t>
            </a:r>
            <a:r>
              <a:rPr lang="en-AU" sz="1800" b="1" i="1" dirty="0" err="1"/>
              <a:t>a</a:t>
            </a:r>
            <a:r>
              <a:rPr lang="en-AU" sz="1800" b="1" i="1" baseline="-25000" dirty="0" err="1"/>
              <a:t>nn</a:t>
            </a:r>
            <a:r>
              <a:rPr lang="en-AU" sz="1800" b="1" i="1" dirty="0"/>
              <a:t>  </a:t>
            </a:r>
            <a:r>
              <a:rPr lang="en-AU" sz="1600" dirty="0" err="1"/>
              <a:t>girdilerine</a:t>
            </a:r>
            <a:r>
              <a:rPr lang="en-AU" sz="1600" dirty="0"/>
              <a:t> </a:t>
            </a:r>
            <a:r>
              <a:rPr lang="en-AU" sz="1600" dirty="0" err="1"/>
              <a:t>matrisin</a:t>
            </a:r>
            <a:r>
              <a:rPr lang="en-AU" sz="1600" dirty="0"/>
              <a:t> </a:t>
            </a:r>
            <a:r>
              <a:rPr lang="en-AU" sz="1600" b="1" dirty="0" err="1"/>
              <a:t>köşegeni</a:t>
            </a:r>
            <a:r>
              <a:rPr lang="en-AU" sz="1600" b="1" dirty="0"/>
              <a:t> </a:t>
            </a:r>
            <a:r>
              <a:rPr lang="en-AU" sz="1600" dirty="0"/>
              <a:t> </a:t>
            </a:r>
            <a:r>
              <a:rPr lang="en-AU" sz="1600" dirty="0" err="1"/>
              <a:t>denir</a:t>
            </a:r>
            <a:r>
              <a:rPr lang="en-AU" sz="1600" dirty="0"/>
              <a:t>. </a:t>
            </a:r>
            <a:endParaRPr lang="tr-TR" sz="1600" dirty="0"/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AU" sz="1600" dirty="0"/>
              <a:t>Köşegen elemanlarından </a:t>
            </a:r>
            <a:r>
              <a:rPr lang="en-AU" sz="1600" dirty="0" err="1"/>
              <a:t>başka</a:t>
            </a:r>
            <a:r>
              <a:rPr lang="en-AU" sz="1600" dirty="0"/>
              <a:t> </a:t>
            </a:r>
            <a:r>
              <a:rPr lang="en-AU" sz="1600" dirty="0" err="1"/>
              <a:t>diğer</a:t>
            </a:r>
            <a:r>
              <a:rPr lang="en-AU" sz="1600" dirty="0"/>
              <a:t> </a:t>
            </a:r>
            <a:r>
              <a:rPr lang="en-AU" sz="1600" dirty="0" err="1"/>
              <a:t>elemanları</a:t>
            </a:r>
            <a:r>
              <a:rPr lang="en-AU" sz="1600" dirty="0"/>
              <a:t> </a:t>
            </a:r>
            <a:r>
              <a:rPr lang="en-AU" sz="1600" dirty="0" err="1"/>
              <a:t>sıfır</a:t>
            </a:r>
            <a:r>
              <a:rPr lang="en-AU" sz="1600" dirty="0"/>
              <a:t> </a:t>
            </a:r>
            <a:r>
              <a:rPr lang="en-AU" sz="1600" dirty="0" err="1"/>
              <a:t>olan</a:t>
            </a:r>
            <a:r>
              <a:rPr lang="en-AU" sz="1600" dirty="0"/>
              <a:t> </a:t>
            </a:r>
            <a:r>
              <a:rPr lang="en-AU" sz="1600" dirty="0" err="1"/>
              <a:t>kare</a:t>
            </a:r>
            <a:r>
              <a:rPr lang="en-AU" sz="1600" dirty="0"/>
              <a:t> </a:t>
            </a:r>
            <a:r>
              <a:rPr lang="en-AU" sz="1600" dirty="0" err="1"/>
              <a:t>matrise</a:t>
            </a:r>
            <a:r>
              <a:rPr lang="en-AU" sz="1600" dirty="0"/>
              <a:t> </a:t>
            </a:r>
            <a:r>
              <a:rPr lang="en-AU" sz="1600" b="1" dirty="0" err="1"/>
              <a:t>köşegen</a:t>
            </a:r>
            <a:r>
              <a:rPr lang="en-AU" sz="1600" b="1" dirty="0"/>
              <a:t> </a:t>
            </a:r>
            <a:r>
              <a:rPr lang="en-AU" sz="1600" b="1" dirty="0" err="1"/>
              <a:t>matris</a:t>
            </a:r>
            <a:r>
              <a:rPr lang="en-AU" sz="1600" b="1" dirty="0"/>
              <a:t> </a:t>
            </a:r>
            <a:r>
              <a:rPr lang="en-AU" sz="1600" dirty="0" err="1"/>
              <a:t>denir</a:t>
            </a:r>
            <a:r>
              <a:rPr lang="en-AU" sz="1600" dirty="0"/>
              <a:t>. </a:t>
            </a:r>
            <a:endParaRPr lang="tr-TR" sz="1600" dirty="0"/>
          </a:p>
          <a:p>
            <a:r>
              <a:rPr lang="tr-TR" sz="1600" i="1" dirty="0"/>
              <a:t>	</a:t>
            </a:r>
          </a:p>
          <a:p>
            <a:endParaRPr lang="tr-TR" sz="1600" i="1" dirty="0"/>
          </a:p>
          <a:p>
            <a:r>
              <a:rPr lang="en-AU" sz="1600" i="1" dirty="0" err="1"/>
              <a:t>Birim</a:t>
            </a:r>
            <a:r>
              <a:rPr lang="en-AU" sz="1600" i="1" dirty="0"/>
              <a:t> </a:t>
            </a:r>
            <a:r>
              <a:rPr lang="en-AU" sz="1600" i="1" dirty="0" err="1"/>
              <a:t>matris</a:t>
            </a:r>
            <a:r>
              <a:rPr lang="en-AU" sz="1600" i="1" dirty="0"/>
              <a:t> </a:t>
            </a:r>
            <a:r>
              <a:rPr lang="en-AU" sz="1600" i="1" dirty="0" err="1"/>
              <a:t>bir</a:t>
            </a:r>
            <a:r>
              <a:rPr lang="en-AU" sz="1600" i="1" dirty="0"/>
              <a:t> </a:t>
            </a:r>
            <a:r>
              <a:rPr lang="en-AU" sz="1600" i="1" dirty="0" err="1"/>
              <a:t>köşegen</a:t>
            </a:r>
            <a:r>
              <a:rPr lang="en-AU" sz="1600" i="1" dirty="0"/>
              <a:t> </a:t>
            </a:r>
            <a:r>
              <a:rPr lang="en-AU" sz="1600" i="1" dirty="0" err="1"/>
              <a:t>matrisdir</a:t>
            </a:r>
            <a:r>
              <a:rPr lang="en-AU" sz="1600" i="1" dirty="0"/>
              <a:t>.</a:t>
            </a:r>
            <a:endParaRPr lang="tr-TR" sz="1600" i="1" dirty="0"/>
          </a:p>
          <a:p>
            <a:endParaRPr lang="tr-TR" sz="1600" i="1" dirty="0"/>
          </a:p>
          <a:p>
            <a:endParaRPr lang="tr-TR" sz="1600" dirty="0"/>
          </a:p>
          <a:p>
            <a:r>
              <a:rPr lang="en-AU" sz="1600" dirty="0"/>
              <a:t>Kare </a:t>
            </a:r>
            <a:r>
              <a:rPr lang="en-AU" sz="1600" dirty="0" err="1"/>
              <a:t>bir</a:t>
            </a:r>
            <a:r>
              <a:rPr lang="en-AU" sz="1600" dirty="0"/>
              <a:t> </a:t>
            </a:r>
            <a:r>
              <a:rPr lang="en-AU" sz="1600" dirty="0" err="1"/>
              <a:t>matrisin</a:t>
            </a:r>
            <a:r>
              <a:rPr lang="en-AU" sz="1600" dirty="0"/>
              <a:t> </a:t>
            </a:r>
            <a:r>
              <a:rPr lang="en-AU" sz="1600" dirty="0" err="1"/>
              <a:t>köşegeninin</a:t>
            </a:r>
            <a:r>
              <a:rPr lang="en-AU" sz="1600" dirty="0"/>
              <a:t> </a:t>
            </a:r>
            <a:r>
              <a:rPr lang="en-AU" sz="1600" dirty="0" err="1"/>
              <a:t>üstündeki</a:t>
            </a:r>
            <a:r>
              <a:rPr lang="en-AU" sz="1600" dirty="0"/>
              <a:t> </a:t>
            </a:r>
            <a:r>
              <a:rPr lang="en-AU" sz="1600" dirty="0" err="1"/>
              <a:t>elemanlar</a:t>
            </a:r>
            <a:r>
              <a:rPr lang="en-AU" sz="1600" dirty="0"/>
              <a:t> </a:t>
            </a:r>
            <a:r>
              <a:rPr lang="en-AU" sz="1600" dirty="0" err="1"/>
              <a:t>sıfırsa</a:t>
            </a:r>
            <a:r>
              <a:rPr lang="en-AU" sz="1600" dirty="0"/>
              <a:t> </a:t>
            </a:r>
            <a:r>
              <a:rPr lang="en-AU" sz="1600" dirty="0" err="1"/>
              <a:t>matrise</a:t>
            </a:r>
            <a:r>
              <a:rPr lang="en-AU" sz="1600" dirty="0"/>
              <a:t> </a:t>
            </a:r>
            <a:r>
              <a:rPr lang="en-AU" sz="1600" b="1" dirty="0"/>
              <a:t>alt </a:t>
            </a:r>
            <a:r>
              <a:rPr lang="en-AU" sz="1600" b="1" dirty="0" err="1"/>
              <a:t>üçgensel</a:t>
            </a:r>
            <a:r>
              <a:rPr lang="en-AU" sz="1600" b="1" dirty="0"/>
              <a:t> </a:t>
            </a:r>
            <a:r>
              <a:rPr lang="en-AU" sz="1600" b="1" dirty="0" err="1"/>
              <a:t>ma</a:t>
            </a:r>
            <a:r>
              <a:rPr lang="en-AU" sz="1600" dirty="0" err="1"/>
              <a:t>tris</a:t>
            </a:r>
            <a:r>
              <a:rPr lang="en-AU" sz="1600" dirty="0"/>
              <a:t>,  </a:t>
            </a:r>
            <a:endParaRPr lang="tr-TR" sz="1600" dirty="0"/>
          </a:p>
          <a:p>
            <a:r>
              <a:rPr lang="en-AU" sz="1600" dirty="0" err="1"/>
              <a:t>köşegeninin</a:t>
            </a:r>
            <a:r>
              <a:rPr lang="en-AU" sz="1600" dirty="0"/>
              <a:t> </a:t>
            </a:r>
            <a:r>
              <a:rPr lang="en-AU" sz="1600" dirty="0" err="1"/>
              <a:t>altındaki</a:t>
            </a:r>
            <a:r>
              <a:rPr lang="en-AU" sz="1600" dirty="0"/>
              <a:t> </a:t>
            </a:r>
            <a:r>
              <a:rPr lang="en-AU" sz="1600" dirty="0" err="1"/>
              <a:t>elemanlar</a:t>
            </a:r>
            <a:r>
              <a:rPr lang="en-AU" sz="1600" dirty="0"/>
              <a:t> </a:t>
            </a:r>
            <a:r>
              <a:rPr lang="en-AU" sz="1600" dirty="0" err="1"/>
              <a:t>sıfırsa</a:t>
            </a:r>
            <a:r>
              <a:rPr lang="en-AU" sz="1600" dirty="0"/>
              <a:t> </a:t>
            </a:r>
            <a:r>
              <a:rPr lang="en-AU" sz="1600" dirty="0" err="1"/>
              <a:t>matrise</a:t>
            </a:r>
            <a:r>
              <a:rPr lang="en-AU" sz="1600" dirty="0"/>
              <a:t> </a:t>
            </a:r>
            <a:r>
              <a:rPr lang="en-AU" sz="1600" b="1" dirty="0" err="1"/>
              <a:t>üst</a:t>
            </a:r>
            <a:r>
              <a:rPr lang="en-AU" sz="1600" b="1" dirty="0"/>
              <a:t> </a:t>
            </a:r>
            <a:r>
              <a:rPr lang="en-AU" sz="1600" b="1" dirty="0" err="1"/>
              <a:t>üçgensel</a:t>
            </a:r>
            <a:r>
              <a:rPr lang="en-AU" sz="1600" b="1" dirty="0"/>
              <a:t> </a:t>
            </a:r>
            <a:r>
              <a:rPr lang="en-AU" sz="1600" b="1" dirty="0" err="1"/>
              <a:t>matris</a:t>
            </a:r>
            <a:r>
              <a:rPr lang="en-AU" sz="1600" b="1" dirty="0"/>
              <a:t> </a:t>
            </a:r>
            <a:r>
              <a:rPr lang="en-AU" sz="1600" dirty="0" err="1"/>
              <a:t>denir</a:t>
            </a:r>
            <a:r>
              <a:rPr lang="en-AU" sz="1600" dirty="0"/>
              <a:t>.</a:t>
            </a:r>
            <a:endParaRPr lang="tr-TR" sz="1600" dirty="0"/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1979712" y="188640"/>
          <a:ext cx="1278155" cy="75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3" imgW="1587240" imgH="939600" progId="Equation.3">
                  <p:embed/>
                </p:oleObj>
              </mc:Choice>
              <mc:Fallback>
                <p:oleObj name="Denklem" r:id="rId3" imgW="1587240" imgH="939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88640"/>
                        <a:ext cx="1278155" cy="756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851920" y="188640"/>
          <a:ext cx="1296144" cy="726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5" imgW="1676160" imgH="939600" progId="Equation.3">
                  <p:embed/>
                </p:oleObj>
              </mc:Choice>
              <mc:Fallback>
                <p:oleObj name="Denklem" r:id="rId5" imgW="167616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88640"/>
                        <a:ext cx="1296144" cy="726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563888" y="476672"/>
          <a:ext cx="159288" cy="12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7" imgW="190440" imgH="152280" progId="Equation.3">
                  <p:embed/>
                </p:oleObj>
              </mc:Choice>
              <mc:Fallback>
                <p:oleObj name="Denklem" r:id="rId7" imgW="190440" imgH="152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76672"/>
                        <a:ext cx="159288" cy="127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7236296" y="2132856"/>
          <a:ext cx="1388043" cy="942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9" imgW="1384200" imgH="939600" progId="Equation.3">
                  <p:embed/>
                </p:oleObj>
              </mc:Choice>
              <mc:Fallback>
                <p:oleObj name="Denklem" r:id="rId9" imgW="1384200" imgH="939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2132856"/>
                        <a:ext cx="1388043" cy="9423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6296" y="4149080"/>
            <a:ext cx="1214446" cy="517926"/>
          </a:xfrm>
          <a:prstGeom prst="rect">
            <a:avLst/>
          </a:prstGeom>
          <a:noFill/>
        </p:spPr>
      </p:pic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20 Grup"/>
          <p:cNvGrpSpPr/>
          <p:nvPr/>
        </p:nvGrpSpPr>
        <p:grpSpPr>
          <a:xfrm>
            <a:off x="2267744" y="5650937"/>
            <a:ext cx="5328592" cy="1090431"/>
            <a:chOff x="1785917" y="4941168"/>
            <a:chExt cx="4554769" cy="658383"/>
          </a:xfrm>
        </p:grpSpPr>
        <p:pic>
          <p:nvPicPr>
            <p:cNvPr id="12302" name="Picture 14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85917" y="4941168"/>
              <a:ext cx="2197331" cy="637657"/>
            </a:xfrm>
            <a:prstGeom prst="rect">
              <a:avLst/>
            </a:prstGeom>
            <a:noFill/>
          </p:spPr>
        </p:pic>
        <p:pic>
          <p:nvPicPr>
            <p:cNvPr id="12305" name="Picture 17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71934" y="4941168"/>
              <a:ext cx="2268752" cy="658383"/>
            </a:xfrm>
            <a:prstGeom prst="rect">
              <a:avLst/>
            </a:prstGeom>
            <a:noFill/>
          </p:spPr>
        </p:pic>
      </p:grp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6.  Sayfa</a:t>
            </a:r>
          </a:p>
        </p:txBody>
      </p:sp>
      <p:sp>
        <p:nvSpPr>
          <p:cNvPr id="2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2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87624" y="548680"/>
            <a:ext cx="7742094" cy="595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en-AU" sz="1600" dirty="0"/>
              <a:t>Köşegen </a:t>
            </a:r>
            <a:r>
              <a:rPr lang="en-AU" sz="1600" dirty="0" err="1"/>
              <a:t>girdilerinin</a:t>
            </a:r>
            <a:r>
              <a:rPr lang="en-AU" sz="1600" dirty="0"/>
              <a:t> her </a:t>
            </a:r>
            <a:r>
              <a:rPr lang="en-AU" sz="1600" dirty="0" err="1"/>
              <a:t>biri</a:t>
            </a:r>
            <a:r>
              <a:rPr lang="en-AU" sz="1600" dirty="0"/>
              <a:t> 1, </a:t>
            </a:r>
            <a:r>
              <a:rPr lang="en-AU" sz="1600" dirty="0" err="1"/>
              <a:t>geri</a:t>
            </a:r>
            <a:r>
              <a:rPr lang="en-AU" sz="1600" dirty="0"/>
              <a:t> </a:t>
            </a:r>
            <a:r>
              <a:rPr lang="en-AU" sz="1600" dirty="0" err="1"/>
              <a:t>kalan</a:t>
            </a:r>
            <a:r>
              <a:rPr lang="en-AU" sz="1600" dirty="0"/>
              <a:t> </a:t>
            </a:r>
            <a:r>
              <a:rPr lang="en-AU" sz="1600" dirty="0" err="1"/>
              <a:t>tüm</a:t>
            </a:r>
            <a:r>
              <a:rPr lang="en-AU" sz="1600" dirty="0"/>
              <a:t> </a:t>
            </a:r>
            <a:r>
              <a:rPr lang="en-AU" sz="1600" dirty="0" err="1"/>
              <a:t>girdileri</a:t>
            </a:r>
            <a:r>
              <a:rPr lang="en-AU" sz="1600" dirty="0"/>
              <a:t>  0  </a:t>
            </a:r>
            <a:r>
              <a:rPr lang="en-AU" sz="1600" dirty="0" err="1"/>
              <a:t>olan</a:t>
            </a:r>
            <a:r>
              <a:rPr lang="en-AU" sz="1600" dirty="0"/>
              <a:t>  </a:t>
            </a:r>
            <a:r>
              <a:rPr lang="en-AU" sz="1600" dirty="0" err="1"/>
              <a:t>matrise</a:t>
            </a:r>
            <a:r>
              <a:rPr lang="en-AU" sz="1600" dirty="0"/>
              <a:t>  </a:t>
            </a:r>
            <a:endParaRPr lang="tr-TR" sz="1600" dirty="0"/>
          </a:p>
          <a:p>
            <a:r>
              <a:rPr lang="en-AU" sz="1600" b="1" dirty="0" err="1"/>
              <a:t>birim</a:t>
            </a:r>
            <a:r>
              <a:rPr lang="en-AU" sz="1600" b="1" dirty="0"/>
              <a:t> </a:t>
            </a:r>
            <a:r>
              <a:rPr lang="en-AU" sz="1600" b="1" dirty="0" err="1"/>
              <a:t>matris</a:t>
            </a:r>
            <a:r>
              <a:rPr lang="en-AU" sz="1600" dirty="0"/>
              <a:t> </a:t>
            </a:r>
            <a:r>
              <a:rPr lang="en-AU" sz="1600" dirty="0" err="1"/>
              <a:t>adı</a:t>
            </a:r>
            <a:r>
              <a:rPr lang="en-AU" sz="1600" dirty="0"/>
              <a:t> </a:t>
            </a:r>
            <a:r>
              <a:rPr lang="en-AU" sz="1600" dirty="0" err="1"/>
              <a:t>verilir</a:t>
            </a:r>
            <a:r>
              <a:rPr lang="en-AU" sz="1600" dirty="0"/>
              <a:t>.</a:t>
            </a:r>
            <a:r>
              <a:rPr lang="tr-TR" sz="1600" dirty="0"/>
              <a:t> Her  </a:t>
            </a:r>
            <a:r>
              <a:rPr lang="en-AU" sz="1600" dirty="0"/>
              <a:t>m</a:t>
            </a:r>
            <a:r>
              <a:rPr lang="en-AU" sz="1600" dirty="0">
                <a:sym typeface="Symbol"/>
              </a:rPr>
              <a:t></a:t>
            </a:r>
            <a:r>
              <a:rPr lang="en-AU" sz="1600" dirty="0"/>
              <a:t> n   A </a:t>
            </a:r>
            <a:r>
              <a:rPr lang="en-AU" sz="1600" dirty="0" err="1"/>
              <a:t>matrisi</a:t>
            </a:r>
            <a:r>
              <a:rPr lang="en-AU" sz="1600" dirty="0"/>
              <a:t>    </a:t>
            </a:r>
            <a:r>
              <a:rPr lang="en-AU" sz="1600" dirty="0" err="1"/>
              <a:t>için</a:t>
            </a:r>
            <a:r>
              <a:rPr lang="en-AU" sz="1600" dirty="0"/>
              <a:t> </a:t>
            </a:r>
            <a:r>
              <a:rPr lang="tr-TR" sz="1600" dirty="0"/>
              <a:t>   </a:t>
            </a:r>
            <a:r>
              <a:rPr lang="tr-TR" sz="1600" b="1" dirty="0"/>
              <a:t>A </a:t>
            </a:r>
            <a:r>
              <a:rPr lang="tr-TR" sz="1600" b="1" dirty="0" err="1"/>
              <a:t>I</a:t>
            </a:r>
            <a:r>
              <a:rPr lang="tr-TR" sz="1600" b="1" baseline="-25000" dirty="0" err="1"/>
              <a:t>n</a:t>
            </a:r>
            <a:r>
              <a:rPr lang="tr-TR" sz="1600" b="1" dirty="0"/>
              <a:t> =  A = </a:t>
            </a:r>
            <a:r>
              <a:rPr lang="tr-TR" sz="1600" b="1" dirty="0" err="1"/>
              <a:t>I</a:t>
            </a:r>
            <a:r>
              <a:rPr lang="tr-TR" sz="1600" b="1" baseline="-25000" dirty="0" err="1"/>
              <a:t>m</a:t>
            </a:r>
            <a:r>
              <a:rPr lang="tr-TR" sz="1600" b="1" baseline="-25000" dirty="0"/>
              <a:t> </a:t>
            </a:r>
            <a:r>
              <a:rPr lang="tr-TR" sz="1600" b="1" dirty="0"/>
              <a:t>A</a:t>
            </a:r>
            <a:r>
              <a:rPr lang="tr-TR" sz="1600" dirty="0"/>
              <a:t> </a:t>
            </a:r>
            <a:r>
              <a:rPr lang="tr-TR" sz="1600" dirty="0" err="1"/>
              <a:t>dir</a:t>
            </a:r>
            <a:r>
              <a:rPr lang="tr-TR" sz="1600" dirty="0"/>
              <a:t>.</a:t>
            </a:r>
          </a:p>
          <a:p>
            <a:endParaRPr kumimoji="1" lang="tr-TR" sz="1600" dirty="0"/>
          </a:p>
          <a:p>
            <a:endParaRPr kumimoji="1" lang="tr-TR" sz="1600" dirty="0"/>
          </a:p>
          <a:p>
            <a:endParaRPr kumimoji="1" lang="tr-TR" sz="1800" b="1" dirty="0"/>
          </a:p>
          <a:p>
            <a:r>
              <a:rPr kumimoji="1" lang="en-AU" sz="1800" b="1" dirty="0"/>
              <a:t>I</a:t>
            </a:r>
            <a:r>
              <a:rPr kumimoji="1" lang="en-AU" sz="1800" b="1" baseline="-25000" dirty="0"/>
              <a:t>n</a:t>
            </a:r>
            <a:r>
              <a:rPr kumimoji="1" lang="en-AU" sz="1800" b="1" dirty="0"/>
              <a:t>  ,   n</a:t>
            </a:r>
            <a:r>
              <a:rPr kumimoji="1" lang="en-AU" sz="1800" b="1" dirty="0">
                <a:sym typeface="Symbol"/>
              </a:rPr>
              <a:t></a:t>
            </a:r>
            <a:r>
              <a:rPr kumimoji="1" lang="en-AU" sz="1800" b="1" dirty="0"/>
              <a:t> n   </a:t>
            </a:r>
            <a:r>
              <a:rPr kumimoji="1" lang="en-AU" sz="1800" b="1" dirty="0" err="1"/>
              <a:t>birim</a:t>
            </a:r>
            <a:r>
              <a:rPr kumimoji="1" lang="en-AU" sz="1800" b="1" dirty="0"/>
              <a:t> </a:t>
            </a:r>
            <a:r>
              <a:rPr kumimoji="1" lang="en-AU" sz="1800" b="1" dirty="0" err="1"/>
              <a:t>matris</a:t>
            </a:r>
            <a:r>
              <a:rPr kumimoji="1" lang="tr-TR" sz="1800" b="1" dirty="0"/>
              <a:t> </a:t>
            </a:r>
          </a:p>
          <a:p>
            <a:endParaRPr kumimoji="1" lang="tr-TR" sz="1800" b="1" dirty="0"/>
          </a:p>
          <a:p>
            <a:endParaRPr kumimoji="1" lang="tr-TR" sz="1600" dirty="0"/>
          </a:p>
          <a:p>
            <a:endParaRPr kumimoji="1" lang="tr-TR" sz="1600" dirty="0"/>
          </a:p>
          <a:p>
            <a:r>
              <a:rPr kumimoji="1" lang="tr-TR" sz="1600" b="1" dirty="0"/>
              <a:t>A (A </a:t>
            </a:r>
            <a:r>
              <a:rPr kumimoji="1" lang="tr-TR" sz="1600" b="1" baseline="30000" dirty="0"/>
              <a:t>-1</a:t>
            </a:r>
            <a:r>
              <a:rPr kumimoji="1" lang="tr-TR" sz="1600" b="1" dirty="0"/>
              <a:t> ) = (A </a:t>
            </a:r>
            <a:r>
              <a:rPr kumimoji="1" lang="tr-TR" sz="1600" b="1" baseline="30000" dirty="0"/>
              <a:t>-1</a:t>
            </a:r>
            <a:r>
              <a:rPr kumimoji="1" lang="tr-TR" sz="1600" b="1" dirty="0"/>
              <a:t> ) A = </a:t>
            </a:r>
            <a:r>
              <a:rPr kumimoji="1" lang="tr-TR" sz="1600" b="1" dirty="0" err="1"/>
              <a:t>I</a:t>
            </a:r>
            <a:r>
              <a:rPr kumimoji="1" lang="tr-TR" sz="1600" b="1" baseline="-25000" dirty="0" err="1"/>
              <a:t>n</a:t>
            </a:r>
            <a:r>
              <a:rPr kumimoji="1" lang="tr-TR" sz="1600" b="1" dirty="0"/>
              <a:t> </a:t>
            </a:r>
            <a:r>
              <a:rPr kumimoji="1" lang="tr-TR" sz="1600" dirty="0"/>
              <a:t>,      </a:t>
            </a:r>
            <a:r>
              <a:rPr kumimoji="1" lang="en-AU" sz="1800" b="1" dirty="0"/>
              <a:t>A </a:t>
            </a:r>
            <a:r>
              <a:rPr kumimoji="1" lang="en-AU" sz="1800" b="1" baseline="30000" dirty="0"/>
              <a:t>-1</a:t>
            </a:r>
            <a:r>
              <a:rPr kumimoji="1" lang="en-AU" sz="1800" b="1" i="1" dirty="0"/>
              <a:t> </a:t>
            </a:r>
            <a:r>
              <a:rPr kumimoji="1" lang="tr-TR" sz="1800" b="1" i="1" dirty="0"/>
              <a:t>  </a:t>
            </a:r>
            <a:r>
              <a:rPr kumimoji="1" lang="tr-TR" sz="1600" b="1" dirty="0"/>
              <a:t>A matrisinin tersi denir</a:t>
            </a:r>
            <a:r>
              <a:rPr kumimoji="1" lang="tr-TR" sz="1600" i="1" dirty="0"/>
              <a:t>.</a:t>
            </a:r>
          </a:p>
          <a:p>
            <a:endParaRPr kumimoji="1" lang="tr-TR" sz="1600" i="1" dirty="0"/>
          </a:p>
          <a:p>
            <a:r>
              <a:rPr kumimoji="1" lang="tr-TR" sz="1600" i="1" dirty="0"/>
              <a:t>                 </a:t>
            </a:r>
          </a:p>
          <a:p>
            <a:endParaRPr kumimoji="1" lang="tr-TR" sz="1600" i="1" dirty="0"/>
          </a:p>
          <a:p>
            <a:r>
              <a:rPr kumimoji="1" lang="tr-TR" sz="1600" i="1" dirty="0"/>
              <a:t>                    </a:t>
            </a:r>
            <a:r>
              <a:rPr lang="tr-TR" sz="1600" dirty="0"/>
              <a:t>matrisinin tersinin olup olmadığını araştıralım.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r>
              <a:rPr lang="tr-TR" sz="1600" dirty="0"/>
              <a:t> 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r>
              <a:rPr kumimoji="1" lang="en-AU" sz="1600" dirty="0"/>
              <a:t>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1331640" y="3717032"/>
          <a:ext cx="920756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3" imgW="736560" imgH="457200" progId="Equation.3">
                  <p:embed/>
                </p:oleObj>
              </mc:Choice>
              <mc:Fallback>
                <p:oleObj name="Denklem" r:id="rId3" imgW="736560" imgH="457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17032"/>
                        <a:ext cx="920756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816057" y="4733080"/>
          <a:ext cx="177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5" imgW="1777680" imgH="457200" progId="Equation.3">
                  <p:embed/>
                </p:oleObj>
              </mc:Choice>
              <mc:Fallback>
                <p:oleObj name="Denklem" r:id="rId5" imgW="177768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057" y="4733080"/>
                        <a:ext cx="177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586118" y="4510830"/>
          <a:ext cx="113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7" imgW="1130040" imgH="914400" progId="Equation.3">
                  <p:embed/>
                </p:oleObj>
              </mc:Choice>
              <mc:Fallback>
                <p:oleObj name="Denklem" r:id="rId7" imgW="113004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18" y="4510830"/>
                        <a:ext cx="1130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800564" y="4510830"/>
          <a:ext cx="119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9" imgW="1193760" imgH="914400" progId="Equation.3">
                  <p:embed/>
                </p:oleObj>
              </mc:Choice>
              <mc:Fallback>
                <p:oleObj name="Denklem" r:id="rId9" imgW="119376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564" y="4510830"/>
                        <a:ext cx="1193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6372200" y="4725144"/>
          <a:ext cx="101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11" imgW="1015920" imgH="457200" progId="Equation.3">
                  <p:embed/>
                </p:oleObj>
              </mc:Choice>
              <mc:Fallback>
                <p:oleObj name="Denklem" r:id="rId11" imgW="101592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725144"/>
                        <a:ext cx="101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14 Sağ Ayraç"/>
          <p:cNvSpPr/>
          <p:nvPr/>
        </p:nvSpPr>
        <p:spPr bwMode="auto">
          <a:xfrm>
            <a:off x="6229324" y="4510830"/>
            <a:ext cx="45719" cy="85725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7.  Sayfa</a:t>
            </a: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4716016" y="1268760"/>
          <a:ext cx="2079774" cy="1361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13" imgW="1396800" imgH="914400" progId="Equation.3">
                  <p:embed/>
                </p:oleObj>
              </mc:Choice>
              <mc:Fallback>
                <p:oleObj name="Denklem" r:id="rId13" imgW="1396800" imgH="914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268760"/>
                        <a:ext cx="2079774" cy="1361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1317</TotalTime>
  <Words>1006</Words>
  <Application>Microsoft Office PowerPoint</Application>
  <PresentationFormat>On-screen Show (4:3)</PresentationFormat>
  <Paragraphs>313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Gill Sans MT</vt:lpstr>
      <vt:lpstr>Harrington</vt:lpstr>
      <vt:lpstr>Symbol</vt:lpstr>
      <vt:lpstr>Times New Roman</vt:lpstr>
      <vt:lpstr>Verdana</vt:lpstr>
      <vt:lpstr>Wingdings</vt:lpstr>
      <vt:lpstr>Wingdings 2</vt:lpstr>
      <vt:lpstr>Gündönümü</vt:lpstr>
      <vt:lpstr>Denklem</vt:lpstr>
      <vt:lpstr>Sayısal Analiz</vt:lpstr>
      <vt:lpstr>PowerPoint Presentation</vt:lpstr>
      <vt:lpstr>  Matrisler</vt:lpstr>
      <vt:lpstr>  Matrisler</vt:lpstr>
      <vt:lpstr>  Matrisler</vt:lpstr>
      <vt:lpstr>  Matrisler</vt:lpstr>
      <vt:lpstr>  Matrisler</vt:lpstr>
      <vt:lpstr>Matrisler</vt:lpstr>
      <vt:lpstr>  Matrisler</vt:lpstr>
      <vt:lpstr>  Matrisler</vt:lpstr>
      <vt:lpstr>  Matrisler</vt:lpstr>
      <vt:lpstr>  Matrisler</vt:lpstr>
      <vt:lpstr>  Matrisler</vt:lpstr>
      <vt:lpstr>  Matrisler</vt:lpstr>
      <vt:lpstr>  Matrisler</vt:lpstr>
      <vt:lpstr>  Matrisler</vt:lpstr>
      <vt:lpstr>Uygulama</vt:lpstr>
      <vt:lpstr>  Uygulama</vt:lpstr>
      <vt:lpstr>PowerPoint Presentation</vt:lpstr>
      <vt:lpstr>Sayısal Analiz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Selva Artunç</cp:lastModifiedBy>
  <cp:revision>112</cp:revision>
  <dcterms:created xsi:type="dcterms:W3CDTF">2009-08-30T08:05:20Z</dcterms:created>
  <dcterms:modified xsi:type="dcterms:W3CDTF">2024-10-19T15:28:36Z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