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0" r:id="rId3"/>
    <p:sldId id="271" r:id="rId4"/>
    <p:sldId id="272" r:id="rId5"/>
    <p:sldId id="273" r:id="rId6"/>
    <p:sldId id="287" r:id="rId7"/>
    <p:sldId id="275" r:id="rId8"/>
    <p:sldId id="276" r:id="rId9"/>
    <p:sldId id="277" r:id="rId10"/>
    <p:sldId id="278" r:id="rId11"/>
    <p:sldId id="280" r:id="rId12"/>
    <p:sldId id="286" r:id="rId13"/>
    <p:sldId id="283" r:id="rId14"/>
    <p:sldId id="282" r:id="rId15"/>
    <p:sldId id="281" r:id="rId16"/>
    <p:sldId id="284" r:id="rId17"/>
    <p:sldId id="258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EAEAEA"/>
    <a:srgbClr val="DDDDDD"/>
    <a:srgbClr val="C0C0C0"/>
    <a:srgbClr val="5F5F5F"/>
    <a:srgbClr val="969696"/>
    <a:srgbClr val="3C605F"/>
    <a:srgbClr val="85BA6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76" autoAdjust="0"/>
    <p:restoredTop sz="80143" autoAdjust="0"/>
  </p:normalViewPr>
  <p:slideViewPr>
    <p:cSldViewPr>
      <p:cViewPr varScale="1">
        <p:scale>
          <a:sx n="75" d="100"/>
          <a:sy n="75" d="100"/>
        </p:scale>
        <p:origin x="211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A8066-7E68-4D30-B2C1-61A668CE483C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74866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A2BFB0-25B4-4D96-A77A-383ABC758268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188949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C50B7-AF34-4A62-97C4-13169690B673}" type="slidenum">
              <a:rPr lang="tr-TR"/>
              <a:pPr/>
              <a:t>1</a:t>
            </a:fld>
            <a:endParaRPr lang="tr-TR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8" name="7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3006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1200" dirty="0" smtClean="0"/>
              <a:t>Bu kurala göre ilk iki satır alt tarafa veya ilk iki sütun sağ tarafa yazılıp esas köşegen</a:t>
            </a:r>
          </a:p>
          <a:p>
            <a:r>
              <a:rPr lang="tr-TR" sz="1200" dirty="0" smtClean="0"/>
              <a:t>çarpımlarından yedek köşegen çarpımları çıkarılır</a:t>
            </a:r>
          </a:p>
          <a:p>
            <a:endParaRPr lang="tr-TR" sz="1200" b="1" dirty="0" smtClean="0"/>
          </a:p>
          <a:p>
            <a:r>
              <a:rPr lang="tr-TR" sz="1200" b="1" dirty="0" smtClean="0"/>
              <a:t>1.</a:t>
            </a:r>
            <a:r>
              <a:rPr lang="tr-TR" sz="1200" dirty="0" smtClean="0"/>
              <a:t> İlk iki satır sırasıyla alta birer defa daha yazılır. </a:t>
            </a:r>
          </a:p>
          <a:p>
            <a:r>
              <a:rPr lang="tr-TR" sz="1200" b="1" dirty="0" smtClean="0"/>
              <a:t>2.</a:t>
            </a:r>
            <a:r>
              <a:rPr lang="tr-TR" sz="1200" dirty="0" smtClean="0"/>
              <a:t> Köşegeni oluşturan a</a:t>
            </a:r>
            <a:r>
              <a:rPr lang="tr-TR" sz="1200" baseline="-25000" dirty="0" smtClean="0"/>
              <a:t>11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22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33</a:t>
            </a:r>
            <a:r>
              <a:rPr lang="tr-TR" sz="1200" dirty="0" smtClean="0"/>
              <a:t> çarpılır; çarpım sağa yazılır. </a:t>
            </a:r>
          </a:p>
          <a:p>
            <a:r>
              <a:rPr lang="tr-TR" sz="1200" b="1" dirty="0" smtClean="0"/>
              <a:t>3.</a:t>
            </a:r>
            <a:r>
              <a:rPr lang="tr-TR" sz="1200" dirty="0" smtClean="0"/>
              <a:t> Köşegenin hemen altındaki a</a:t>
            </a:r>
            <a:r>
              <a:rPr lang="tr-TR" sz="1200" baseline="-25000" dirty="0" smtClean="0"/>
              <a:t>21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32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13</a:t>
            </a:r>
            <a:r>
              <a:rPr lang="tr-TR" sz="1200" dirty="0" smtClean="0"/>
              <a:t> çarpılır; çarpım sağa yazılır. </a:t>
            </a:r>
          </a:p>
          <a:p>
            <a:r>
              <a:rPr lang="tr-TR" sz="1200" b="1" dirty="0" smtClean="0"/>
              <a:t>4.</a:t>
            </a:r>
            <a:r>
              <a:rPr lang="tr-TR" sz="1200" dirty="0" smtClean="0"/>
              <a:t> Aynı yaklaşımla a</a:t>
            </a:r>
            <a:r>
              <a:rPr lang="tr-TR" sz="1200" baseline="-25000" dirty="0" smtClean="0"/>
              <a:t>31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12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23</a:t>
            </a:r>
            <a:r>
              <a:rPr lang="tr-TR" sz="1200" dirty="0" smtClean="0"/>
              <a:t> çarpılır; çarpım sağa yazılır. </a:t>
            </a:r>
          </a:p>
          <a:p>
            <a:r>
              <a:rPr lang="tr-TR" sz="1200" b="1" dirty="0" smtClean="0"/>
              <a:t>5.</a:t>
            </a:r>
            <a:r>
              <a:rPr lang="tr-TR" sz="1200" dirty="0" smtClean="0"/>
              <a:t> Sağa yazılan üç çarpımın toplamı T</a:t>
            </a:r>
            <a:r>
              <a:rPr lang="tr-TR" sz="1200" baseline="-25000" dirty="0" smtClean="0"/>
              <a:t>1</a:t>
            </a:r>
            <a:r>
              <a:rPr lang="tr-TR" sz="1200" dirty="0" smtClean="0"/>
              <a:t> olsun </a:t>
            </a:r>
          </a:p>
          <a:p>
            <a:r>
              <a:rPr lang="tr-TR" sz="1200" b="1" dirty="0" smtClean="0"/>
              <a:t>6.</a:t>
            </a:r>
            <a:r>
              <a:rPr lang="tr-TR" sz="1200" dirty="0" smtClean="0"/>
              <a:t> Diğer köşegeni oluşturan a</a:t>
            </a:r>
            <a:r>
              <a:rPr lang="tr-TR" sz="1200" baseline="-25000" dirty="0" smtClean="0"/>
              <a:t>13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22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31</a:t>
            </a:r>
            <a:r>
              <a:rPr lang="tr-TR" sz="1200" dirty="0" smtClean="0"/>
              <a:t> çarpılır; çarpım sola yazılır. </a:t>
            </a:r>
          </a:p>
          <a:p>
            <a:r>
              <a:rPr lang="tr-TR" sz="1200" b="1" dirty="0" smtClean="0"/>
              <a:t>7.</a:t>
            </a:r>
            <a:r>
              <a:rPr lang="tr-TR" sz="1200" dirty="0" smtClean="0"/>
              <a:t> Diğer köşegenin hemen altındaki a</a:t>
            </a:r>
            <a:r>
              <a:rPr lang="tr-TR" sz="1200" baseline="-25000" dirty="0" smtClean="0"/>
              <a:t>23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32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11</a:t>
            </a:r>
            <a:r>
              <a:rPr lang="tr-TR" sz="1200" dirty="0" smtClean="0"/>
              <a:t> çarpılır; çarpım sola yazılır. </a:t>
            </a:r>
          </a:p>
          <a:p>
            <a:r>
              <a:rPr lang="tr-TR" sz="1200" b="1" dirty="0" smtClean="0"/>
              <a:t>8.</a:t>
            </a:r>
            <a:r>
              <a:rPr lang="tr-TR" sz="1200" dirty="0" smtClean="0"/>
              <a:t> Aynı yaklaşımla a</a:t>
            </a:r>
            <a:r>
              <a:rPr lang="tr-TR" sz="1200" baseline="-25000" dirty="0" smtClean="0"/>
              <a:t>33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12</a:t>
            </a:r>
            <a:r>
              <a:rPr lang="tr-TR" sz="1200" dirty="0" smtClean="0"/>
              <a:t>, a</a:t>
            </a:r>
            <a:r>
              <a:rPr lang="tr-TR" sz="1200" baseline="-25000" dirty="0" smtClean="0"/>
              <a:t>21</a:t>
            </a:r>
            <a:r>
              <a:rPr lang="tr-TR" sz="1200" dirty="0" smtClean="0"/>
              <a:t> çarpılır; çarpım sola yazılır. </a:t>
            </a:r>
          </a:p>
          <a:p>
            <a:r>
              <a:rPr lang="tr-TR" sz="1200" b="1" dirty="0" smtClean="0"/>
              <a:t>9.</a:t>
            </a:r>
            <a:r>
              <a:rPr lang="tr-TR" sz="1200" dirty="0" smtClean="0"/>
              <a:t> Sola yazılan üç çarpımın toplamı T</a:t>
            </a:r>
            <a:r>
              <a:rPr lang="tr-TR" sz="1200" baseline="-25000" dirty="0" smtClean="0"/>
              <a:t>2</a:t>
            </a:r>
            <a:r>
              <a:rPr lang="tr-TR" sz="1200" dirty="0" smtClean="0"/>
              <a:t> olsun, </a:t>
            </a:r>
          </a:p>
          <a:p>
            <a:r>
              <a:rPr lang="tr-TR" sz="1200" b="1" dirty="0" smtClean="0"/>
              <a:t>10.</a:t>
            </a:r>
            <a:r>
              <a:rPr lang="tr-TR" sz="1200" dirty="0" smtClean="0"/>
              <a:t> A matrisinin determinantı: detA = T</a:t>
            </a:r>
            <a:r>
              <a:rPr lang="tr-TR" sz="1200" baseline="-25000" dirty="0" smtClean="0"/>
              <a:t>1</a:t>
            </a:r>
            <a:r>
              <a:rPr lang="tr-TR" sz="1200" dirty="0" smtClean="0"/>
              <a:t> – T</a:t>
            </a:r>
            <a:r>
              <a:rPr lang="tr-TR" sz="1200" baseline="-25000" dirty="0" smtClean="0"/>
              <a:t>2</a:t>
            </a:r>
            <a:r>
              <a:rPr lang="tr-TR" sz="1200" dirty="0" smtClean="0"/>
              <a:t> </a:t>
            </a:r>
            <a:r>
              <a:rPr lang="tr-TR" sz="1200" dirty="0" err="1" smtClean="0"/>
              <a:t>dir</a:t>
            </a:r>
            <a:r>
              <a:rPr lang="tr-TR" sz="1200" dirty="0" smtClean="0"/>
              <a:t>. </a:t>
            </a:r>
          </a:p>
          <a:p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1371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3095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4727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2877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5287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2735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688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6546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3315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6962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516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5273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6024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0488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7532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 smtClean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915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3751C7-D8B0-49E9-A6B0-B08BA81E385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6474DD-0F94-435A-8A30-215C9A7EADC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6793C7-B4F9-440E-960C-4179A869FE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6896E4-35C4-4741-8A69-D49CDAA919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E08E03-CBA5-420D-86FB-7DF12D12D6C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E887F6D-74AF-4C97-AB36-9D486FAFEC9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5CEFBEA-62D8-40CD-A836-12C755D5691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D0DD8D-94BE-46CD-B195-BB07F56D2C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2580765-CA1E-49FB-9913-CFC5C9FD115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B1E048B-EE2C-4801-A93E-9CCC1CE4420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21CAA1-4B5B-46E7-B225-5361E635197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tr-TR" smtClean="0"/>
              <a:t>4.  Hafta</a:t>
            </a:r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6E49F00-3D9E-4CFE-A554-658867EA978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pull dir="rd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44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4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55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png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3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10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9.png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wmf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8.png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5.png"/><Relationship Id="rId4" Type="http://schemas.openxmlformats.org/officeDocument/2006/relationships/image" Target="../media/image2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</a:rPr>
              <a:t>Sayısal Analiz</a:t>
            </a:r>
            <a:endParaRPr lang="tr-TR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4509120"/>
            <a:ext cx="5184576" cy="7238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tr-TR" sz="2400" b="1" dirty="0" smtClean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Matrisler  ( Determinant )</a:t>
            </a:r>
            <a:endParaRPr lang="tr-TR" sz="2400" b="1" dirty="0">
              <a:effectLst>
                <a:outerShdw blurRad="50800" dist="88900" dir="5400000" algn="ctr" rotWithShape="0">
                  <a:srgbClr val="000000">
                    <a:alpha val="42000"/>
                  </a:srgbClr>
                </a:outerShdw>
              </a:effectLst>
              <a:latin typeface="Harrington" pitchFamily="82" charset="0"/>
              <a:ea typeface="+mj-ea"/>
              <a:cs typeface="+mj-cs"/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51C7-D8B0-49E9-A6B0-B08BA81E385A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403648" y="476672"/>
            <a:ext cx="7247384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400" b="1" dirty="0" err="1" smtClean="0"/>
              <a:t>Sarrus</a:t>
            </a:r>
            <a:r>
              <a:rPr lang="tr-TR" sz="1400" b="1" dirty="0" smtClean="0"/>
              <a:t> Kuralı</a:t>
            </a:r>
          </a:p>
          <a:p>
            <a:pPr marL="0" lvl="1"/>
            <a:endParaRPr lang="tr-TR" sz="1400" b="1" dirty="0" smtClean="0"/>
          </a:p>
          <a:p>
            <a:r>
              <a:rPr lang="tr-TR" sz="1400" b="1" dirty="0" smtClean="0"/>
              <a:t>A = [</a:t>
            </a:r>
            <a:r>
              <a:rPr lang="tr-TR" sz="1400" b="1" dirty="0" err="1" smtClean="0"/>
              <a:t>aij</a:t>
            </a:r>
            <a:r>
              <a:rPr lang="tr-TR" sz="1400" b="1" dirty="0" smtClean="0"/>
              <a:t>]3×3 biçimindeki matrislerin </a:t>
            </a:r>
          </a:p>
          <a:p>
            <a:r>
              <a:rPr lang="tr-TR" sz="1400" b="1" dirty="0" smtClean="0"/>
              <a:t>determinantını bulmak için</a:t>
            </a:r>
          </a:p>
          <a:p>
            <a:r>
              <a:rPr lang="tr-TR" sz="1400" b="1" dirty="0" smtClean="0"/>
              <a:t> </a:t>
            </a:r>
            <a:r>
              <a:rPr lang="tr-TR" sz="1400" b="1" dirty="0" err="1" smtClean="0"/>
              <a:t>Sarrus</a:t>
            </a:r>
            <a:r>
              <a:rPr lang="tr-TR" sz="1400" b="1" dirty="0" smtClean="0"/>
              <a:t> kuralı kullanılır. </a:t>
            </a:r>
          </a:p>
          <a:p>
            <a:r>
              <a:rPr lang="tr-TR" sz="1400" b="1" dirty="0" smtClean="0"/>
              <a:t>      </a:t>
            </a:r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r>
              <a:rPr lang="tr-TR" sz="1400" b="1" dirty="0" smtClean="0"/>
              <a:t> </a:t>
            </a:r>
          </a:p>
          <a:p>
            <a:r>
              <a:rPr lang="tr-TR" sz="1400" b="1" dirty="0" smtClean="0"/>
              <a:t> </a:t>
            </a:r>
          </a:p>
          <a:p>
            <a:r>
              <a:rPr lang="tr-TR" sz="1400" b="1" dirty="0" smtClean="0"/>
              <a:t>Aşağıdaki işlemleri sırayla yaptığımızda       </a:t>
            </a:r>
            <a:r>
              <a:rPr lang="tr-TR" sz="1400" b="1" dirty="0" err="1" smtClean="0"/>
              <a:t>detA</a:t>
            </a:r>
            <a:r>
              <a:rPr lang="tr-TR" sz="1400" b="1" dirty="0" smtClean="0"/>
              <a:t> = T1 – T2      ifadesi aradığımız determinantdır.</a:t>
            </a:r>
          </a:p>
          <a:p>
            <a:endParaRPr lang="tr-TR" sz="1400" b="1" dirty="0" smtClean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</p:txBody>
      </p:sp>
      <p:pic>
        <p:nvPicPr>
          <p:cNvPr id="11" name="10 Resim" descr="http://www.sanaldersane.com/KonuAnlat/oss_ka_mat2_resim/ka_mat2_30_Matris_ve_determinant/30_Mat19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564904"/>
            <a:ext cx="1512168" cy="108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11 Resim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620688"/>
            <a:ext cx="4171334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12 Resim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56" y="4643446"/>
            <a:ext cx="6715172" cy="1643074"/>
          </a:xfrm>
          <a:prstGeom prst="rect">
            <a:avLst/>
          </a:prstGeom>
          <a:ln>
            <a:noFill/>
          </a:ln>
          <a:effectLst/>
        </p:spPr>
      </p:pic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2" name="24-Nokta Yıldız 1"/>
          <p:cNvSpPr/>
          <p:nvPr/>
        </p:nvSpPr>
        <p:spPr>
          <a:xfrm>
            <a:off x="7127776" y="107133"/>
            <a:ext cx="2016224" cy="1107289"/>
          </a:xfrm>
          <a:prstGeom prst="star24">
            <a:avLst>
              <a:gd name="adj" fmla="val 35135"/>
            </a:avLst>
          </a:prstGeom>
          <a:solidFill>
            <a:schemeClr val="accent3">
              <a:lumMod val="40000"/>
              <a:lumOff val="60000"/>
              <a:alpha val="42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800" dirty="0" smtClean="0">
                <a:solidFill>
                  <a:srgbClr val="FF0000"/>
                </a:solidFill>
              </a:rPr>
              <a:t>Hafta Ödevi</a:t>
            </a:r>
            <a:r>
              <a:rPr lang="tr-TR" sz="1800" dirty="0" smtClean="0"/>
              <a:t> </a:t>
            </a:r>
            <a:endParaRPr lang="tr-TR" sz="18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331640" y="548680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10" name="9 Dikdörtgen"/>
          <p:cNvSpPr/>
          <p:nvPr/>
        </p:nvSpPr>
        <p:spPr bwMode="auto">
          <a:xfrm>
            <a:off x="1428728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400" b="1" dirty="0" smtClean="0"/>
              <a:t>Örnek</a:t>
            </a:r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r>
              <a:rPr lang="tr-TR" sz="1400" b="1" dirty="0" smtClean="0"/>
              <a:t>   </a:t>
            </a:r>
            <a:r>
              <a:rPr lang="tr-TR" sz="1400" b="1" dirty="0" err="1" smtClean="0"/>
              <a:t>det</a:t>
            </a:r>
            <a:r>
              <a:rPr lang="tr-TR" sz="1400" b="1" dirty="0" smtClean="0"/>
              <a:t> A =1</a:t>
            </a:r>
            <a:r>
              <a:rPr lang="en-US" sz="1400" b="1" dirty="0" smtClean="0"/>
              <a:t>⋅ </a:t>
            </a:r>
            <a:r>
              <a:rPr lang="tr-TR" sz="1400" b="1" dirty="0" smtClean="0"/>
              <a:t>2</a:t>
            </a:r>
            <a:r>
              <a:rPr lang="en-US" sz="1400" b="1" dirty="0" smtClean="0"/>
              <a:t>⋅ </a:t>
            </a:r>
            <a:r>
              <a:rPr lang="tr-TR" sz="1400" b="1" dirty="0" smtClean="0"/>
              <a:t>2 + 0</a:t>
            </a:r>
            <a:r>
              <a:rPr lang="en-US" sz="1400" b="1" dirty="0" smtClean="0"/>
              <a:t>⋅</a:t>
            </a:r>
            <a:r>
              <a:rPr lang="tr-TR" sz="1400" b="1" dirty="0" smtClean="0"/>
              <a:t>1</a:t>
            </a:r>
            <a:r>
              <a:rPr lang="en-US" sz="1400" b="1" dirty="0" smtClean="0"/>
              <a:t>⋅ </a:t>
            </a:r>
            <a:r>
              <a:rPr lang="tr-TR" sz="1400" b="1" dirty="0" smtClean="0"/>
              <a:t>4 + 3</a:t>
            </a:r>
            <a:r>
              <a:rPr lang="en-US" sz="1400" b="1" dirty="0" smtClean="0"/>
              <a:t>⋅</a:t>
            </a:r>
            <a:r>
              <a:rPr lang="tr-TR" sz="1400" b="1" dirty="0" smtClean="0"/>
              <a:t>3</a:t>
            </a:r>
            <a:r>
              <a:rPr lang="en-US" sz="1400" b="1" dirty="0" smtClean="0"/>
              <a:t>⋅</a:t>
            </a:r>
            <a:r>
              <a:rPr lang="tr-TR" sz="1400" b="1" dirty="0" smtClean="0"/>
              <a:t>1</a:t>
            </a:r>
            <a:r>
              <a:rPr lang="en-US" sz="1400" b="1" dirty="0" smtClean="0"/>
              <a:t>− </a:t>
            </a:r>
            <a:r>
              <a:rPr lang="tr-TR" sz="1400" b="1" dirty="0" smtClean="0"/>
              <a:t>4</a:t>
            </a:r>
            <a:r>
              <a:rPr lang="en-US" sz="1400" b="1" dirty="0" smtClean="0"/>
              <a:t>⋅ </a:t>
            </a:r>
            <a:r>
              <a:rPr lang="tr-TR" sz="1400" b="1" dirty="0" smtClean="0"/>
              <a:t>2</a:t>
            </a:r>
            <a:r>
              <a:rPr lang="en-US" sz="1400" b="1" dirty="0" smtClean="0"/>
              <a:t>⋅</a:t>
            </a:r>
            <a:r>
              <a:rPr lang="tr-TR" sz="1400" b="1" dirty="0" smtClean="0"/>
              <a:t>3</a:t>
            </a:r>
            <a:r>
              <a:rPr lang="en-US" sz="1400" b="1" dirty="0" smtClean="0"/>
              <a:t>−</a:t>
            </a:r>
            <a:r>
              <a:rPr lang="tr-TR" sz="1400" b="1" dirty="0" smtClean="0"/>
              <a:t>1</a:t>
            </a:r>
            <a:r>
              <a:rPr lang="en-US" sz="1400" b="1" dirty="0" smtClean="0"/>
              <a:t>⋅</a:t>
            </a:r>
            <a:r>
              <a:rPr lang="tr-TR" sz="1400" b="1" dirty="0" smtClean="0"/>
              <a:t>1</a:t>
            </a:r>
            <a:r>
              <a:rPr lang="en-US" sz="1400" b="1" dirty="0" smtClean="0"/>
              <a:t>⋅</a:t>
            </a:r>
            <a:r>
              <a:rPr lang="tr-TR" sz="1400" b="1" dirty="0" smtClean="0"/>
              <a:t>1</a:t>
            </a:r>
            <a:r>
              <a:rPr lang="en-US" sz="1400" b="1" dirty="0" smtClean="0"/>
              <a:t>− </a:t>
            </a:r>
            <a:r>
              <a:rPr lang="tr-TR" sz="1400" b="1" dirty="0" smtClean="0"/>
              <a:t>2</a:t>
            </a:r>
            <a:r>
              <a:rPr lang="en-US" sz="1400" b="1" dirty="0" smtClean="0"/>
              <a:t>⋅</a:t>
            </a:r>
            <a:r>
              <a:rPr lang="tr-TR" sz="1400" b="1" dirty="0" smtClean="0"/>
              <a:t>3</a:t>
            </a:r>
            <a:r>
              <a:rPr lang="en-US" sz="1400" b="1" dirty="0" smtClean="0"/>
              <a:t>⋅</a:t>
            </a:r>
            <a:r>
              <a:rPr lang="tr-TR" sz="1400" b="1" dirty="0" smtClean="0"/>
              <a:t>0 = </a:t>
            </a:r>
            <a:r>
              <a:rPr lang="en-US" sz="1400" b="1" dirty="0" smtClean="0"/>
              <a:t>−</a:t>
            </a:r>
            <a:r>
              <a:rPr lang="tr-TR" sz="1400" b="1" dirty="0" smtClean="0"/>
              <a:t>12 bulunur.</a:t>
            </a:r>
          </a:p>
          <a:p>
            <a:r>
              <a:rPr lang="tr-TR" sz="1400" b="1" dirty="0" smtClean="0"/>
              <a:t> </a:t>
            </a:r>
          </a:p>
          <a:p>
            <a:endParaRPr lang="tr-TR" sz="1400" b="1" dirty="0" smtClean="0"/>
          </a:p>
        </p:txBody>
      </p:sp>
      <p:pic>
        <p:nvPicPr>
          <p:cNvPr id="13" name="12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916832"/>
            <a:ext cx="3857652" cy="1500198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16" name="1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87624" y="548680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10" name="9 Dikdörtgen"/>
          <p:cNvSpPr/>
          <p:nvPr/>
        </p:nvSpPr>
        <p:spPr bwMode="auto">
          <a:xfrm>
            <a:off x="1428728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763" lvl="1"/>
            <a:r>
              <a:rPr lang="tr-TR" sz="1400" b="1" dirty="0" smtClean="0"/>
              <a:t>Örnek</a:t>
            </a:r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marL="0" lvl="1"/>
            <a:r>
              <a:rPr lang="tr-TR" sz="1400" b="1" dirty="0" smtClean="0"/>
              <a:t>matrisinin determinant değerini elde ediniz</a:t>
            </a:r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lvl="1"/>
            <a:endParaRPr lang="tr-TR" sz="1400" b="1" dirty="0" smtClean="0"/>
          </a:p>
          <a:p>
            <a:pPr marL="0" indent="0">
              <a:buFont typeface="Wingdings" pitchFamily="2" charset="2"/>
              <a:buNone/>
            </a:pPr>
            <a:r>
              <a:rPr lang="tr-TR" sz="1400" b="1" dirty="0" smtClean="0"/>
              <a:t>= [(3)(4)(-9)+(4)(-3)(1)+(-6)(4)(8)]-[(1)(4)(-6)+8(-3)(3)+(-9)(4)(4)]</a:t>
            </a:r>
          </a:p>
          <a:p>
            <a:pPr marL="0" indent="0">
              <a:buFont typeface="Wingdings" pitchFamily="2" charset="2"/>
              <a:buNone/>
            </a:pPr>
            <a:endParaRPr lang="tr-TR" sz="1400" b="1" dirty="0" smtClean="0"/>
          </a:p>
          <a:p>
            <a:pPr marL="0" indent="0">
              <a:buFont typeface="Wingdings" pitchFamily="2" charset="2"/>
              <a:buNone/>
            </a:pPr>
            <a:r>
              <a:rPr lang="tr-TR" sz="1400" b="1" dirty="0" smtClean="0"/>
              <a:t>= [-108 -12 -192 ]-[ -24 -72 -144 ]</a:t>
            </a:r>
          </a:p>
          <a:p>
            <a:pPr marL="0" indent="0">
              <a:buFont typeface="Wingdings" pitchFamily="2" charset="2"/>
              <a:buNone/>
            </a:pPr>
            <a:endParaRPr lang="tr-TR" sz="1400" b="1" dirty="0" smtClean="0"/>
          </a:p>
          <a:p>
            <a:pPr marL="0" indent="0">
              <a:buFont typeface="Wingdings" pitchFamily="2" charset="2"/>
              <a:buNone/>
            </a:pPr>
            <a:r>
              <a:rPr lang="tr-TR" sz="1400" b="1" dirty="0" smtClean="0"/>
              <a:t>= (-312) - (240) = -312 + 240 = -72</a:t>
            </a:r>
          </a:p>
          <a:p>
            <a:pPr lvl="1"/>
            <a:endParaRPr lang="tr-TR" sz="1400" b="1" dirty="0" smtClean="0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628800"/>
            <a:ext cx="1671638" cy="1160463"/>
          </a:xfrm>
          <a:prstGeom prst="rect">
            <a:avLst/>
          </a:prstGeom>
          <a:noFill/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3571876"/>
            <a:ext cx="3786188" cy="1077913"/>
          </a:xfrm>
          <a:prstGeom prst="rect">
            <a:avLst/>
          </a:prstGeom>
          <a:noFill/>
        </p:spPr>
      </p:pic>
      <p:sp>
        <p:nvSpPr>
          <p:cNvPr id="12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14" name="1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331640" y="476672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400" b="1" dirty="0" smtClean="0"/>
              <a:t>Minörler ile Determinantların Hesaplanması</a:t>
            </a:r>
          </a:p>
          <a:p>
            <a:r>
              <a:rPr lang="tr-TR" sz="1400" b="1" dirty="0" smtClean="0"/>
              <a:t> </a:t>
            </a:r>
          </a:p>
          <a:p>
            <a:r>
              <a:rPr lang="tr-TR" sz="1400" b="1" dirty="0" smtClean="0"/>
              <a:t>	</a:t>
            </a:r>
          </a:p>
          <a:p>
            <a:r>
              <a:rPr lang="tr-TR" sz="1400" b="1" dirty="0" smtClean="0"/>
              <a:t> </a:t>
            </a:r>
          </a:p>
          <a:p>
            <a:r>
              <a:rPr lang="tr-TR" sz="1400" b="1" dirty="0" smtClean="0"/>
              <a:t>a11=(-1)</a:t>
            </a:r>
            <a:r>
              <a:rPr lang="tr-TR" sz="1400" b="1" baseline="30000" dirty="0" smtClean="0"/>
              <a:t>1+1</a:t>
            </a:r>
            <a:r>
              <a:rPr lang="tr-TR" sz="1400" b="1" dirty="0" smtClean="0"/>
              <a:t>.1=1</a:t>
            </a:r>
          </a:p>
          <a:p>
            <a:r>
              <a:rPr lang="tr-TR" sz="1400" b="1" dirty="0" smtClean="0"/>
              <a:t>a12=(-1)</a:t>
            </a:r>
            <a:r>
              <a:rPr lang="tr-TR" sz="1400" b="1" baseline="30000" dirty="0" smtClean="0"/>
              <a:t>1+2</a:t>
            </a:r>
            <a:r>
              <a:rPr lang="tr-TR" sz="1400" b="1" dirty="0" smtClean="0"/>
              <a:t>.1=-1</a:t>
            </a:r>
          </a:p>
          <a:p>
            <a:r>
              <a:rPr lang="tr-TR" sz="1400" b="1" dirty="0" smtClean="0"/>
              <a:t>a21=(-1)</a:t>
            </a:r>
            <a:r>
              <a:rPr lang="tr-TR" sz="1400" b="1" baseline="30000" dirty="0" smtClean="0"/>
              <a:t>2+1</a:t>
            </a:r>
            <a:r>
              <a:rPr lang="tr-TR" sz="1400" b="1" dirty="0" smtClean="0"/>
              <a:t>.3=-3</a:t>
            </a:r>
          </a:p>
          <a:p>
            <a:r>
              <a:rPr lang="tr-TR" sz="1400" b="1" dirty="0" smtClean="0"/>
              <a:t>a22=(-1)</a:t>
            </a:r>
            <a:r>
              <a:rPr lang="tr-TR" sz="1400" b="1" baseline="30000" dirty="0" smtClean="0"/>
              <a:t>2+2</a:t>
            </a:r>
            <a:r>
              <a:rPr lang="tr-TR" sz="1400" b="1" dirty="0" smtClean="0"/>
              <a:t>.2=2   olduğundan</a:t>
            </a:r>
          </a:p>
          <a:p>
            <a:endParaRPr lang="tr-TR" sz="1400" b="1" dirty="0" smtClean="0"/>
          </a:p>
          <a:p>
            <a:r>
              <a:rPr lang="tr-TR" sz="1400" b="1" dirty="0" err="1" smtClean="0"/>
              <a:t>Kofaktör</a:t>
            </a:r>
            <a:r>
              <a:rPr lang="tr-TR" sz="1400" b="1" dirty="0" smtClean="0"/>
              <a:t> matrisin </a:t>
            </a:r>
            <a:r>
              <a:rPr lang="tr-TR" sz="1400" b="1" dirty="0" err="1" smtClean="0"/>
              <a:t>transpozesine</a:t>
            </a:r>
            <a:r>
              <a:rPr lang="tr-TR" sz="1400" b="1" dirty="0" smtClean="0"/>
              <a:t> de ek (</a:t>
            </a:r>
            <a:r>
              <a:rPr lang="tr-TR" sz="1400" b="1" dirty="0" err="1" smtClean="0"/>
              <a:t>adjoint</a:t>
            </a:r>
            <a:r>
              <a:rPr lang="tr-TR" sz="1400" b="1" dirty="0" smtClean="0"/>
              <a:t>)matris denir. </a:t>
            </a:r>
            <a:r>
              <a:rPr lang="tr-TR" sz="1400" b="1" dirty="0" err="1" smtClean="0"/>
              <a:t>AdjA</a:t>
            </a:r>
            <a:r>
              <a:rPr lang="tr-TR" sz="1400" b="1" dirty="0" smtClean="0"/>
              <a:t>=(</a:t>
            </a:r>
            <a:r>
              <a:rPr lang="tr-TR" sz="1400" b="1" dirty="0" err="1" smtClean="0"/>
              <a:t>kofaktör</a:t>
            </a:r>
            <a:r>
              <a:rPr lang="tr-TR" sz="1400" b="1" dirty="0" smtClean="0"/>
              <a:t> A)T </a:t>
            </a:r>
            <a:r>
              <a:rPr lang="tr-TR" sz="1400" b="1" dirty="0" err="1" smtClean="0"/>
              <a:t>dir</a:t>
            </a:r>
            <a:r>
              <a:rPr lang="tr-TR" sz="1400" b="1" dirty="0" smtClean="0"/>
              <a:t>.</a:t>
            </a:r>
          </a:p>
          <a:p>
            <a:endParaRPr lang="tr-TR" sz="1400" b="1" dirty="0" smtClean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3071802" y="1714488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Denklem" r:id="rId4" imgW="965160" imgH="457200" progId="Equation.3">
                  <p:embed/>
                </p:oleObj>
              </mc:Choice>
              <mc:Fallback>
                <p:oleObj name="Denklem" r:id="rId4" imgW="96516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1714488"/>
                        <a:ext cx="965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8" y="4365104"/>
            <a:ext cx="1949237" cy="357190"/>
          </a:xfrm>
          <a:prstGeom prst="rect">
            <a:avLst/>
          </a:prstGeom>
          <a:noFill/>
        </p:spPr>
      </p:pic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1785918" y="5357826"/>
          <a:ext cx="104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Denklem" r:id="rId7" imgW="1041120" imgH="457200" progId="Equation.3">
                  <p:embed/>
                </p:oleObj>
              </mc:Choice>
              <mc:Fallback>
                <p:oleObj name="Denklem" r:id="rId7" imgW="104112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5357826"/>
                        <a:ext cx="1041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5429264"/>
            <a:ext cx="4439361" cy="357190"/>
          </a:xfrm>
          <a:prstGeom prst="rect">
            <a:avLst/>
          </a:prstGeom>
          <a:noFill/>
        </p:spPr>
      </p:pic>
      <p:sp>
        <p:nvSpPr>
          <p:cNvPr id="17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331640" y="548680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dirty="0" smtClean="0"/>
              <a:t>Aşağıdaki gibi 3x3 tipinde genel bir</a:t>
            </a:r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r>
              <a:rPr lang="tr-TR" sz="1400" b="1" dirty="0" smtClean="0"/>
              <a:t> </a:t>
            </a:r>
          </a:p>
          <a:p>
            <a:r>
              <a:rPr lang="tr-TR" sz="1400" b="1" dirty="0" smtClean="0"/>
              <a:t>matrisini göz önüne alalım. Buna göre</a:t>
            </a: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  <a:p>
            <a:r>
              <a:rPr lang="tr-TR" sz="1400" b="1" dirty="0" smtClean="0"/>
              <a:t>olup, </a:t>
            </a:r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r>
              <a:rPr lang="tr-TR" sz="1400" b="1" dirty="0" smtClean="0"/>
              <a:t>şeklindedir. </a:t>
            </a:r>
          </a:p>
          <a:p>
            <a:r>
              <a:rPr lang="tr-TR" sz="1400" b="1" dirty="0" smtClean="0"/>
              <a:t>                                   </a:t>
            </a: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2071670" y="1643050"/>
          <a:ext cx="12954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2" name="Denklem" r:id="rId4" imgW="1295400" imgH="711200" progId="Equation.3">
                  <p:embed/>
                </p:oleObj>
              </mc:Choice>
              <mc:Fallback>
                <p:oleObj name="Denklem" r:id="rId4" imgW="1295400" imgH="7112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1643050"/>
                        <a:ext cx="12954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2143108" y="2928934"/>
          <a:ext cx="1524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3" name="Denklem" r:id="rId6" imgW="1524000" imgH="482600" progId="Equation.3">
                  <p:embed/>
                </p:oleObj>
              </mc:Choice>
              <mc:Fallback>
                <p:oleObj name="Denklem" r:id="rId6" imgW="1524000" imgH="482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2928934"/>
                        <a:ext cx="15240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2143108" y="3571876"/>
          <a:ext cx="1524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4" name="Denklem" r:id="rId8" imgW="1524000" imgH="482600" progId="Equation.3">
                  <p:embed/>
                </p:oleObj>
              </mc:Choice>
              <mc:Fallback>
                <p:oleObj name="Denklem" r:id="rId8" imgW="1524000" imgH="482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3571876"/>
                        <a:ext cx="15240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2071670" y="4214818"/>
          <a:ext cx="1552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5" name="Denklem" r:id="rId10" imgW="1548728" imgH="482391" progId="Equation.3">
                  <p:embed/>
                </p:oleObj>
              </mc:Choice>
              <mc:Fallback>
                <p:oleObj name="Denklem" r:id="rId10" imgW="1548728" imgH="482391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4214818"/>
                        <a:ext cx="15525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2285984" y="4857760"/>
          <a:ext cx="180975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6" name="Denklem" r:id="rId12" imgW="1803400" imgH="241300" progId="Equation.3">
                  <p:embed/>
                </p:oleObj>
              </mc:Choice>
              <mc:Fallback>
                <p:oleObj name="Denklem" r:id="rId12" imgW="1803400" imgH="2413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4857760"/>
                        <a:ext cx="180975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2262185" y="5286388"/>
          <a:ext cx="19526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7" name="Denklem" r:id="rId14" imgW="1943100" imgH="241300" progId="Equation.3">
                  <p:embed/>
                </p:oleObj>
              </mc:Choice>
              <mc:Fallback>
                <p:oleObj name="Denklem" r:id="rId14" imgW="1943100" imgH="2413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5" y="5286388"/>
                        <a:ext cx="19526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5069" name="Object 13"/>
          <p:cNvGraphicFramePr>
            <a:graphicFrameLocks noChangeAspect="1"/>
          </p:cNvGraphicFramePr>
          <p:nvPr/>
        </p:nvGraphicFramePr>
        <p:xfrm>
          <a:off x="2285996" y="5715016"/>
          <a:ext cx="17145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8" name="Denklem" r:id="rId16" imgW="1701800" imgH="254000" progId="Equation.3">
                  <p:embed/>
                </p:oleObj>
              </mc:Choice>
              <mc:Fallback>
                <p:oleObj name="Denklem" r:id="rId16" imgW="1701800" imgH="2540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96" y="5715016"/>
                        <a:ext cx="1714500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2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26" name="2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dirty="0" smtClean="0"/>
              <a:t>Buna göre 3x3 tipindeki bir A matrisinin determinantı </a:t>
            </a:r>
          </a:p>
          <a:p>
            <a:r>
              <a:rPr lang="tr-TR" sz="1400" b="1" dirty="0" smtClean="0"/>
              <a:t>                                   </a:t>
            </a:r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r>
              <a:rPr lang="tr-TR" sz="1400" b="1" dirty="0" smtClean="0"/>
              <a:t>olarak hesaplanabilir.</a:t>
            </a:r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r>
              <a:rPr lang="tr-TR" sz="1400" b="1" dirty="0" smtClean="0"/>
              <a:t>yada</a:t>
            </a: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7105" name="Object 1"/>
          <p:cNvGraphicFramePr>
            <a:graphicFrameLocks noChangeAspect="1"/>
          </p:cNvGraphicFramePr>
          <p:nvPr/>
        </p:nvGraphicFramePr>
        <p:xfrm>
          <a:off x="3071802" y="1643050"/>
          <a:ext cx="4211865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" name="Denklem" r:id="rId4" imgW="2705100" imgH="228600" progId="Equation.3">
                  <p:embed/>
                </p:oleObj>
              </mc:Choice>
              <mc:Fallback>
                <p:oleObj name="Denklem" r:id="rId4" imgW="2705100" imgH="228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1643050"/>
                        <a:ext cx="4211865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3639664" y="2204864"/>
          <a:ext cx="287655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" name="Denklem" r:id="rId6" imgW="1714500" imgH="228600" progId="Equation.3">
                  <p:embed/>
                </p:oleObj>
              </mc:Choice>
              <mc:Fallback>
                <p:oleObj name="Denklem" r:id="rId6" imgW="17145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9664" y="2204864"/>
                        <a:ext cx="2876552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2857488" y="3929066"/>
          <a:ext cx="4643448" cy="642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8" name="Denklem" r:id="rId8" imgW="3098800" imgH="431800" progId="Equation.3">
                  <p:embed/>
                </p:oleObj>
              </mc:Choice>
              <mc:Fallback>
                <p:oleObj name="Denklem" r:id="rId8" imgW="3098800" imgH="431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3929066"/>
                        <a:ext cx="4643448" cy="6429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2786050" y="5000636"/>
          <a:ext cx="4714908" cy="660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" name="Denklem" r:id="rId10" imgW="3060700" imgH="431800" progId="Equation.3">
                  <p:embed/>
                </p:oleObj>
              </mc:Choice>
              <mc:Fallback>
                <p:oleObj name="Denklem" r:id="rId10" imgW="3060700" imgH="431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5000636"/>
                        <a:ext cx="4714908" cy="660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1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16" name="2 İçerik Yer Tutucusu"/>
          <p:cNvSpPr txBox="1">
            <a:spLocks/>
          </p:cNvSpPr>
          <p:nvPr/>
        </p:nvSpPr>
        <p:spPr>
          <a:xfrm>
            <a:off x="1331640" y="54868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Determinant özellikleri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2267744" y="836712"/>
            <a:ext cx="6483506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dirty="0" smtClean="0"/>
              <a:t>matrisinin bütün elemanlarına karşılık gelen </a:t>
            </a:r>
            <a:r>
              <a:rPr lang="tr-TR" sz="1400" b="1" dirty="0" err="1" smtClean="0"/>
              <a:t>kofaktörlerini</a:t>
            </a:r>
            <a:r>
              <a:rPr lang="tr-TR" sz="1400" b="1" dirty="0" smtClean="0"/>
              <a:t> bulup bu </a:t>
            </a:r>
            <a:r>
              <a:rPr lang="tr-TR" sz="1400" b="1" dirty="0" err="1" smtClean="0"/>
              <a:t>kofaktörlerden</a:t>
            </a:r>
            <a:r>
              <a:rPr lang="tr-TR" sz="1400" b="1" dirty="0" smtClean="0"/>
              <a:t> faydalanarak determinant değerini hesaplayalım.</a:t>
            </a:r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r>
              <a:rPr lang="tr-TR" sz="1400" b="1" dirty="0" smtClean="0"/>
              <a:t>  …</a:t>
            </a:r>
          </a:p>
          <a:p>
            <a:endParaRPr lang="tr-TR" sz="1400" b="1" dirty="0" smtClean="0"/>
          </a:p>
          <a:p>
            <a:r>
              <a:rPr lang="tr-TR" sz="1400" b="1" dirty="0" smtClean="0"/>
              <a:t>Benzer şekilde hesaplanarak …</a:t>
            </a:r>
          </a:p>
          <a:p>
            <a:endParaRPr lang="tr-TR" sz="1400" b="1" dirty="0" smtClean="0"/>
          </a:p>
          <a:p>
            <a:r>
              <a:rPr lang="tr-TR" sz="1400" b="1" dirty="0" smtClean="0"/>
              <a:t>yada                                                                                                          bulunur. </a:t>
            </a:r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  <a:p>
            <a:r>
              <a:rPr lang="tr-TR" sz="1400" b="1" dirty="0" smtClean="0"/>
              <a:t>   </a:t>
            </a:r>
          </a:p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400" b="1" dirty="0" smtClean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1187624" y="908720"/>
          <a:ext cx="1019175" cy="848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8" name="Denklem" r:id="rId4" imgW="1016000" imgH="711200" progId="Equation.3">
                  <p:embed/>
                </p:oleObj>
              </mc:Choice>
              <mc:Fallback>
                <p:oleObj name="Denklem" r:id="rId4" imgW="1016000" imgH="71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908720"/>
                        <a:ext cx="1019175" cy="8488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2738405" y="1556792"/>
          <a:ext cx="190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9" name="Denklem" r:id="rId6" imgW="1892300" imgH="457200" progId="Equation.3">
                  <p:embed/>
                </p:oleObj>
              </mc:Choice>
              <mc:Fallback>
                <p:oleObj name="Denklem" r:id="rId6" imgW="1892300" imgH="457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05" y="1556792"/>
                        <a:ext cx="1905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4932040" y="2533840"/>
          <a:ext cx="3924300" cy="300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0" name="Denklem" r:id="rId8" imgW="3924300" imgH="228600" progId="Equation.3">
                  <p:embed/>
                </p:oleObj>
              </mc:Choice>
              <mc:Fallback>
                <p:oleObj name="Denklem" r:id="rId8" imgW="3924300" imgH="228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533840"/>
                        <a:ext cx="3924300" cy="3006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3059832" y="2996952"/>
          <a:ext cx="4105275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1" name="Denklem" r:id="rId10" imgW="4102100" imgH="228600" progId="Equation.3">
                  <p:embed/>
                </p:oleObj>
              </mc:Choice>
              <mc:Fallback>
                <p:oleObj name="Denklem" r:id="rId10" imgW="4102100" imgH="228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996952"/>
                        <a:ext cx="4105275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6876256" y="1556792"/>
          <a:ext cx="17621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2" name="Denklem" r:id="rId12" imgW="1778000" imgH="457200" progId="Equation.3">
                  <p:embed/>
                </p:oleObj>
              </mc:Choice>
              <mc:Fallback>
                <p:oleObj name="Denklem" r:id="rId12" imgW="1778000" imgH="4572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1556792"/>
                        <a:ext cx="17621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2241" name="Object 17"/>
          <p:cNvGraphicFramePr>
            <a:graphicFrameLocks noChangeAspect="1"/>
          </p:cNvGraphicFramePr>
          <p:nvPr/>
        </p:nvGraphicFramePr>
        <p:xfrm>
          <a:off x="4932040" y="1556792"/>
          <a:ext cx="16764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3" name="Denklem" r:id="rId14" imgW="1676400" imgH="457200" progId="Equation.3">
                  <p:embed/>
                </p:oleObj>
              </mc:Choice>
              <mc:Fallback>
                <p:oleObj name="Denklem" r:id="rId14" imgW="1676400" imgH="457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556792"/>
                        <a:ext cx="16764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2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29" name="2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26" name="2 İçerik Yer Tutucusu"/>
          <p:cNvSpPr>
            <a:spLocks noGrp="1"/>
          </p:cNvSpPr>
          <p:nvPr>
            <p:ph idx="1"/>
          </p:nvPr>
        </p:nvSpPr>
        <p:spPr>
          <a:xfrm>
            <a:off x="1187624" y="188640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grpSp>
        <p:nvGrpSpPr>
          <p:cNvPr id="33" name="32 Grup"/>
          <p:cNvGrpSpPr/>
          <p:nvPr/>
        </p:nvGrpSpPr>
        <p:grpSpPr>
          <a:xfrm>
            <a:off x="3203848" y="3789040"/>
            <a:ext cx="3600400" cy="2160240"/>
            <a:chOff x="7380312" y="2348880"/>
            <a:chExt cx="3600400" cy="2160240"/>
          </a:xfrm>
        </p:grpSpPr>
        <p:grpSp>
          <p:nvGrpSpPr>
            <p:cNvPr id="25" name="22 Grup"/>
            <p:cNvGrpSpPr/>
            <p:nvPr/>
          </p:nvGrpSpPr>
          <p:grpSpPr>
            <a:xfrm>
              <a:off x="7380312" y="2348880"/>
              <a:ext cx="3600400" cy="2160240"/>
              <a:chOff x="4572000" y="535032"/>
              <a:chExt cx="4194656" cy="2389912"/>
            </a:xfrm>
          </p:grpSpPr>
          <p:sp>
            <p:nvSpPr>
              <p:cNvPr id="31" name="30 Yuvarlatılmış Dikdörtgen"/>
              <p:cNvSpPr/>
              <p:nvPr/>
            </p:nvSpPr>
            <p:spPr>
              <a:xfrm>
                <a:off x="4572000" y="688928"/>
                <a:ext cx="4176464" cy="223601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pic>
            <p:nvPicPr>
              <p:cNvPr id="32" name="Picture 11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 flipH="1">
                <a:off x="8407680" y="535032"/>
                <a:ext cx="358976" cy="37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" name="Picture 18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7596335" y="2708920"/>
              <a:ext cx="2903007" cy="1656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857232"/>
            <a:ext cx="764383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Kaynaklar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Sayısal Analiz S.Akpınar</a:t>
            </a:r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lang="tr-TR" sz="1600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2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Sonraki Hafta :</a:t>
            </a:r>
          </a:p>
          <a:p>
            <a:r>
              <a:rPr lang="tr-TR" sz="1600" dirty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tr-TR" sz="1600" dirty="0" smtClean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  Lineer Denklem Sistemlerinin Çözüm Yöntemleri...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0" name="Picture 2" descr="http://upload.wikimedia.org/wikipedia/commons/8/84/Matrix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000628" y="2083437"/>
            <a:ext cx="3143272" cy="284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5100000">
              <a:rot lat="702102" lon="2705924" rev="912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10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4" cstate="print"/>
          <a:srcRect t="6749"/>
          <a:stretch>
            <a:fillRect/>
          </a:stretch>
        </p:blipFill>
        <p:spPr bwMode="auto">
          <a:xfrm>
            <a:off x="7143768" y="4786322"/>
            <a:ext cx="1571636" cy="107157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2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15" name="1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5767406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Dersimizin  İçeriği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Font typeface="Wingdings" pitchFamily="2" charset="2"/>
              <a:buChar char="v"/>
            </a:pPr>
            <a:r>
              <a:rPr lang="tr-TR" sz="2000" smtClean="0"/>
              <a:t>Determinantlar</a:t>
            </a:r>
            <a:endParaRPr lang="tr-TR" sz="2000" dirty="0" smtClean="0"/>
          </a:p>
          <a:p>
            <a:pPr>
              <a:buFont typeface="Wingdings" pitchFamily="2" charset="2"/>
              <a:buChar char="v"/>
            </a:pPr>
            <a:r>
              <a:rPr lang="tr-TR" sz="200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r>
              <a:rPr lang="tr-TR" sz="2000" smtClean="0"/>
              <a:t>Sarrus Kuralı </a:t>
            </a:r>
            <a:endParaRPr lang="tr-TR" sz="2000" dirty="0" smtClean="0"/>
          </a:p>
          <a:p>
            <a:pPr>
              <a:buFont typeface="Wingdings" pitchFamily="2" charset="2"/>
              <a:buChar char="v"/>
            </a:pPr>
            <a:r>
              <a:rPr lang="tr-TR" sz="2000" smtClean="0"/>
              <a:t>Örnek Uygulama </a:t>
            </a:r>
            <a:endParaRPr lang="tr-TR" sz="20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602" name="Picture 2" descr="http://depo.fthcmc.net/resim/ders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643438" y="2143116"/>
            <a:ext cx="4071966" cy="32147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0" name="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475656" y="620688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10" name="9 Dikdörtgen"/>
          <p:cNvSpPr/>
          <p:nvPr/>
        </p:nvSpPr>
        <p:spPr bwMode="auto">
          <a:xfrm>
            <a:off x="1259632" y="1124744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dirty="0" smtClean="0">
                <a:latin typeface="+mn-lt"/>
              </a:rPr>
              <a:t>Tanım : </a:t>
            </a:r>
            <a:r>
              <a:rPr lang="tr-TR" sz="1400" dirty="0" smtClean="0">
                <a:latin typeface="+mn-lt"/>
              </a:rPr>
              <a:t>Elemanları reel sayılar olan nxn tipindeki </a:t>
            </a:r>
            <a:r>
              <a:rPr lang="tr-TR" sz="1400" b="1" dirty="0" smtClean="0">
                <a:latin typeface="+mn-lt"/>
              </a:rPr>
              <a:t>kare</a:t>
            </a:r>
            <a:r>
              <a:rPr lang="tr-TR" sz="1400" dirty="0" smtClean="0">
                <a:latin typeface="+mn-lt"/>
              </a:rPr>
              <a:t> matrislerin kümesinden, reel sayılar kümesine tanımlanan fonksiyona, determinant fonksiyonu denir. </a:t>
            </a:r>
          </a:p>
          <a:p>
            <a:endParaRPr lang="tr-TR" sz="1400" dirty="0" smtClean="0">
              <a:latin typeface="+mn-lt"/>
            </a:endParaRPr>
          </a:p>
          <a:p>
            <a:r>
              <a:rPr lang="tr-TR" sz="1400" dirty="0" smtClean="0">
                <a:latin typeface="+mn-lt"/>
              </a:rPr>
              <a:t>A karesel matrisinin determinantı, </a:t>
            </a:r>
          </a:p>
          <a:p>
            <a:r>
              <a:rPr lang="tr-TR" sz="1400" dirty="0" smtClean="0">
                <a:latin typeface="+mn-lt"/>
              </a:rPr>
              <a:t> </a:t>
            </a:r>
          </a:p>
          <a:p>
            <a:r>
              <a:rPr lang="tr-TR" sz="1400" dirty="0" smtClean="0">
                <a:latin typeface="+mn-lt"/>
              </a:rPr>
              <a:t>               </a:t>
            </a:r>
            <a:r>
              <a:rPr lang="tr-TR" sz="1800" b="1" dirty="0" err="1" smtClean="0">
                <a:latin typeface="+mn-lt"/>
              </a:rPr>
              <a:t>det</a:t>
            </a:r>
            <a:r>
              <a:rPr lang="tr-TR" sz="1800" b="1" dirty="0" smtClean="0">
                <a:latin typeface="+mn-lt"/>
              </a:rPr>
              <a:t> A</a:t>
            </a:r>
            <a:r>
              <a:rPr lang="tr-TR" sz="1800" dirty="0" smtClean="0">
                <a:latin typeface="+mn-lt"/>
              </a:rPr>
              <a:t> </a:t>
            </a:r>
            <a:r>
              <a:rPr lang="tr-TR" sz="1400" dirty="0" smtClean="0">
                <a:latin typeface="+mn-lt"/>
              </a:rPr>
              <a:t> veya   </a:t>
            </a:r>
            <a:r>
              <a:rPr lang="tr-TR" sz="1800" b="1" dirty="0" smtClean="0">
                <a:latin typeface="+mn-lt"/>
              </a:rPr>
              <a:t>|A|  </a:t>
            </a:r>
            <a:r>
              <a:rPr lang="tr-TR" sz="1400" b="1" dirty="0" smtClean="0">
                <a:latin typeface="+mn-lt"/>
              </a:rPr>
              <a:t> </a:t>
            </a:r>
            <a:r>
              <a:rPr lang="tr-TR" sz="1400" dirty="0" smtClean="0">
                <a:latin typeface="+mn-lt"/>
              </a:rPr>
              <a:t>ile gösterilir. </a:t>
            </a:r>
          </a:p>
          <a:p>
            <a:endParaRPr lang="tr-TR" sz="1400" dirty="0" smtClean="0">
              <a:latin typeface="+mn-lt"/>
            </a:endParaRPr>
          </a:p>
          <a:p>
            <a:r>
              <a:rPr lang="tr-TR" sz="1400" dirty="0" smtClean="0">
                <a:latin typeface="+mn-lt"/>
              </a:rPr>
              <a:t>Eğer  nxn kare matrisin determinantını hesaplamak için ;</a:t>
            </a:r>
          </a:p>
          <a:p>
            <a:r>
              <a:rPr lang="tr-TR" sz="1400" dirty="0" smtClean="0">
                <a:latin typeface="+mn-lt"/>
              </a:rPr>
              <a:t> </a:t>
            </a:r>
          </a:p>
          <a:p>
            <a:r>
              <a:rPr lang="tr-TR" sz="1400" dirty="0" smtClean="0">
                <a:latin typeface="+mn-lt"/>
              </a:rPr>
              <a:t>n=2 olması durumu için a</a:t>
            </a:r>
            <a:r>
              <a:rPr lang="tr-TR" sz="1400" baseline="-25000" dirty="0" smtClean="0">
                <a:latin typeface="+mn-lt"/>
              </a:rPr>
              <a:t>11</a:t>
            </a:r>
            <a:r>
              <a:rPr lang="tr-TR" sz="1400" dirty="0" smtClean="0">
                <a:latin typeface="+mn-lt"/>
              </a:rPr>
              <a:t>, a</a:t>
            </a:r>
            <a:r>
              <a:rPr lang="tr-TR" sz="1400" baseline="-25000" dirty="0" smtClean="0">
                <a:latin typeface="+mn-lt"/>
              </a:rPr>
              <a:t>12, </a:t>
            </a:r>
            <a:r>
              <a:rPr lang="tr-TR" sz="1400" dirty="0" smtClean="0">
                <a:latin typeface="+mn-lt"/>
              </a:rPr>
              <a:t>a</a:t>
            </a:r>
            <a:r>
              <a:rPr lang="tr-TR" sz="1400" baseline="-25000" dirty="0" smtClean="0">
                <a:latin typeface="+mn-lt"/>
              </a:rPr>
              <a:t>21</a:t>
            </a:r>
            <a:r>
              <a:rPr lang="tr-TR" sz="1400" dirty="0" smtClean="0">
                <a:latin typeface="+mn-lt"/>
              </a:rPr>
              <a:t>, a</a:t>
            </a:r>
            <a:r>
              <a:rPr lang="tr-TR" sz="1400" baseline="-25000" dirty="0" smtClean="0">
                <a:latin typeface="+mn-lt"/>
              </a:rPr>
              <a:t>22</a:t>
            </a:r>
            <a:r>
              <a:rPr lang="tr-TR" sz="1400" dirty="0" smtClean="0">
                <a:latin typeface="+mn-lt"/>
              </a:rPr>
              <a:t> reel sayılar olmak üzere 2x2 tipinden bir </a:t>
            </a:r>
          </a:p>
          <a:p>
            <a:endParaRPr lang="tr-TR" sz="1400" dirty="0" smtClean="0">
              <a:latin typeface="+mn-lt"/>
            </a:endParaRPr>
          </a:p>
          <a:p>
            <a:endParaRPr lang="tr-TR" sz="1400" dirty="0" smtClean="0">
              <a:latin typeface="+mn-lt"/>
            </a:endParaRPr>
          </a:p>
          <a:p>
            <a:endParaRPr lang="tr-TR" sz="1400" dirty="0" smtClean="0">
              <a:latin typeface="+mn-lt"/>
            </a:endParaRPr>
          </a:p>
          <a:p>
            <a:r>
              <a:rPr lang="tr-TR" sz="1400" dirty="0" smtClean="0">
                <a:latin typeface="+mn-lt"/>
              </a:rPr>
              <a:t>   </a:t>
            </a:r>
          </a:p>
          <a:p>
            <a:r>
              <a:rPr lang="tr-TR" sz="1400" dirty="0" smtClean="0">
                <a:latin typeface="+mn-lt"/>
              </a:rPr>
              <a:t> </a:t>
            </a:r>
          </a:p>
          <a:p>
            <a:endParaRPr lang="tr-TR" sz="1400" dirty="0" smtClean="0">
              <a:latin typeface="+mn-lt"/>
            </a:endParaRPr>
          </a:p>
          <a:p>
            <a:endParaRPr lang="tr-TR" sz="1400" dirty="0" smtClean="0">
              <a:latin typeface="+mn-lt"/>
            </a:endParaRPr>
          </a:p>
          <a:p>
            <a:r>
              <a:rPr lang="tr-TR" sz="1400" dirty="0" smtClean="0">
                <a:latin typeface="+mn-lt"/>
              </a:rPr>
              <a:t>matrisinin determinantı                                                               formülü ile tanımlanan bir reel sayıdır.</a:t>
            </a:r>
          </a:p>
          <a:p>
            <a:endParaRPr lang="tr-TR" sz="1400" dirty="0" smtClean="0">
              <a:latin typeface="+mn-lt"/>
            </a:endParaRPr>
          </a:p>
          <a:p>
            <a:r>
              <a:rPr lang="tr-TR" sz="1600" dirty="0" smtClean="0">
                <a:latin typeface="+mn-lt"/>
              </a:rPr>
              <a:t>A </a:t>
            </a:r>
            <a:r>
              <a:rPr lang="tr-TR" sz="1600" baseline="-25000" dirty="0" smtClean="0">
                <a:latin typeface="+mn-lt"/>
              </a:rPr>
              <a:t>1</a:t>
            </a:r>
            <a:r>
              <a:rPr lang="tr-TR" sz="1600" baseline="-25000" dirty="0" smtClean="0">
                <a:latin typeface="+mn-lt"/>
                <a:sym typeface="Symbol" pitchFamily="18" charset="2"/>
              </a:rPr>
              <a:t></a:t>
            </a:r>
            <a:r>
              <a:rPr lang="tr-TR" sz="1600" baseline="-25000" dirty="0" smtClean="0">
                <a:latin typeface="+mn-lt"/>
              </a:rPr>
              <a:t>1</a:t>
            </a:r>
            <a:r>
              <a:rPr lang="tr-TR" sz="1600" dirty="0" smtClean="0">
                <a:latin typeface="+mn-lt"/>
              </a:rPr>
              <a:t> </a:t>
            </a:r>
            <a:r>
              <a:rPr lang="tr-TR" sz="1400" dirty="0" smtClean="0">
                <a:latin typeface="+mn-lt"/>
              </a:rPr>
              <a:t>boyu</a:t>
            </a:r>
            <a:r>
              <a:rPr lang="tr-TR" sz="1200" dirty="0" smtClean="0">
                <a:latin typeface="+mn-lt"/>
              </a:rPr>
              <a:t>tlu bir matris ise</a:t>
            </a:r>
            <a:r>
              <a:rPr lang="tr-TR" sz="1400" dirty="0" smtClean="0"/>
              <a:t>,    </a:t>
            </a:r>
            <a:r>
              <a:rPr lang="tr-TR" sz="1600" b="1" dirty="0" err="1" smtClean="0"/>
              <a:t>det</a:t>
            </a:r>
            <a:r>
              <a:rPr lang="tr-TR" sz="1600" b="1" dirty="0" smtClean="0"/>
              <a:t> (A) = a</a:t>
            </a:r>
            <a:r>
              <a:rPr lang="tr-TR" sz="1600" b="1" baseline="-25000" dirty="0" smtClean="0"/>
              <a:t>11</a:t>
            </a:r>
            <a:r>
              <a:rPr lang="tr-TR" sz="1400" dirty="0" smtClean="0"/>
              <a:t>’   </a:t>
            </a:r>
            <a:r>
              <a:rPr lang="tr-TR" sz="1200" dirty="0" err="1" smtClean="0">
                <a:latin typeface="+mn-lt"/>
              </a:rPr>
              <a:t>dir</a:t>
            </a:r>
            <a:endParaRPr lang="tr-TR" sz="1200" dirty="0" smtClean="0">
              <a:latin typeface="+mn-lt"/>
            </a:endParaRPr>
          </a:p>
          <a:p>
            <a:endParaRPr kumimoji="0" 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347864" y="4728912"/>
          <a:ext cx="2758431" cy="430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enklem" r:id="rId4" imgW="1320480" imgH="215640" progId="Equation.3">
                  <p:embed/>
                </p:oleObj>
              </mc:Choice>
              <mc:Fallback>
                <p:oleObj name="Denklem" r:id="rId4" imgW="13204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728912"/>
                        <a:ext cx="2758431" cy="4302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571868" y="3643314"/>
          <a:ext cx="1471822" cy="820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enklem" r:id="rId6" imgW="838080" imgH="482400" progId="Equation.3">
                  <p:embed/>
                </p:oleObj>
              </mc:Choice>
              <mc:Fallback>
                <p:oleObj name="Denklem" r:id="rId6" imgW="83808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3643314"/>
                        <a:ext cx="1471822" cy="8207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15" name="1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10" name="9 Dikdörtgen"/>
          <p:cNvSpPr/>
          <p:nvPr/>
        </p:nvSpPr>
        <p:spPr bwMode="auto">
          <a:xfrm>
            <a:off x="1259632" y="1214422"/>
            <a:ext cx="7857072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z="1400" b="1" dirty="0" smtClean="0">
                <a:latin typeface="+mn-lt"/>
              </a:rPr>
              <a:t>Bir k reel sayısı ile A matrisinin bir satırının çarpılması , A matrisinden elde edilen bir B matrisi için </a:t>
            </a:r>
          </a:p>
          <a:p>
            <a:r>
              <a:rPr lang="tr-TR" sz="1400" b="1" dirty="0" smtClean="0">
                <a:latin typeface="+mn-lt"/>
              </a:rPr>
              <a:t>	</a:t>
            </a:r>
          </a:p>
          <a:p>
            <a:r>
              <a:rPr lang="tr-TR" sz="1400" b="1" dirty="0" smtClean="0">
                <a:latin typeface="+mn-lt"/>
              </a:rPr>
              <a:t>                                            dır</a:t>
            </a:r>
          </a:p>
          <a:p>
            <a:r>
              <a:rPr lang="tr-TR" sz="1400" b="1" dirty="0" smtClean="0">
                <a:latin typeface="+mn-lt"/>
              </a:rPr>
              <a:t>   </a:t>
            </a:r>
          </a:p>
          <a:p>
            <a:r>
              <a:rPr lang="tr-TR" sz="1400" b="1" dirty="0" smtClean="0">
                <a:latin typeface="+mn-lt"/>
              </a:rPr>
              <a:t> </a:t>
            </a:r>
          </a:p>
          <a:p>
            <a:r>
              <a:rPr lang="tr-TR" sz="1400" b="1" dirty="0" smtClean="0">
                <a:latin typeface="+mn-lt"/>
              </a:rPr>
              <a:t> </a:t>
            </a:r>
          </a:p>
          <a:p>
            <a:r>
              <a:rPr lang="tr-TR" sz="1400" b="1" dirty="0" smtClean="0">
                <a:latin typeface="+mn-lt"/>
              </a:rPr>
              <a:t> </a:t>
            </a:r>
          </a:p>
          <a:p>
            <a:r>
              <a:rPr lang="tr-TR" sz="1400" b="1" dirty="0" smtClean="0">
                <a:latin typeface="+mn-lt"/>
              </a:rPr>
              <a:t> </a:t>
            </a:r>
            <a:br>
              <a:rPr lang="tr-TR" sz="1400" b="1" dirty="0" smtClean="0">
                <a:latin typeface="+mn-lt"/>
              </a:rPr>
            </a:br>
            <a:endParaRPr lang="tr-TR" sz="1400" b="1" dirty="0" smtClean="0">
              <a:latin typeface="+mn-lt"/>
            </a:endParaRP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r>
              <a:rPr lang="tr-TR" sz="1400" b="1" dirty="0" smtClean="0">
                <a:latin typeface="+mn-lt"/>
              </a:rPr>
              <a:t>Eğer B matrisi, A matrisinin satırlarının yer değiştirilmesi ile A’dan elde edilen bir matris ise,</a:t>
            </a: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endParaRPr lang="tr-TR" sz="1400" b="1" dirty="0" smtClean="0">
              <a:latin typeface="+mn-lt"/>
            </a:endParaRPr>
          </a:p>
          <a:p>
            <a:r>
              <a:rPr lang="tr-TR" sz="1400" b="1" dirty="0" smtClean="0">
                <a:latin typeface="+mn-lt"/>
              </a:rPr>
              <a:t>                                                  ’dır. </a:t>
            </a:r>
          </a:p>
          <a:p>
            <a:r>
              <a:rPr lang="tr-TR" sz="1400" b="1" dirty="0" smtClean="0">
                <a:latin typeface="+mn-lt"/>
              </a:rPr>
              <a:t> </a:t>
            </a:r>
          </a:p>
          <a:p>
            <a:pPr lvl="0"/>
            <a:r>
              <a:rPr lang="tr-TR" sz="1400" b="1" dirty="0" smtClean="0">
                <a:latin typeface="+mn-lt"/>
              </a:rPr>
              <a:t>Eğer B matrisi; A’nın bir satırının  skaler katının A’nın diğer satırına ilave edilmesi ile A matrisinden elde edilen bir matrisi ise, </a:t>
            </a:r>
          </a:p>
          <a:p>
            <a:r>
              <a:rPr lang="tr-TR" sz="1400" b="1" dirty="0" smtClean="0">
                <a:latin typeface="+mn-lt"/>
              </a:rPr>
              <a:t>             </a:t>
            </a:r>
          </a:p>
          <a:p>
            <a:endParaRPr lang="tr-TR" sz="1400" b="1" dirty="0" smtClean="0">
              <a:latin typeface="+mn-lt"/>
            </a:endParaRPr>
          </a:p>
          <a:p>
            <a:r>
              <a:rPr lang="tr-TR" sz="1400" b="1" dirty="0" smtClean="0">
                <a:latin typeface="+mn-lt"/>
              </a:rPr>
              <a:t>                                                   ’dır.</a:t>
            </a:r>
          </a:p>
          <a:p>
            <a:endParaRPr lang="tr-TR" sz="1400" b="1" dirty="0" smtClean="0">
              <a:latin typeface="+mn-lt"/>
            </a:endParaRP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>
              <a:latin typeface="+mn-lt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37271" y="2920954"/>
            <a:ext cx="5863121" cy="508046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0231" y="2276872"/>
            <a:ext cx="4455887" cy="572644"/>
          </a:xfrm>
          <a:prstGeom prst="rect">
            <a:avLst/>
          </a:prstGeom>
          <a:noFill/>
        </p:spPr>
      </p:pic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526520"/>
              </p:ext>
            </p:extLst>
          </p:nvPr>
        </p:nvGraphicFramePr>
        <p:xfrm>
          <a:off x="2237271" y="4221088"/>
          <a:ext cx="1349378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Denklem" r:id="rId6" imgW="952087" imgH="177723" progId="Equation.3">
                  <p:embed/>
                </p:oleObj>
              </mc:Choice>
              <mc:Fallback>
                <p:oleObj name="Denklem" r:id="rId6" imgW="952087" imgH="177723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7271" y="4221088"/>
                        <a:ext cx="1349378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789394"/>
              </p:ext>
            </p:extLst>
          </p:nvPr>
        </p:nvGraphicFramePr>
        <p:xfrm>
          <a:off x="2237271" y="5517232"/>
          <a:ext cx="1200946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1" name="Denklem" r:id="rId8" imgW="837836" imgH="177723" progId="Equation.3">
                  <p:embed/>
                </p:oleObj>
              </mc:Choice>
              <mc:Fallback>
                <p:oleObj name="Denklem" r:id="rId8" imgW="837836" imgH="177723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7271" y="5517232"/>
                        <a:ext cx="1200946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090750"/>
              </p:ext>
            </p:extLst>
          </p:nvPr>
        </p:nvGraphicFramePr>
        <p:xfrm>
          <a:off x="5436096" y="5445224"/>
          <a:ext cx="155098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2" name="Denklem" r:id="rId10" imgW="889000" imgH="457200" progId="Equation.3">
                  <p:embed/>
                </p:oleObj>
              </mc:Choice>
              <mc:Fallback>
                <p:oleObj name="Denklem" r:id="rId10" imgW="889000" imgH="457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5445224"/>
                        <a:ext cx="1550987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1763688" y="1801619"/>
          <a:ext cx="1656184" cy="33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name="Denklem" r:id="rId12" imgW="952200" imgH="177480" progId="Equation.3">
                  <p:embed/>
                </p:oleObj>
              </mc:Choice>
              <mc:Fallback>
                <p:oleObj name="Denklem" r:id="rId12" imgW="952200" imgH="177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801619"/>
                        <a:ext cx="1656184" cy="33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5616" y="188640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10" name="9 Dikdörtgen"/>
          <p:cNvSpPr/>
          <p:nvPr/>
        </p:nvSpPr>
        <p:spPr bwMode="auto">
          <a:xfrm>
            <a:off x="1187624" y="620688"/>
            <a:ext cx="3600400" cy="60486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dirty="0" smtClean="0">
                <a:latin typeface="+mn-lt"/>
              </a:rPr>
              <a:t>Her nxn matrise bir reel sayıyı karşılıklı getiren ve aşağıdaki  özelliklere sahip olan bir ve yalnızca bir fonksiyon vardır:</a:t>
            </a: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pPr lvl="0"/>
            <a:r>
              <a:rPr lang="tr-TR" sz="1400" b="1" dirty="0" smtClean="0">
                <a:latin typeface="+mn-lt"/>
              </a:rPr>
              <a:t>B matrisi; verilen bir nxn A matrisinin bir satırının bir reel sayısı ile çarpılması sonucu A matrisinden elde edildiğinde her zaman </a:t>
            </a: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r>
              <a:rPr lang="tr-TR" sz="1400" b="1" dirty="0" smtClean="0">
                <a:latin typeface="+mn-lt"/>
              </a:rPr>
              <a:t>B matrisi; verilen nxn A matrisinin herhangi iki satırının yer değiştirilmesi ile A’dan elde edildiğinde her zaman </a:t>
            </a: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r>
              <a:rPr lang="tr-TR" sz="1400" b="1" dirty="0" smtClean="0">
                <a:latin typeface="+mn-lt"/>
              </a:rPr>
              <a:t>B, nxn A matrisinin bir satırının bir skaler katının diğer bir satıra ilave edilmesi ile A’dan elde edilen matris olduğunda</a:t>
            </a: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r>
              <a:rPr lang="tr-TR" sz="1800" b="1" dirty="0" smtClean="0">
                <a:latin typeface="+mn-lt"/>
              </a:rPr>
              <a:t>I</a:t>
            </a:r>
            <a:r>
              <a:rPr lang="tr-TR" sz="1400" b="1" dirty="0" smtClean="0">
                <a:latin typeface="+mn-lt"/>
              </a:rPr>
              <a:t>, nxn birim matris olmak üzere ,  </a:t>
            </a:r>
          </a:p>
          <a:p>
            <a:pPr lvl="0"/>
            <a:endParaRPr lang="tr-TR" sz="1400" b="1" dirty="0" smtClean="0">
              <a:latin typeface="+mn-lt"/>
            </a:endParaRPr>
          </a:p>
          <a:p>
            <a:pPr lvl="0"/>
            <a:r>
              <a:rPr lang="tr-TR" sz="1400" b="1" dirty="0" smtClean="0">
                <a:latin typeface="+mn-lt"/>
              </a:rPr>
              <a:t>                                            ’</a:t>
            </a:r>
            <a:r>
              <a:rPr lang="tr-TR" sz="1400" b="1" dirty="0" err="1" smtClean="0">
                <a:latin typeface="+mn-lt"/>
              </a:rPr>
              <a:t>dir</a:t>
            </a:r>
            <a:r>
              <a:rPr lang="tr-TR" sz="1400" b="1" dirty="0" smtClean="0">
                <a:latin typeface="+mn-lt"/>
              </a:rPr>
              <a:t>.</a:t>
            </a:r>
          </a:p>
          <a:p>
            <a:endParaRPr lang="tr-TR" sz="1400" b="1" dirty="0" smtClean="0">
              <a:latin typeface="+mn-lt"/>
            </a:endParaRP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>
              <a:latin typeface="+mn-lt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1691680" y="2780928"/>
          <a:ext cx="1859047" cy="365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Denklem" r:id="rId4" imgW="901309" imgH="177723" progId="Equation.3">
                  <p:embed/>
                </p:oleObj>
              </mc:Choice>
              <mc:Fallback>
                <p:oleObj name="Denklem" r:id="rId4" imgW="901309" imgH="177723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780928"/>
                        <a:ext cx="1859047" cy="3651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691680" y="4005064"/>
          <a:ext cx="1967680" cy="35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Denklem" r:id="rId6" imgW="952087" imgH="177723" progId="Equation.3">
                  <p:embed/>
                </p:oleObj>
              </mc:Choice>
              <mc:Fallback>
                <p:oleObj name="Denklem" r:id="rId6" imgW="952087" imgH="177723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005064"/>
                        <a:ext cx="1967680" cy="357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2339752" y="5445224"/>
          <a:ext cx="1578703" cy="343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Denklem" r:id="rId8" imgW="837836" imgH="177723" progId="Equation.3">
                  <p:embed/>
                </p:oleObj>
              </mc:Choice>
              <mc:Fallback>
                <p:oleObj name="Denklem" r:id="rId8" imgW="837836" imgH="177723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445224"/>
                        <a:ext cx="1578703" cy="3438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2051720" y="6381328"/>
          <a:ext cx="951163" cy="321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Denklem" r:id="rId10" imgW="520248" imgH="177646" progId="Equation.3">
                  <p:embed/>
                </p:oleObj>
              </mc:Choice>
              <mc:Fallback>
                <p:oleObj name="Denklem" r:id="rId10" imgW="520248" imgH="177646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6381328"/>
                        <a:ext cx="951163" cy="3219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2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26" name="2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  <p:grpSp>
        <p:nvGrpSpPr>
          <p:cNvPr id="28" name="27 Grup"/>
          <p:cNvGrpSpPr/>
          <p:nvPr/>
        </p:nvGrpSpPr>
        <p:grpSpPr>
          <a:xfrm>
            <a:off x="4860032" y="0"/>
            <a:ext cx="2087168" cy="2876552"/>
            <a:chOff x="5796136" y="912488"/>
            <a:chExt cx="2087168" cy="2876552"/>
          </a:xfrm>
        </p:grpSpPr>
        <p:grpSp>
          <p:nvGrpSpPr>
            <p:cNvPr id="27" name="26 Grup"/>
            <p:cNvGrpSpPr/>
            <p:nvPr/>
          </p:nvGrpSpPr>
          <p:grpSpPr>
            <a:xfrm>
              <a:off x="5796136" y="912488"/>
              <a:ext cx="2087168" cy="2876552"/>
              <a:chOff x="5796136" y="912488"/>
              <a:chExt cx="2087168" cy="2876552"/>
            </a:xfrm>
          </p:grpSpPr>
          <p:sp>
            <p:nvSpPr>
              <p:cNvPr id="21" name="20 Yuvarlatılmış Dikdörtgen"/>
              <p:cNvSpPr/>
              <p:nvPr/>
            </p:nvSpPr>
            <p:spPr>
              <a:xfrm>
                <a:off x="5796136" y="1052736"/>
                <a:ext cx="2016224" cy="273630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pic>
            <p:nvPicPr>
              <p:cNvPr id="29707" name="Picture 11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 flipH="1">
                <a:off x="7524328" y="912488"/>
                <a:ext cx="358976" cy="37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" name="Picture 10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947688" y="1128512"/>
              <a:ext cx="1576640" cy="2551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" name="33 Grup"/>
          <p:cNvGrpSpPr/>
          <p:nvPr/>
        </p:nvGrpSpPr>
        <p:grpSpPr>
          <a:xfrm>
            <a:off x="6732240" y="1484784"/>
            <a:ext cx="2087168" cy="2876552"/>
            <a:chOff x="5443632" y="3356992"/>
            <a:chExt cx="2087168" cy="2876552"/>
          </a:xfrm>
        </p:grpSpPr>
        <p:grpSp>
          <p:nvGrpSpPr>
            <p:cNvPr id="30" name="26 Grup"/>
            <p:cNvGrpSpPr/>
            <p:nvPr/>
          </p:nvGrpSpPr>
          <p:grpSpPr>
            <a:xfrm>
              <a:off x="5443632" y="3356992"/>
              <a:ext cx="2087168" cy="2876552"/>
              <a:chOff x="5796136" y="912488"/>
              <a:chExt cx="2087168" cy="2876552"/>
            </a:xfrm>
          </p:grpSpPr>
          <p:sp>
            <p:nvSpPr>
              <p:cNvPr id="32" name="31 Yuvarlatılmış Dikdörtgen"/>
              <p:cNvSpPr/>
              <p:nvPr/>
            </p:nvSpPr>
            <p:spPr>
              <a:xfrm>
                <a:off x="5796136" y="1052736"/>
                <a:ext cx="2016224" cy="273630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 flipH="1">
                <a:off x="7524328" y="912488"/>
                <a:ext cx="358976" cy="37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4" name="Picture 12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5634704" y="3576783"/>
              <a:ext cx="1440160" cy="2597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0" name="39 Grup"/>
          <p:cNvGrpSpPr/>
          <p:nvPr/>
        </p:nvGrpSpPr>
        <p:grpSpPr>
          <a:xfrm>
            <a:off x="4788024" y="3501008"/>
            <a:ext cx="2087168" cy="2876552"/>
            <a:chOff x="4355976" y="3501008"/>
            <a:chExt cx="2087168" cy="2876552"/>
          </a:xfrm>
        </p:grpSpPr>
        <p:grpSp>
          <p:nvGrpSpPr>
            <p:cNvPr id="36" name="26 Grup"/>
            <p:cNvGrpSpPr/>
            <p:nvPr/>
          </p:nvGrpSpPr>
          <p:grpSpPr>
            <a:xfrm>
              <a:off x="4355976" y="3501008"/>
              <a:ext cx="2087168" cy="2876552"/>
              <a:chOff x="5796136" y="912488"/>
              <a:chExt cx="2087168" cy="2876552"/>
            </a:xfrm>
          </p:grpSpPr>
          <p:sp>
            <p:nvSpPr>
              <p:cNvPr id="38" name="37 Yuvarlatılmış Dikdörtgen"/>
              <p:cNvSpPr/>
              <p:nvPr/>
            </p:nvSpPr>
            <p:spPr>
              <a:xfrm>
                <a:off x="5796136" y="1052736"/>
                <a:ext cx="2016224" cy="273630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pic>
            <p:nvPicPr>
              <p:cNvPr id="39" name="Picture 11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 flipH="1">
                <a:off x="7524328" y="912488"/>
                <a:ext cx="358976" cy="37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9709" name="Picture 13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4572000" y="3789040"/>
              <a:ext cx="1368152" cy="2535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428728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400" b="1" dirty="0" smtClean="0">
                <a:latin typeface="+mn-lt"/>
              </a:rPr>
              <a:t>Örnek </a:t>
            </a:r>
          </a:p>
          <a:p>
            <a:pPr marL="0" lvl="1"/>
            <a:endParaRPr lang="tr-TR" sz="1400" b="1" dirty="0" smtClean="0">
              <a:latin typeface="+mn-lt"/>
            </a:endParaRPr>
          </a:p>
          <a:p>
            <a:pPr marL="0" lvl="1"/>
            <a:endParaRPr lang="tr-TR" sz="1400" b="1" dirty="0" smtClean="0">
              <a:latin typeface="+mn-lt"/>
            </a:endParaRPr>
          </a:p>
          <a:p>
            <a:pPr marL="0" lvl="1"/>
            <a:endParaRPr lang="tr-TR" sz="1400" b="1" dirty="0" smtClean="0">
              <a:latin typeface="+mn-lt"/>
            </a:endParaRPr>
          </a:p>
          <a:p>
            <a:pPr marL="0" lvl="1"/>
            <a:endParaRPr lang="tr-TR" sz="1400" b="1" dirty="0" smtClean="0">
              <a:latin typeface="+mn-lt"/>
            </a:endParaRPr>
          </a:p>
          <a:p>
            <a:pPr marL="0" lvl="1"/>
            <a:endParaRPr lang="tr-TR" sz="1400" b="1" dirty="0" smtClean="0">
              <a:latin typeface="+mn-lt"/>
            </a:endParaRPr>
          </a:p>
          <a:p>
            <a:pPr marL="0" lvl="1"/>
            <a:endParaRPr lang="tr-TR" sz="1400" b="1" dirty="0" smtClean="0">
              <a:latin typeface="+mn-lt"/>
            </a:endParaRPr>
          </a:p>
          <a:p>
            <a:r>
              <a:rPr lang="tr-TR" sz="1400" b="1" dirty="0" smtClean="0">
                <a:latin typeface="+mn-lt"/>
              </a:rPr>
              <a:t>matrisinin determinantı sıfırdır.</a:t>
            </a: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r>
              <a:rPr lang="tr-TR" sz="1400" b="1" dirty="0" smtClean="0">
                <a:latin typeface="+mn-lt"/>
              </a:rPr>
              <a:t>matrisinin determinantı sıfırdır. </a:t>
            </a:r>
          </a:p>
          <a:p>
            <a:r>
              <a:rPr lang="tr-TR" sz="1400" b="1" dirty="0" smtClean="0">
                <a:latin typeface="+mn-lt"/>
              </a:rPr>
              <a:t> </a:t>
            </a: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endParaRPr lang="tr-TR" sz="1400" b="1" dirty="0" smtClean="0">
              <a:latin typeface="+mn-lt"/>
            </a:endParaRP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>
              <a:latin typeface="+mn-lt"/>
            </a:endParaRPr>
          </a:p>
        </p:txBody>
      </p:sp>
      <p:grpSp>
        <p:nvGrpSpPr>
          <p:cNvPr id="26" name="22 Grup"/>
          <p:cNvGrpSpPr/>
          <p:nvPr/>
        </p:nvGrpSpPr>
        <p:grpSpPr>
          <a:xfrm>
            <a:off x="4788024" y="3789040"/>
            <a:ext cx="4194656" cy="2389912"/>
            <a:chOff x="4572000" y="535032"/>
            <a:chExt cx="4194656" cy="2389912"/>
          </a:xfrm>
        </p:grpSpPr>
        <p:sp>
          <p:nvSpPr>
            <p:cNvPr id="28" name="27 Yuvarlatılmış Dikdörtgen"/>
            <p:cNvSpPr/>
            <p:nvPr/>
          </p:nvSpPr>
          <p:spPr>
            <a:xfrm>
              <a:off x="4572000" y="688928"/>
              <a:ext cx="4176464" cy="223601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8407680" y="535032"/>
              <a:ext cx="358976" cy="370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2571736" y="1700808"/>
          <a:ext cx="15049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4" name="Denklem" r:id="rId5" imgW="1498600" imgH="914400" progId="Equation.3">
                  <p:embed/>
                </p:oleObj>
              </mc:Choice>
              <mc:Fallback>
                <p:oleObj name="Denklem" r:id="rId5" imgW="1498600" imgH="914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1700808"/>
                        <a:ext cx="150495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2571736" y="3356992"/>
          <a:ext cx="18954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5" name="Denklem" r:id="rId7" imgW="1892300" imgH="1168400" progId="Equation.3">
                  <p:embed/>
                </p:oleObj>
              </mc:Choice>
              <mc:Fallback>
                <p:oleObj name="Denklem" r:id="rId7" imgW="1892300" imgH="1168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3356992"/>
                        <a:ext cx="1895475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15" name="1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11" name="2 İçerik Yer Tutucusu"/>
          <p:cNvSpPr txBox="1">
            <a:spLocks/>
          </p:cNvSpPr>
          <p:nvPr/>
        </p:nvSpPr>
        <p:spPr>
          <a:xfrm>
            <a:off x="1676400" y="938194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Determinant özellikleri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11 Dikdörtgen"/>
          <p:cNvSpPr/>
          <p:nvPr/>
        </p:nvSpPr>
        <p:spPr>
          <a:xfrm>
            <a:off x="2699792" y="1677058"/>
            <a:ext cx="1584176" cy="216024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15 Dikdörtgen"/>
          <p:cNvSpPr/>
          <p:nvPr/>
        </p:nvSpPr>
        <p:spPr>
          <a:xfrm>
            <a:off x="2699792" y="2348880"/>
            <a:ext cx="1584176" cy="216024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16 Dikdörtgen"/>
          <p:cNvSpPr/>
          <p:nvPr/>
        </p:nvSpPr>
        <p:spPr>
          <a:xfrm>
            <a:off x="2855683" y="4029572"/>
            <a:ext cx="1584176" cy="216024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4" name="23 Grup"/>
          <p:cNvGrpSpPr/>
          <p:nvPr/>
        </p:nvGrpSpPr>
        <p:grpSpPr>
          <a:xfrm>
            <a:off x="4788024" y="764704"/>
            <a:ext cx="4194656" cy="2389912"/>
            <a:chOff x="4572000" y="535032"/>
            <a:chExt cx="4194656" cy="2389912"/>
          </a:xfrm>
        </p:grpSpPr>
        <p:grpSp>
          <p:nvGrpSpPr>
            <p:cNvPr id="23" name="22 Grup"/>
            <p:cNvGrpSpPr/>
            <p:nvPr/>
          </p:nvGrpSpPr>
          <p:grpSpPr>
            <a:xfrm>
              <a:off x="4572000" y="535032"/>
              <a:ext cx="4194656" cy="2389912"/>
              <a:chOff x="4572000" y="535032"/>
              <a:chExt cx="4194656" cy="2389912"/>
            </a:xfrm>
          </p:grpSpPr>
          <p:sp>
            <p:nvSpPr>
              <p:cNvPr id="21" name="20 Yuvarlatılmış Dikdörtgen"/>
              <p:cNvSpPr/>
              <p:nvPr/>
            </p:nvSpPr>
            <p:spPr>
              <a:xfrm>
                <a:off x="4572000" y="688928"/>
                <a:ext cx="4176464" cy="223601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pic>
            <p:nvPicPr>
              <p:cNvPr id="22" name="Picture 1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8407680" y="535032"/>
                <a:ext cx="358976" cy="37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3492" name="Picture 4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788024" y="836712"/>
              <a:ext cx="3738768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32039" y="4186256"/>
            <a:ext cx="3816425" cy="190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600" b="1" dirty="0" smtClean="0"/>
              <a:t>Teorem  </a:t>
            </a:r>
          </a:p>
          <a:p>
            <a:pPr marL="0" lvl="1"/>
            <a:r>
              <a:rPr lang="tr-TR" sz="1600" dirty="0" smtClean="0"/>
              <a:t>Bir köşegen matrisin determinantı matrisin köşegen elemanlarının çarpımına eşittir.</a:t>
            </a:r>
          </a:p>
          <a:p>
            <a:pPr marL="0" lvl="1"/>
            <a:endParaRPr lang="tr-TR" sz="1600" dirty="0" smtClean="0"/>
          </a:p>
          <a:p>
            <a:pPr marL="0" lvl="1"/>
            <a:endParaRPr lang="tr-TR" sz="1600" dirty="0" smtClean="0"/>
          </a:p>
          <a:p>
            <a:pPr marL="0" lvl="1"/>
            <a:endParaRPr lang="tr-TR" sz="1600" dirty="0" smtClean="0"/>
          </a:p>
          <a:p>
            <a:pPr marL="0" lvl="1"/>
            <a:endParaRPr lang="tr-TR" sz="1600" dirty="0" smtClean="0"/>
          </a:p>
          <a:p>
            <a:pPr marL="0" lvl="1"/>
            <a:endParaRPr lang="tr-TR" sz="1600" dirty="0" smtClean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928794" y="2000240"/>
            <a:ext cx="1330100" cy="6442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2285992"/>
            <a:ext cx="361953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4810" y="2214554"/>
            <a:ext cx="1562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  <p:sp>
        <p:nvSpPr>
          <p:cNvPr id="12" name="2 İçerik Yer Tutucusu"/>
          <p:cNvSpPr txBox="1">
            <a:spLocks/>
          </p:cNvSpPr>
          <p:nvPr/>
        </p:nvSpPr>
        <p:spPr>
          <a:xfrm>
            <a:off x="1259632" y="404664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Determinant özellikleri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20 Grup"/>
          <p:cNvGrpSpPr/>
          <p:nvPr/>
        </p:nvGrpSpPr>
        <p:grpSpPr>
          <a:xfrm>
            <a:off x="2267744" y="3429000"/>
            <a:ext cx="4194656" cy="2389912"/>
            <a:chOff x="4788024" y="764704"/>
            <a:chExt cx="4194656" cy="2389912"/>
          </a:xfrm>
        </p:grpSpPr>
        <p:grpSp>
          <p:nvGrpSpPr>
            <p:cNvPr id="14" name="22 Grup"/>
            <p:cNvGrpSpPr/>
            <p:nvPr/>
          </p:nvGrpSpPr>
          <p:grpSpPr>
            <a:xfrm>
              <a:off x="4788024" y="764704"/>
              <a:ext cx="4194656" cy="2389912"/>
              <a:chOff x="4572000" y="535032"/>
              <a:chExt cx="4194656" cy="2389912"/>
            </a:xfrm>
          </p:grpSpPr>
          <p:sp>
            <p:nvSpPr>
              <p:cNvPr id="19" name="18 Yuvarlatılmış Dikdörtgen"/>
              <p:cNvSpPr/>
              <p:nvPr/>
            </p:nvSpPr>
            <p:spPr>
              <a:xfrm>
                <a:off x="4572000" y="688928"/>
                <a:ext cx="4176464" cy="223601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pic>
            <p:nvPicPr>
              <p:cNvPr id="20" name="Picture 1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8407680" y="535032"/>
                <a:ext cx="358976" cy="37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6801" name="Picture 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04048" y="1052735"/>
              <a:ext cx="2016224" cy="2003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 sz="1400" b="1" dirty="0" smtClean="0"/>
          </a:p>
          <a:p>
            <a:endParaRPr lang="tr-TR" sz="1400" b="1" dirty="0" smtClean="0"/>
          </a:p>
          <a:p>
            <a:endParaRPr lang="tr-TR" sz="1600" dirty="0" smtClean="0"/>
          </a:p>
          <a:p>
            <a:pPr lvl="0">
              <a:buFont typeface="Wingdings" pitchFamily="2" charset="2"/>
              <a:buChar char="ü"/>
            </a:pPr>
            <a:r>
              <a:rPr lang="tr-TR" sz="1600" dirty="0" smtClean="0"/>
              <a:t>Bir satır veya bir sütunun tüm elemanları sıfır olan matrislerin determinantı sıfırdır. </a:t>
            </a:r>
          </a:p>
          <a:p>
            <a:pPr lvl="0">
              <a:buFont typeface="Wingdings" pitchFamily="2" charset="2"/>
              <a:buChar char="ü"/>
            </a:pPr>
            <a:endParaRPr lang="tr-TR" sz="1600" dirty="0" smtClean="0"/>
          </a:p>
          <a:p>
            <a:pPr lvl="0">
              <a:buFont typeface="Wingdings" pitchFamily="2" charset="2"/>
              <a:buChar char="ü"/>
            </a:pPr>
            <a:r>
              <a:rPr lang="tr-TR" sz="1600" dirty="0" smtClean="0"/>
              <a:t>Herhangi iki satır veya iki sütunun elemanları eşit olan matrisin determinantı sıfırdır. </a:t>
            </a:r>
          </a:p>
          <a:p>
            <a:pPr lvl="0">
              <a:buFont typeface="Wingdings" pitchFamily="2" charset="2"/>
              <a:buChar char="ü"/>
            </a:pPr>
            <a:endParaRPr lang="tr-TR" sz="1600" dirty="0" smtClean="0"/>
          </a:p>
          <a:p>
            <a:pPr lvl="0">
              <a:buFont typeface="Wingdings" pitchFamily="2" charset="2"/>
              <a:buChar char="ü"/>
            </a:pPr>
            <a:r>
              <a:rPr lang="tr-TR" sz="1600" dirty="0" smtClean="0"/>
              <a:t>Herhangi iki satır veya iki sütunun elemanları orantılı olan matrisin determinantı sıfırdır. </a:t>
            </a:r>
          </a:p>
          <a:p>
            <a:pPr lvl="0">
              <a:buFont typeface="Wingdings" pitchFamily="2" charset="2"/>
              <a:buChar char="ü"/>
            </a:pPr>
            <a:endParaRPr lang="tr-TR" sz="1600" dirty="0" smtClean="0"/>
          </a:p>
          <a:p>
            <a:pPr lvl="0">
              <a:buFont typeface="Wingdings" pitchFamily="2" charset="2"/>
              <a:buChar char="ü"/>
            </a:pPr>
            <a:r>
              <a:rPr lang="tr-TR" sz="1600" dirty="0" smtClean="0"/>
              <a:t>Herhangi iki satır veya iki sütunun yerleri değişirse determinantının işareti değişir. </a:t>
            </a:r>
          </a:p>
          <a:p>
            <a:pPr lvl="0"/>
            <a:endParaRPr lang="tr-TR" sz="1600" dirty="0" smtClean="0"/>
          </a:p>
          <a:p>
            <a:pPr lvl="0">
              <a:buFont typeface="Wingdings" pitchFamily="2" charset="2"/>
              <a:buChar char="ü"/>
            </a:pPr>
            <a:r>
              <a:rPr lang="tr-TR" sz="1600" dirty="0" smtClean="0"/>
              <a:t>Bir kare matrisin determinantı ile </a:t>
            </a:r>
            <a:r>
              <a:rPr lang="tr-TR" sz="1600" dirty="0" err="1" smtClean="0"/>
              <a:t>transpozunun</a:t>
            </a:r>
            <a:r>
              <a:rPr lang="tr-TR" sz="1600" dirty="0" smtClean="0"/>
              <a:t> determinantı eşittir. </a:t>
            </a:r>
          </a:p>
          <a:p>
            <a:pPr lvl="0">
              <a:buFont typeface="Wingdings" pitchFamily="2" charset="2"/>
              <a:buChar char="ü"/>
            </a:pPr>
            <a:endParaRPr lang="tr-TR" sz="1600" dirty="0" smtClean="0"/>
          </a:p>
          <a:p>
            <a:pPr lvl="0">
              <a:buFont typeface="Wingdings" pitchFamily="2" charset="2"/>
              <a:buChar char="ü"/>
            </a:pPr>
            <a:endParaRPr lang="tr-TR" sz="1600" dirty="0" smtClean="0"/>
          </a:p>
          <a:p>
            <a:pPr>
              <a:buFont typeface="Wingdings" pitchFamily="2" charset="2"/>
              <a:buChar char="ü"/>
            </a:pPr>
            <a:r>
              <a:rPr lang="tr-TR" sz="1600" dirty="0" smtClean="0"/>
              <a:t>Kare matrislerin çarpımlarının determinantı, bu matrislerin determinantları çarpımına eşittir.</a:t>
            </a:r>
          </a:p>
          <a:p>
            <a:pPr lvl="0"/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              </a:t>
            </a:r>
          </a:p>
          <a:p>
            <a:pPr lvl="0"/>
            <a:r>
              <a:rPr lang="tr-TR" sz="1600" dirty="0" smtClean="0"/>
              <a:t>                            </a:t>
            </a:r>
            <a:r>
              <a:rPr kumimoji="0" 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</a:t>
            </a:r>
            <a:r>
              <a:rPr lang="tr-TR" sz="1800" b="1" dirty="0" err="1" smtClean="0"/>
              <a:t>det</a:t>
            </a:r>
            <a:r>
              <a:rPr lang="tr-TR" sz="1800" b="1" dirty="0" smtClean="0"/>
              <a:t>(A × B) = </a:t>
            </a:r>
            <a:r>
              <a:rPr lang="tr-TR" sz="1800" b="1" dirty="0" err="1" smtClean="0"/>
              <a:t>detA</a:t>
            </a:r>
            <a:r>
              <a:rPr lang="tr-TR" sz="1800" b="1" dirty="0" smtClean="0"/>
              <a:t> × </a:t>
            </a:r>
            <a:r>
              <a:rPr lang="tr-TR" sz="1800" b="1" dirty="0" err="1" smtClean="0"/>
              <a:t>detB</a:t>
            </a:r>
            <a:r>
              <a:rPr lang="tr-TR" sz="1800" b="1" dirty="0" smtClean="0"/>
              <a:t> </a:t>
            </a:r>
            <a:endParaRPr lang="tr-TR" sz="1600" b="1" dirty="0" smtClean="0"/>
          </a:p>
          <a:p>
            <a:pPr>
              <a:buFont typeface="Wingdings" pitchFamily="2" charset="2"/>
              <a:buChar char="ü"/>
            </a:pP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14" name="1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5616" y="0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 smtClean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 smtClean="0"/>
          </a:p>
          <a:p>
            <a:pPr>
              <a:buNone/>
            </a:pPr>
            <a:endParaRPr lang="tr-TR" sz="2000" dirty="0" smtClean="0"/>
          </a:p>
        </p:txBody>
      </p:sp>
      <p:sp>
        <p:nvSpPr>
          <p:cNvPr id="10" name="9 Dikdörtgen"/>
          <p:cNvSpPr/>
          <p:nvPr/>
        </p:nvSpPr>
        <p:spPr bwMode="auto">
          <a:xfrm>
            <a:off x="1043608" y="357608"/>
            <a:ext cx="5472608" cy="54475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tr-TR" sz="1400" b="1" dirty="0" smtClean="0"/>
          </a:p>
          <a:p>
            <a:pPr lvl="0">
              <a:buFont typeface="Wingdings" pitchFamily="2" charset="2"/>
              <a:buChar char="ü"/>
            </a:pPr>
            <a:r>
              <a:rPr lang="tr-TR" sz="1400" b="1" dirty="0" smtClean="0"/>
              <a:t>Bir kare matrisin kuvvetinin determinantı, determinantının kuvvetine eşittir. </a:t>
            </a:r>
          </a:p>
          <a:p>
            <a:pPr lvl="0">
              <a:buFont typeface="Wingdings" pitchFamily="2" charset="2"/>
              <a:buChar char="ü"/>
            </a:pPr>
            <a:endParaRPr lang="tr-TR" sz="1400" b="1" dirty="0" smtClean="0"/>
          </a:p>
          <a:p>
            <a:pPr lvl="0"/>
            <a:r>
              <a:rPr lang="tr-TR" sz="1400" b="1" dirty="0" smtClean="0"/>
              <a:t>                        </a:t>
            </a:r>
            <a:r>
              <a:rPr lang="tr-TR" sz="1400" b="1" dirty="0" err="1" smtClean="0"/>
              <a:t>det</a:t>
            </a:r>
            <a:r>
              <a:rPr lang="tr-TR" sz="1400" b="1" dirty="0" smtClean="0"/>
              <a:t>(An )= (</a:t>
            </a:r>
            <a:r>
              <a:rPr lang="tr-TR" sz="1400" b="1" dirty="0" err="1" smtClean="0"/>
              <a:t>detA</a:t>
            </a:r>
            <a:r>
              <a:rPr lang="tr-TR" sz="1400" b="1" dirty="0" smtClean="0"/>
              <a:t>)n </a:t>
            </a:r>
          </a:p>
          <a:p>
            <a:pPr lvl="0">
              <a:buFont typeface="Wingdings" pitchFamily="2" charset="2"/>
              <a:buChar char="ü"/>
            </a:pPr>
            <a:endParaRPr lang="tr-TR" sz="1400" b="1" dirty="0" smtClean="0"/>
          </a:p>
          <a:p>
            <a:pPr lvl="0">
              <a:buFont typeface="Wingdings" pitchFamily="2" charset="2"/>
              <a:buChar char="ü"/>
            </a:pPr>
            <a:r>
              <a:rPr lang="tr-TR" sz="1400" b="1" dirty="0" smtClean="0"/>
              <a:t>Bir kare matrisin çarpmaya göre tersinin determinantı, determinantının tersine eşittir. </a:t>
            </a:r>
          </a:p>
          <a:p>
            <a:pPr lvl="0">
              <a:buFont typeface="Wingdings" pitchFamily="2" charset="2"/>
              <a:buChar char="ü"/>
            </a:pPr>
            <a:endParaRPr lang="tr-TR" sz="1400" b="1" dirty="0" smtClean="0"/>
          </a:p>
          <a:p>
            <a:pPr lvl="0">
              <a:buFont typeface="Wingdings" pitchFamily="2" charset="2"/>
              <a:buChar char="ü"/>
            </a:pPr>
            <a:endParaRPr lang="tr-TR" sz="1400" b="1" dirty="0" smtClean="0"/>
          </a:p>
          <a:p>
            <a:pPr lvl="0">
              <a:buFont typeface="Wingdings" pitchFamily="2" charset="2"/>
              <a:buChar char="ü"/>
            </a:pPr>
            <a:endParaRPr lang="tr-TR" sz="1400" b="1" dirty="0" smtClean="0"/>
          </a:p>
          <a:p>
            <a:pPr lvl="0">
              <a:buFont typeface="Wingdings" pitchFamily="2" charset="2"/>
              <a:buChar char="ü"/>
            </a:pPr>
            <a:r>
              <a:rPr lang="tr-TR" sz="1400" b="1" dirty="0" smtClean="0"/>
              <a:t>A = [</a:t>
            </a:r>
            <a:r>
              <a:rPr lang="tr-TR" sz="1400" b="1" dirty="0" err="1" smtClean="0"/>
              <a:t>a</a:t>
            </a:r>
            <a:r>
              <a:rPr lang="tr-TR" sz="1400" b="1" baseline="-25000" dirty="0" err="1" smtClean="0"/>
              <a:t>ij</a:t>
            </a:r>
            <a:r>
              <a:rPr lang="tr-TR" sz="1400" b="1" dirty="0" smtClean="0"/>
              <a:t>|m×n matrisinin k ile çarpımının determinantı, A </a:t>
            </a:r>
            <a:r>
              <a:rPr lang="tr-TR" sz="1400" b="1" dirty="0" err="1" smtClean="0"/>
              <a:t>nın</a:t>
            </a:r>
            <a:r>
              <a:rPr lang="tr-TR" sz="1400" b="1" dirty="0" smtClean="0"/>
              <a:t> determinantının </a:t>
            </a:r>
            <a:r>
              <a:rPr lang="tr-TR" sz="1400" b="1" dirty="0" err="1" smtClean="0"/>
              <a:t>kn</a:t>
            </a:r>
            <a:r>
              <a:rPr lang="tr-TR" sz="1400" b="1" dirty="0" smtClean="0"/>
              <a:t> ile çarpımına eşittir. </a:t>
            </a:r>
          </a:p>
          <a:p>
            <a:pPr lvl="0">
              <a:buFont typeface="Wingdings" pitchFamily="2" charset="2"/>
              <a:buChar char="ü"/>
            </a:pPr>
            <a:endParaRPr lang="tr-TR" sz="1400" b="1" dirty="0" smtClean="0"/>
          </a:p>
          <a:p>
            <a:pPr lvl="0">
              <a:buFont typeface="Wingdings" pitchFamily="2" charset="2"/>
              <a:buChar char="ü"/>
            </a:pPr>
            <a:endParaRPr lang="tr-TR" sz="1400" b="1" dirty="0" smtClean="0"/>
          </a:p>
          <a:p>
            <a:pPr lvl="0">
              <a:buFont typeface="Wingdings" pitchFamily="2" charset="2"/>
              <a:buChar char="ü"/>
            </a:pPr>
            <a:endParaRPr lang="tr-TR" sz="1400" b="1" dirty="0" smtClean="0"/>
          </a:p>
          <a:p>
            <a:pPr lvl="0">
              <a:buFont typeface="Wingdings" pitchFamily="2" charset="2"/>
              <a:buChar char="ü"/>
            </a:pPr>
            <a:r>
              <a:rPr lang="tr-TR" sz="1400" b="1" dirty="0" smtClean="0"/>
              <a:t>Bir kare matrisin bir satır ve bir sütunun tüm elemanları</a:t>
            </a:r>
            <a:br>
              <a:rPr lang="tr-TR" sz="1400" b="1" dirty="0" smtClean="0"/>
            </a:br>
            <a:r>
              <a:rPr lang="tr-TR" sz="1400" b="1" dirty="0" smtClean="0"/>
              <a:t>k ile çarpılırsa, elde edilen matrisin determinantı ilk matrisin determinantının k ile çarpımına eşittir. </a:t>
            </a:r>
          </a:p>
          <a:p>
            <a:pPr lvl="0"/>
            <a:endParaRPr lang="tr-TR" sz="1400" b="1" dirty="0" smtClean="0"/>
          </a:p>
          <a:p>
            <a:pPr lvl="0">
              <a:buFont typeface="Wingdings" pitchFamily="2" charset="2"/>
              <a:buChar char="ü"/>
            </a:pPr>
            <a:r>
              <a:rPr lang="tr-TR" sz="1400" b="1" dirty="0" smtClean="0"/>
              <a:t>Bir matrisin herhangi bir satırını k ile çarpıp diğer bir satıra ekleyince veya herhangi bir sütununu k ile çarpıp diğer bir sütuna ekleyince determinantının değeri değişmez. </a:t>
            </a:r>
          </a:p>
          <a:p>
            <a:pPr lvl="0">
              <a:buFont typeface="Wingdings" pitchFamily="2" charset="2"/>
              <a:buChar char="ü"/>
            </a:pPr>
            <a:endParaRPr lang="tr-TR" sz="1400" b="1" dirty="0" smtClean="0"/>
          </a:p>
          <a:p>
            <a:pPr lvl="0">
              <a:buFont typeface="Wingdings" pitchFamily="2" charset="2"/>
              <a:buChar char="ü"/>
            </a:pPr>
            <a:r>
              <a:rPr lang="tr-TR" sz="1400" b="1" dirty="0" smtClean="0"/>
              <a:t>Sadece bir satır veya bir sütun elemanları farklı olan matrislerin determinantları toplamı, diğer satır veya sütunları aynı olan ve farklı sütunu farklı sütunların toplamı kadar olan yeni matrisin determinantına eşittir. </a:t>
            </a: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 smtClean="0"/>
          </a:p>
        </p:txBody>
      </p:sp>
      <p:pic>
        <p:nvPicPr>
          <p:cNvPr id="12" name="11 Resim" descr="http://www.sanaldersane.com/KonuAnlat/oss_ka_mat2_resim/ka_mat2_30_Matris_ve_determinant/30_Mat26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3356992"/>
            <a:ext cx="2928957" cy="36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16" name="1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4 . Hafta</a:t>
            </a:r>
            <a:endParaRPr lang="tr-TR"/>
          </a:p>
        </p:txBody>
      </p:sp>
      <p:pic>
        <p:nvPicPr>
          <p:cNvPr id="11" name="10 Resim" descr="http://www.sanaldersane.com/KonuAnlat/oss_ka_mat2_resim/ka_mat2_30_Matris_ve_determinant/30_Mat25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2204864"/>
            <a:ext cx="171451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21 Grup"/>
          <p:cNvGrpSpPr/>
          <p:nvPr/>
        </p:nvGrpSpPr>
        <p:grpSpPr>
          <a:xfrm>
            <a:off x="5868144" y="836712"/>
            <a:ext cx="3275856" cy="3739230"/>
            <a:chOff x="4716016" y="2924944"/>
            <a:chExt cx="3459925" cy="3739230"/>
          </a:xfrm>
        </p:grpSpPr>
        <p:grpSp>
          <p:nvGrpSpPr>
            <p:cNvPr id="21" name="20 Grup"/>
            <p:cNvGrpSpPr/>
            <p:nvPr/>
          </p:nvGrpSpPr>
          <p:grpSpPr>
            <a:xfrm>
              <a:off x="4716016" y="2924944"/>
              <a:ext cx="3459925" cy="3739230"/>
              <a:chOff x="4716016" y="2924944"/>
              <a:chExt cx="3459925" cy="3739230"/>
            </a:xfrm>
          </p:grpSpPr>
          <p:sp>
            <p:nvSpPr>
              <p:cNvPr id="19" name="18 Yuvarlatılmış Dikdörtgen"/>
              <p:cNvSpPr/>
              <p:nvPr/>
            </p:nvSpPr>
            <p:spPr>
              <a:xfrm>
                <a:off x="4716016" y="2996952"/>
                <a:ext cx="3384376" cy="3667222"/>
              </a:xfrm>
              <a:prstGeom prst="roundRect">
                <a:avLst>
                  <a:gd name="adj" fmla="val 9408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pic>
            <p:nvPicPr>
              <p:cNvPr id="20" name="Picture 1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flipH="1">
                <a:off x="7812359" y="2924944"/>
                <a:ext cx="363582" cy="3367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2705" name="Picture 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08512" y="3082608"/>
              <a:ext cx="2952328" cy="3528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1748</TotalTime>
  <Words>867</Words>
  <Application>Microsoft Office PowerPoint</Application>
  <PresentationFormat>Ekran Gösterisi (4:3)</PresentationFormat>
  <Paragraphs>361</Paragraphs>
  <Slides>17</Slides>
  <Notes>17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7" baseType="lpstr">
      <vt:lpstr>Arial</vt:lpstr>
      <vt:lpstr>Gill Sans MT</vt:lpstr>
      <vt:lpstr>Harrington</vt:lpstr>
      <vt:lpstr>Symbol</vt:lpstr>
      <vt:lpstr>Times New Roman</vt:lpstr>
      <vt:lpstr>Verdana</vt:lpstr>
      <vt:lpstr>Wingdings</vt:lpstr>
      <vt:lpstr>Wingdings 2</vt:lpstr>
      <vt:lpstr>Gündönümü</vt:lpstr>
      <vt:lpstr>Denklem</vt:lpstr>
      <vt:lpstr>Sayısal Analiz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Sau</cp:lastModifiedBy>
  <cp:revision>146</cp:revision>
  <dcterms:created xsi:type="dcterms:W3CDTF">2009-08-30T08:05:20Z</dcterms:created>
  <dcterms:modified xsi:type="dcterms:W3CDTF">2017-10-08T19:39:53Z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