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70" r:id="rId3"/>
    <p:sldId id="272" r:id="rId4"/>
    <p:sldId id="273" r:id="rId5"/>
    <p:sldId id="274" r:id="rId6"/>
    <p:sldId id="275" r:id="rId7"/>
    <p:sldId id="277" r:id="rId8"/>
    <p:sldId id="278" r:id="rId9"/>
    <p:sldId id="279" r:id="rId10"/>
    <p:sldId id="280" r:id="rId11"/>
    <p:sldId id="281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6" r:id="rId2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31" autoAdjust="0"/>
  </p:normalViewPr>
  <p:slideViewPr>
    <p:cSldViewPr>
      <p:cViewPr varScale="1">
        <p:scale>
          <a:sx n="108" d="100"/>
          <a:sy n="108" d="100"/>
        </p:scale>
        <p:origin x="-17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A5619-A1FE-47C3-841F-E7F84E79DC3B}" type="datetimeFigureOut">
              <a:rPr lang="tr-TR" smtClean="0"/>
              <a:pPr/>
              <a:t>11.10.2013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11B92-349E-4C0F-8F17-9B7CEAD6E4A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68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 smtClean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Tersinir olmayan </a:t>
            </a:r>
            <a:r>
              <a:rPr lang="tr-TR" dirty="0" err="1" smtClean="0"/>
              <a:t>karesel</a:t>
            </a:r>
            <a:r>
              <a:rPr lang="tr-TR" dirty="0" smtClean="0"/>
              <a:t> matris, </a:t>
            </a:r>
            <a:r>
              <a:rPr lang="tr-TR" dirty="0" err="1" smtClean="0"/>
              <a:t>singular</a:t>
            </a:r>
            <a:r>
              <a:rPr lang="tr-TR" dirty="0" smtClean="0"/>
              <a:t> matris. Bir A </a:t>
            </a:r>
            <a:r>
              <a:rPr lang="tr-TR" dirty="0" err="1" smtClean="0"/>
              <a:t>karesel</a:t>
            </a:r>
            <a:r>
              <a:rPr lang="tr-TR" dirty="0" smtClean="0"/>
              <a:t> matrisinin tekil olması için, determinantının sıfır olması gerekir ve yeter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11B92-349E-4C0F-8F17-9B7CEAD6E4A3}" type="slidenum">
              <a:rPr lang="tr-TR" smtClean="0"/>
              <a:pPr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65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586663-F755-4DA4-B0B9-501A464C3CD5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5E81092-5CCC-44CA-96CC-57ECCD95B31C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104B60-5CCC-4F9A-BEBA-5EF218B8023C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7EC8445-18E7-48C3-B5B2-C81F2CD6FE9E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B75A232-9491-4144-AC02-D2E64B5D8B90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C3CB2AE-DCF0-43E1-954C-46F28EF8531F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77E0DD-FE45-46D7-9520-37E080CEAFDD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D324330-0F36-4521-82D7-64DA1E07DEC8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B55BF56-6F39-4D67-A2BE-2FE112B8B8A7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med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657CB9-86F7-45B5-AFC2-D50456EB0918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 spd="med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219EAE-8FB4-44B0-94AD-F54CB2334C9E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</p:spTree>
  </p:cSld>
  <p:clrMapOvr>
    <a:masterClrMapping/>
  </p:clrMapOvr>
  <p:transition spd="med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F733BB0-96CF-402B-87A9-1C53817D59FA}" type="datetime1">
              <a:rPr lang="tr-TR" smtClean="0"/>
              <a:pPr/>
              <a:t>11.10.2013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7053E6-80AE-4F49-BC10-650FA5CF771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pull dir="d"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987824" y="141277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err="1" smtClean="0"/>
              <a:t>Matlab</a:t>
            </a:r>
            <a:r>
              <a:rPr lang="tr-TR" dirty="0" smtClean="0"/>
              <a:t> </a:t>
            </a:r>
            <a:endParaRPr lang="tr-TR" dirty="0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Döngüsü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indeks=başlangıç:artış:son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Komut ifadeleri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 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   i= 2:6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x(i )=2*x(i‐1 );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>
              <a:spcBef>
                <a:spcPct val="30000"/>
              </a:spcBef>
              <a:defRPr/>
            </a:pPr>
            <a:r>
              <a:rPr lang="tr-TR" sz="1400" b="1" dirty="0" smtClean="0">
                <a:latin typeface="Calibri" pitchFamily="34" charset="0"/>
                <a:cs typeface="Arial" pitchFamily="34" charset="0"/>
              </a:rPr>
              <a:t>break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fonksiyon ifadesi kullanarak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döngüsünden herhangi bir anda çıkılabilir.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return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komutların hali hazır sıralanmasını sona erdirir ve uyarılan fonksiyonu veya klavyeyi denetime geri döndürür.</a:t>
            </a:r>
          </a:p>
          <a:p>
            <a:r>
              <a:rPr lang="tr-TR" sz="1400" b="1" dirty="0" err="1" smtClean="0">
                <a:latin typeface="Calibri" pitchFamily="34" charset="0"/>
                <a:cs typeface="Arial" pitchFamily="34" charset="0"/>
              </a:rPr>
              <a:t>Continue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komutu,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for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veya </a:t>
            </a:r>
            <a:r>
              <a:rPr lang="tr-TR" sz="1400" dirty="0" err="1" smtClean="0">
                <a:latin typeface="Calibri" pitchFamily="34" charset="0"/>
                <a:cs typeface="Arial" pitchFamily="34" charset="0"/>
              </a:rPr>
              <a:t>while</a:t>
            </a:r>
            <a:r>
              <a:rPr lang="tr-TR" sz="1400" dirty="0" smtClean="0">
                <a:latin typeface="Calibri" pitchFamily="34" charset="0"/>
                <a:cs typeface="Arial" pitchFamily="34" charset="0"/>
              </a:rPr>
              <a:t> döngüsünde kontrolü bir sonraki yinelemeye geçirir.</a:t>
            </a:r>
          </a:p>
          <a:p>
            <a:pPr lvl="1"/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/>
              <a:t> </a:t>
            </a: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- Döngüler</a:t>
            </a:r>
          </a:p>
        </p:txBody>
      </p:sp>
      <p:sp>
        <p:nvSpPr>
          <p:cNvPr id="11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19.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13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865858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Ödev :</a:t>
            </a:r>
          </a:p>
          <a:p>
            <a:endParaRPr lang="tr-TR" sz="1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Örneğini verdiğimiz akış diyagramının matlab komutları ile programını yazınız.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</a:t>
            </a: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3284984"/>
            <a:ext cx="4303719" cy="30977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20.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3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13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402460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"/>
          <p:cNvGrpSpPr/>
          <p:nvPr/>
        </p:nvGrpSpPr>
        <p:grpSpPr>
          <a:xfrm>
            <a:off x="1475656" y="332656"/>
            <a:ext cx="6624736" cy="5760640"/>
            <a:chOff x="1547664" y="620688"/>
            <a:chExt cx="6624736" cy="576064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47664" y="620688"/>
              <a:ext cx="6624736" cy="5373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19672" y="6021288"/>
              <a:ext cx="5332484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1" y="116632"/>
            <a:ext cx="6408712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b="14108"/>
          <a:stretch>
            <a:fillRect/>
          </a:stretch>
        </p:blipFill>
        <p:spPr bwMode="auto">
          <a:xfrm>
            <a:off x="1403648" y="2564904"/>
            <a:ext cx="6552728" cy="271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5522762"/>
            <a:ext cx="289910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5517232"/>
            <a:ext cx="3164954" cy="58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1" name="10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086" y="188641"/>
            <a:ext cx="6840616" cy="33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 b="8504"/>
          <a:stretch>
            <a:fillRect/>
          </a:stretch>
        </p:blipFill>
        <p:spPr bwMode="auto">
          <a:xfrm>
            <a:off x="1259632" y="3501008"/>
            <a:ext cx="6824198" cy="2569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0990" y="6122695"/>
            <a:ext cx="5028233" cy="61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 smtClean="0"/>
              <a:t>Matlab </a:t>
            </a:r>
            <a:endParaRPr lang="tr-TR" dirty="0"/>
          </a:p>
        </p:txBody>
      </p:sp>
      <p:sp>
        <p:nvSpPr>
          <p:cNvPr id="7" name="6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4 Grup"/>
          <p:cNvGrpSpPr/>
          <p:nvPr/>
        </p:nvGrpSpPr>
        <p:grpSpPr>
          <a:xfrm>
            <a:off x="1187624" y="116632"/>
            <a:ext cx="7611076" cy="6480720"/>
            <a:chOff x="1187624" y="188640"/>
            <a:chExt cx="7611076" cy="6480720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31640" y="188640"/>
              <a:ext cx="4846340" cy="12115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41878" y="1484784"/>
              <a:ext cx="7556822" cy="3024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87624" y="4653136"/>
              <a:ext cx="5631522" cy="2016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5" y="166980"/>
            <a:ext cx="5760640" cy="1444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628800"/>
            <a:ext cx="6696744" cy="1185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2492896"/>
            <a:ext cx="5400600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8 Grup"/>
          <p:cNvGrpSpPr/>
          <p:nvPr/>
        </p:nvGrpSpPr>
        <p:grpSpPr>
          <a:xfrm>
            <a:off x="3059832" y="2420888"/>
            <a:ext cx="4968552" cy="3888432"/>
            <a:chOff x="2771800" y="3429000"/>
            <a:chExt cx="3240360" cy="3096344"/>
          </a:xfrm>
        </p:grpSpPr>
        <p:cxnSp>
          <p:nvCxnSpPr>
            <p:cNvPr id="6" name="5 Düz Bağlayıcı"/>
            <p:cNvCxnSpPr/>
            <p:nvPr/>
          </p:nvCxnSpPr>
          <p:spPr>
            <a:xfrm rot="5400000" flipH="1" flipV="1">
              <a:off x="1223628" y="4977172"/>
              <a:ext cx="309634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Düz Bağlayıcı"/>
            <p:cNvCxnSpPr/>
            <p:nvPr/>
          </p:nvCxnSpPr>
          <p:spPr>
            <a:xfrm>
              <a:off x="2771800" y="3429000"/>
              <a:ext cx="324036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140968"/>
            <a:ext cx="2016224" cy="35123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308304" y="2204864"/>
            <a:ext cx="1677936" cy="17356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9142" y="1412776"/>
            <a:ext cx="4977034" cy="478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88640"/>
            <a:ext cx="4283968" cy="2060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cxnSp>
        <p:nvCxnSpPr>
          <p:cNvPr id="8" name="7 Düz Bağlayıcı"/>
          <p:cNvCxnSpPr/>
          <p:nvPr/>
        </p:nvCxnSpPr>
        <p:spPr>
          <a:xfrm>
            <a:off x="3563888" y="1124744"/>
            <a:ext cx="2304256" cy="216024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404664"/>
            <a:ext cx="6696743" cy="577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807118" y="3791980"/>
            <a:ext cx="4644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5 Dikdörtgen"/>
          <p:cNvSpPr/>
          <p:nvPr/>
        </p:nvSpPr>
        <p:spPr>
          <a:xfrm>
            <a:off x="1005467" y="2924944"/>
            <a:ext cx="8138533" cy="2808312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32656"/>
            <a:ext cx="6324600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453" y="4221088"/>
            <a:ext cx="6238875" cy="239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3628" y="4224028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15616" y="44624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dirty="0" smtClean="0">
                <a:latin typeface="Arial Narrow" pitchFamily="34" charset="0"/>
              </a:rPr>
              <a:t>Giriş    </a:t>
            </a:r>
          </a:p>
          <a:p>
            <a:pPr algn="just"/>
            <a:r>
              <a:rPr lang="tr-TR" dirty="0" smtClean="0">
                <a:latin typeface="Arial Narrow" pitchFamily="34" charset="0"/>
              </a:rPr>
              <a:t>Değişkenler </a:t>
            </a:r>
            <a:r>
              <a:rPr lang="tr-TR" dirty="0" err="1" smtClean="0">
                <a:latin typeface="Arial Narrow" pitchFamily="34" charset="0"/>
              </a:rPr>
              <a:t>MATLAB'in</a:t>
            </a:r>
            <a:r>
              <a:rPr lang="tr-TR" dirty="0" smtClean="0">
                <a:latin typeface="Arial Narrow" pitchFamily="34" charset="0"/>
              </a:rPr>
              <a:t> temel kavramlarındandır, </a:t>
            </a:r>
          </a:p>
          <a:p>
            <a:pPr lvl="1" algn="just"/>
            <a:endParaRPr lang="tr-TR" dirty="0" smtClean="0">
              <a:latin typeface="Arial Narrow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7" t="507" r="407" b="507"/>
          <a:stretch>
            <a:fillRect/>
          </a:stretch>
        </p:blipFill>
        <p:spPr bwMode="auto">
          <a:xfrm>
            <a:off x="1403648" y="692696"/>
            <a:ext cx="7344816" cy="6001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32-Nokta Yıldız"/>
          <p:cNvSpPr/>
          <p:nvPr/>
        </p:nvSpPr>
        <p:spPr>
          <a:xfrm>
            <a:off x="5940152" y="1844824"/>
            <a:ext cx="2376264" cy="1728192"/>
          </a:xfrm>
          <a:prstGeom prst="star32">
            <a:avLst>
              <a:gd name="adj" fmla="val 46011"/>
            </a:avLst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dirty="0" err="1" smtClean="0">
                <a:solidFill>
                  <a:schemeClr val="accent1">
                    <a:lumMod val="50000"/>
                  </a:schemeClr>
                </a:solidFill>
              </a:rPr>
              <a:t>Clear</a:t>
            </a:r>
            <a:r>
              <a:rPr lang="tr-TR" dirty="0" smtClean="0">
                <a:solidFill>
                  <a:schemeClr val="accent1">
                    <a:lumMod val="50000"/>
                  </a:schemeClr>
                </a:solidFill>
              </a:rPr>
              <a:t> : </a:t>
            </a:r>
            <a:r>
              <a:rPr lang="tr-TR" sz="1400" dirty="0" smtClean="0">
                <a:solidFill>
                  <a:schemeClr val="accent1">
                    <a:lumMod val="50000"/>
                  </a:schemeClr>
                </a:solidFill>
              </a:rPr>
              <a:t>değişkenleri siler</a:t>
            </a:r>
            <a:endParaRPr lang="tr-TR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332656"/>
            <a:ext cx="6912768" cy="6204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32656"/>
            <a:ext cx="651510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 t="2779" b="4632"/>
          <a:stretch>
            <a:fillRect/>
          </a:stretch>
        </p:blipFill>
        <p:spPr bwMode="auto">
          <a:xfrm>
            <a:off x="1187624" y="118893"/>
            <a:ext cx="6248400" cy="35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33675" y="2780928"/>
            <a:ext cx="6410325" cy="337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7098" y="3972000"/>
            <a:ext cx="428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grpSp>
        <p:nvGrpSpPr>
          <p:cNvPr id="11" name="10 Grup"/>
          <p:cNvGrpSpPr/>
          <p:nvPr/>
        </p:nvGrpSpPr>
        <p:grpSpPr>
          <a:xfrm>
            <a:off x="2771800" y="2708920"/>
            <a:ext cx="4168080" cy="3600400"/>
            <a:chOff x="3059832" y="2420888"/>
            <a:chExt cx="4168080" cy="3600400"/>
          </a:xfrm>
        </p:grpSpPr>
        <p:cxnSp>
          <p:nvCxnSpPr>
            <p:cNvPr id="12" name="11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91210"/>
            <a:ext cx="4968552" cy="1033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 b="1761"/>
          <a:stretch>
            <a:fillRect/>
          </a:stretch>
        </p:blipFill>
        <p:spPr bwMode="auto">
          <a:xfrm>
            <a:off x="1214586" y="1124744"/>
            <a:ext cx="6381750" cy="5520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591094" y="4008004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21030" y="1075314"/>
            <a:ext cx="8122970" cy="2016224"/>
          </a:xfrm>
          <a:prstGeom prst="rect">
            <a:avLst/>
          </a:prstGeom>
          <a:solidFill>
            <a:schemeClr val="bg2">
              <a:lumMod val="7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16632"/>
            <a:ext cx="640080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 cstate="print"/>
          <a:srcRect t="2348"/>
          <a:stretch>
            <a:fillRect/>
          </a:stretch>
        </p:blipFill>
        <p:spPr bwMode="auto">
          <a:xfrm>
            <a:off x="1187624" y="1988840"/>
            <a:ext cx="6248400" cy="2995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5245943"/>
            <a:ext cx="62865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6 Grup"/>
          <p:cNvGrpSpPr/>
          <p:nvPr/>
        </p:nvGrpSpPr>
        <p:grpSpPr>
          <a:xfrm>
            <a:off x="2483768" y="4941168"/>
            <a:ext cx="1440160" cy="1584176"/>
            <a:chOff x="2771800" y="3429000"/>
            <a:chExt cx="3240360" cy="3096344"/>
          </a:xfrm>
        </p:grpSpPr>
        <p:cxnSp>
          <p:nvCxnSpPr>
            <p:cNvPr id="8" name="7 Düz Bağlayıcı"/>
            <p:cNvCxnSpPr/>
            <p:nvPr/>
          </p:nvCxnSpPr>
          <p:spPr>
            <a:xfrm rot="5400000" flipH="1" flipV="1">
              <a:off x="1223628" y="4977172"/>
              <a:ext cx="3096344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8 Düz Bağlayıcı"/>
            <p:cNvCxnSpPr/>
            <p:nvPr/>
          </p:nvCxnSpPr>
          <p:spPr>
            <a:xfrm>
              <a:off x="2771800" y="3429000"/>
              <a:ext cx="324036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11" name="1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12" name="11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4211960" y="548680"/>
            <a:ext cx="4392488" cy="900246"/>
          </a:xfrm>
          <a:prstGeom prst="rect">
            <a:avLst/>
          </a:prstGeom>
          <a:solidFill>
            <a:schemeClr val="bg2">
              <a:lumMod val="75000"/>
              <a:alpha val="47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tr-TR" sz="1050" dirty="0" smtClean="0"/>
              <a:t>Bir A matrisi verilsin. A matrisinin basamak biçime dönüştürülmüşü olan matrisin, sıfırdan farklı satırları sayısına A matrisinin </a:t>
            </a:r>
            <a:r>
              <a:rPr lang="tr-TR" sz="1050" b="1" dirty="0" err="1" smtClean="0"/>
              <a:t>rankı</a:t>
            </a:r>
            <a:r>
              <a:rPr lang="tr-TR" sz="1050" b="1" dirty="0" smtClean="0"/>
              <a:t> denir ve r(A) ile gösterilir.</a:t>
            </a:r>
          </a:p>
          <a:p>
            <a:pPr algn="just"/>
            <a:endParaRPr lang="tr-TR" sz="1050" b="1" dirty="0" smtClean="0"/>
          </a:p>
          <a:p>
            <a:r>
              <a:rPr lang="tr-TR" sz="1050" dirty="0" smtClean="0"/>
              <a:t>Özel olarak, herhangi bir sıfır matrisinin </a:t>
            </a:r>
            <a:r>
              <a:rPr lang="tr-TR" sz="1050" dirty="0" err="1" smtClean="0"/>
              <a:t>rankı</a:t>
            </a:r>
            <a:r>
              <a:rPr lang="tr-TR" sz="1050" dirty="0" smtClean="0"/>
              <a:t> 0 kabul edilir.</a:t>
            </a:r>
            <a:endParaRPr lang="tr-TR" sz="10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60232" y="2636912"/>
            <a:ext cx="2232248" cy="2592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25</a:t>
            </a:fld>
            <a:endParaRPr lang="tr-T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b="9763"/>
          <a:stretch>
            <a:fillRect/>
          </a:stretch>
        </p:blipFill>
        <p:spPr bwMode="auto">
          <a:xfrm>
            <a:off x="2843808" y="692696"/>
            <a:ext cx="3780681" cy="346918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7" name="6 Dikdörtgen"/>
          <p:cNvSpPr/>
          <p:nvPr/>
        </p:nvSpPr>
        <p:spPr>
          <a:xfrm>
            <a:off x="3059832" y="4365104"/>
            <a:ext cx="45365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6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valdi" pitchFamily="66" charset="0"/>
              </a:rPr>
              <a:t>Uygulama … </a:t>
            </a:r>
            <a:endParaRPr lang="tr-TR" sz="60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valdi" pitchFamily="66" charset="0"/>
            </a:endParaRPr>
          </a:p>
        </p:txBody>
      </p:sp>
      <p:sp>
        <p:nvSpPr>
          <p:cNvPr id="8" name="7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911660" y="4008004"/>
            <a:ext cx="478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259632" y="548680"/>
            <a:ext cx="74888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smtClean="0">
                <a:latin typeface="Arial Narrow" pitchFamily="34" charset="0"/>
              </a:rPr>
              <a:t>Noktalı Virgül Kullanarak Sonuçları Gizlemek</a:t>
            </a:r>
          </a:p>
          <a:p>
            <a:endParaRPr lang="tr-TR" b="1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Komuttan sonra noktalı virgül yazarsanız sonucun yazdırılmasını engellemiş olursunuz. 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Örnekler: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en-US" dirty="0" smtClean="0">
                <a:latin typeface="Arial Narrow" pitchFamily="34" charset="0"/>
              </a:rPr>
              <a:t> = (a + b + c) / 3</a:t>
            </a:r>
          </a:p>
          <a:p>
            <a:pPr lvl="1"/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tr-TR" dirty="0" smtClean="0">
                <a:latin typeface="Arial Narrow" pitchFamily="34" charset="0"/>
              </a:rPr>
              <a:t> = 20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&gt;&gt;a = 10;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&gt;&gt;b = 20;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&gt;&gt;c = 30;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&gt;&gt;d = 40;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en-US" dirty="0" smtClean="0">
                <a:latin typeface="Arial Narrow" pitchFamily="34" charset="0"/>
              </a:rPr>
              <a:t> = (a + b + c + d) / 4</a:t>
            </a:r>
          </a:p>
          <a:p>
            <a:pPr lvl="1"/>
            <a:r>
              <a:rPr lang="tr-TR" dirty="0" err="1" smtClean="0">
                <a:latin typeface="Arial Narrow" pitchFamily="34" charset="0"/>
              </a:rPr>
              <a:t>ort</a:t>
            </a:r>
            <a:r>
              <a:rPr lang="tr-TR" dirty="0" smtClean="0">
                <a:latin typeface="Arial Narrow" pitchFamily="34" charset="0"/>
              </a:rPr>
              <a:t>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25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the</a:t>
            </a:r>
            <a:r>
              <a:rPr lang="tr-TR" dirty="0" smtClean="0">
                <a:latin typeface="Arial Narrow" pitchFamily="34" charset="0"/>
              </a:rPr>
              <a:t>_</a:t>
            </a:r>
            <a:r>
              <a:rPr lang="tr-TR" dirty="0" err="1" smtClean="0">
                <a:latin typeface="Arial Narrow" pitchFamily="34" charset="0"/>
              </a:rPr>
              <a:t>average</a:t>
            </a:r>
            <a:r>
              <a:rPr lang="tr-TR" dirty="0" smtClean="0">
                <a:latin typeface="Arial Narrow" pitchFamily="34" charset="0"/>
              </a:rPr>
              <a:t>;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&gt;&gt;b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b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20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&gt;&gt;e = 50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e =</a:t>
            </a:r>
          </a:p>
          <a:p>
            <a:pPr lvl="1"/>
            <a:r>
              <a:rPr lang="tr-TR" dirty="0" smtClean="0">
                <a:latin typeface="Arial Narrow" pitchFamily="34" charset="0"/>
              </a:rPr>
              <a:t>50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5148064" y="2348880"/>
            <a:ext cx="32758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Kendi değişkenlerinizi tanımlayabilmeniz ve kullanabilmeniz çok kullanışlıdır. 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4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23628" y="4296036"/>
            <a:ext cx="4211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043608" y="44624"/>
            <a:ext cx="81003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 smtClean="0">
                <a:latin typeface="Arial Narrow" pitchFamily="34" charset="0"/>
              </a:rPr>
              <a:t>MATLAB'de</a:t>
            </a:r>
            <a:r>
              <a:rPr lang="tr-TR" b="1" dirty="0" smtClean="0">
                <a:latin typeface="Arial Narrow" pitchFamily="34" charset="0"/>
              </a:rPr>
              <a:t> Matris oluşturma</a:t>
            </a:r>
          </a:p>
          <a:p>
            <a:r>
              <a:rPr lang="tr-TR" dirty="0" err="1" smtClean="0">
                <a:latin typeface="Arial Narrow" pitchFamily="34" charset="0"/>
              </a:rPr>
              <a:t>MATLAB'de</a:t>
            </a:r>
            <a:r>
              <a:rPr lang="tr-TR" dirty="0" smtClean="0">
                <a:latin typeface="Arial Narrow" pitchFamily="34" charset="0"/>
              </a:rPr>
              <a:t> matrisler köşeli parantezler içinde tanımlanır ([ ]). </a:t>
            </a:r>
          </a:p>
          <a:p>
            <a:r>
              <a:rPr lang="tr-TR" dirty="0" smtClean="0">
                <a:latin typeface="Arial Narrow" pitchFamily="34" charset="0"/>
              </a:rPr>
              <a:t>Virgül (,), ve noktalı virgül (;) noktalama işaretleri sırasıyla satır ve sütun ayıracı olarak kullanılır.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Not: Satır ayıracı olarak virgül yerine boşluk, sütun ayıracı </a:t>
            </a:r>
            <a:r>
              <a:rPr lang="tr-TR" dirty="0" err="1" smtClean="0">
                <a:latin typeface="Arial Narrow" pitchFamily="34" charset="0"/>
              </a:rPr>
              <a:t>olarakta</a:t>
            </a:r>
            <a:r>
              <a:rPr lang="tr-TR" dirty="0" smtClean="0">
                <a:latin typeface="Arial Narrow" pitchFamily="34" charset="0"/>
              </a:rPr>
              <a:t> alt satıra geçmeyi (</a:t>
            </a:r>
            <a:r>
              <a:rPr lang="tr-TR" dirty="0" err="1" smtClean="0">
                <a:latin typeface="Arial Narrow" pitchFamily="34" charset="0"/>
              </a:rPr>
              <a:t>enter</a:t>
            </a:r>
            <a:r>
              <a:rPr lang="tr-TR" dirty="0" smtClean="0">
                <a:latin typeface="Arial Narrow" pitchFamily="34" charset="0"/>
              </a:rPr>
              <a:t>) kullanabilirsiniz.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331640" y="2492896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</a:t>
            </a:r>
            <a:r>
              <a:rPr lang="tr-TR" dirty="0" err="1" smtClean="0">
                <a:latin typeface="Arial Narrow" pitchFamily="34" charset="0"/>
              </a:rPr>
              <a:t>sayi</a:t>
            </a:r>
            <a:r>
              <a:rPr lang="tr-TR" dirty="0" smtClean="0">
                <a:latin typeface="Arial Narrow" pitchFamily="34" charset="0"/>
              </a:rPr>
              <a:t> = 3.1415</a:t>
            </a:r>
          </a:p>
          <a:p>
            <a:r>
              <a:rPr lang="tr-TR" dirty="0" err="1" smtClean="0">
                <a:latin typeface="Arial Narrow" pitchFamily="34" charset="0"/>
              </a:rPr>
              <a:t>sayi</a:t>
            </a:r>
            <a:r>
              <a:rPr lang="tr-TR" dirty="0" smtClean="0">
                <a:latin typeface="Arial Narrow" pitchFamily="34" charset="0"/>
              </a:rPr>
              <a:t> = 3.1415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&gt;&gt;vektor1 = [1, 5, 7]</a:t>
            </a:r>
          </a:p>
          <a:p>
            <a:r>
              <a:rPr lang="tr-TR" dirty="0" smtClean="0">
                <a:latin typeface="Arial Narrow" pitchFamily="34" charset="0"/>
              </a:rPr>
              <a:t>vektor1 =</a:t>
            </a:r>
          </a:p>
          <a:p>
            <a:r>
              <a:rPr lang="tr-TR" dirty="0" smtClean="0">
                <a:latin typeface="Arial Narrow" pitchFamily="34" charset="0"/>
              </a:rPr>
              <a:t>1 5 7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&gt;&gt;vektor2 = [1; 5; 7]</a:t>
            </a:r>
          </a:p>
          <a:p>
            <a:r>
              <a:rPr lang="tr-TR" dirty="0" smtClean="0">
                <a:latin typeface="Arial Narrow" pitchFamily="34" charset="0"/>
              </a:rPr>
              <a:t>vector2 = 1</a:t>
            </a:r>
          </a:p>
          <a:p>
            <a:r>
              <a:rPr lang="tr-TR" dirty="0" smtClean="0">
                <a:latin typeface="Arial Narrow" pitchFamily="34" charset="0"/>
              </a:rPr>
              <a:t>5</a:t>
            </a:r>
          </a:p>
          <a:p>
            <a:r>
              <a:rPr lang="tr-TR" dirty="0" smtClean="0">
                <a:latin typeface="Arial Narrow" pitchFamily="34" charset="0"/>
              </a:rPr>
              <a:t>7</a:t>
            </a:r>
          </a:p>
        </p:txBody>
      </p:sp>
      <p:sp>
        <p:nvSpPr>
          <p:cNvPr id="9" name="8 Dikdörtgen"/>
          <p:cNvSpPr/>
          <p:nvPr/>
        </p:nvSpPr>
        <p:spPr>
          <a:xfrm>
            <a:off x="3851920" y="400506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&gt;&gt;matris = [8, 12, 19; 7, 3, 2; 12, 4, 23; 8, 1, 1]</a:t>
            </a:r>
          </a:p>
          <a:p>
            <a:r>
              <a:rPr lang="tr-TR" dirty="0" smtClean="0">
                <a:latin typeface="Arial Narrow" pitchFamily="34" charset="0"/>
              </a:rPr>
              <a:t>matris =</a:t>
            </a:r>
          </a:p>
          <a:p>
            <a:r>
              <a:rPr lang="tr-TR" dirty="0" smtClean="0">
                <a:latin typeface="Arial Narrow" pitchFamily="34" charset="0"/>
              </a:rPr>
              <a:t>8     12     19</a:t>
            </a:r>
          </a:p>
          <a:p>
            <a:r>
              <a:rPr lang="tr-TR" dirty="0" smtClean="0">
                <a:latin typeface="Arial Narrow" pitchFamily="34" charset="0"/>
              </a:rPr>
              <a:t>7      3       2</a:t>
            </a:r>
          </a:p>
          <a:p>
            <a:r>
              <a:rPr lang="tr-TR" dirty="0" smtClean="0">
                <a:latin typeface="Arial Narrow" pitchFamily="34" charset="0"/>
              </a:rPr>
              <a:t>12    4      23</a:t>
            </a:r>
          </a:p>
          <a:p>
            <a:r>
              <a:rPr lang="tr-TR" dirty="0" smtClean="0">
                <a:latin typeface="Arial Narrow" pitchFamily="34" charset="0"/>
              </a:rPr>
              <a:t>8      1       1</a:t>
            </a:r>
            <a:endParaRPr lang="tr-TR" dirty="0">
              <a:latin typeface="Arial Narrow" pitchFamily="34" charset="0"/>
            </a:endParaRPr>
          </a:p>
        </p:txBody>
      </p:sp>
      <p:grpSp>
        <p:nvGrpSpPr>
          <p:cNvPr id="10" name="9 Grup"/>
          <p:cNvGrpSpPr/>
          <p:nvPr/>
        </p:nvGrpSpPr>
        <p:grpSpPr>
          <a:xfrm>
            <a:off x="3491880" y="3645024"/>
            <a:ext cx="4168080" cy="3024336"/>
            <a:chOff x="3059832" y="2420888"/>
            <a:chExt cx="4168080" cy="3600400"/>
          </a:xfrm>
        </p:grpSpPr>
        <p:cxnSp>
          <p:nvCxnSpPr>
            <p:cNvPr id="11" name="10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547664" y="404665"/>
            <a:ext cx="54543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&gt;&gt;matris = [8, 12, 19; 7, 3, 2; 12, 4, 23; 8, 1, 1]</a:t>
            </a:r>
          </a:p>
          <a:p>
            <a:r>
              <a:rPr lang="tr-TR" dirty="0" smtClean="0">
                <a:latin typeface="Arial Narrow" pitchFamily="34" charset="0"/>
              </a:rPr>
              <a:t>matris =</a:t>
            </a:r>
          </a:p>
          <a:p>
            <a:r>
              <a:rPr lang="tr-TR" dirty="0" smtClean="0">
                <a:latin typeface="Arial Narrow" pitchFamily="34" charset="0"/>
              </a:rPr>
              <a:t>8     12     19</a:t>
            </a:r>
          </a:p>
          <a:p>
            <a:r>
              <a:rPr lang="tr-TR" dirty="0" smtClean="0">
                <a:latin typeface="Arial Narrow" pitchFamily="34" charset="0"/>
              </a:rPr>
              <a:t>7      3       2</a:t>
            </a:r>
          </a:p>
          <a:p>
            <a:r>
              <a:rPr lang="tr-TR" dirty="0" smtClean="0">
                <a:latin typeface="Arial Narrow" pitchFamily="34" charset="0"/>
              </a:rPr>
              <a:t>12    4      23</a:t>
            </a:r>
          </a:p>
          <a:p>
            <a:pPr marL="342900" indent="-342900">
              <a:buAutoNum type="arabicPlain" startAt="8"/>
            </a:pPr>
            <a:r>
              <a:rPr lang="tr-TR" dirty="0" smtClean="0">
                <a:latin typeface="Arial Narrow" pitchFamily="34" charset="0"/>
              </a:rPr>
              <a:t> 1       1</a:t>
            </a:r>
          </a:p>
          <a:p>
            <a:pPr marL="342900" indent="-342900">
              <a:buAutoNum type="arabicPlain" startAt="8"/>
            </a:pPr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&gt;&gt;com_matris = [matris, matris]</a:t>
            </a:r>
          </a:p>
          <a:p>
            <a:r>
              <a:rPr lang="tr-TR" dirty="0" smtClean="0">
                <a:latin typeface="Arial Narrow" pitchFamily="34" charset="0"/>
              </a:rPr>
              <a:t>com_matris =</a:t>
            </a:r>
          </a:p>
          <a:p>
            <a:r>
              <a:rPr lang="tr-TR" dirty="0" smtClean="0">
                <a:latin typeface="Arial Narrow" pitchFamily="34" charset="0"/>
              </a:rPr>
              <a:t>8 12 19 8 12 19</a:t>
            </a:r>
          </a:p>
          <a:p>
            <a:r>
              <a:rPr lang="tr-TR" dirty="0" smtClean="0">
                <a:latin typeface="Arial Narrow" pitchFamily="34" charset="0"/>
              </a:rPr>
              <a:t>7  3  2  7  3  2</a:t>
            </a:r>
          </a:p>
          <a:p>
            <a:r>
              <a:rPr lang="tr-TR" dirty="0" smtClean="0">
                <a:latin typeface="Arial Narrow" pitchFamily="34" charset="0"/>
              </a:rPr>
              <a:t>12 4 23 12 4 23</a:t>
            </a:r>
          </a:p>
          <a:p>
            <a:pPr marL="342900" indent="-342900">
              <a:buAutoNum type="arabicPlain" startAt="8"/>
            </a:pPr>
            <a:r>
              <a:rPr lang="tr-TR" dirty="0" smtClean="0">
                <a:latin typeface="Arial Narrow" pitchFamily="34" charset="0"/>
              </a:rPr>
              <a:t>1   1   8   1   1</a:t>
            </a:r>
          </a:p>
          <a:p>
            <a:pPr marL="342900" indent="-342900"/>
            <a:endParaRPr lang="tr-TR" dirty="0" smtClean="0">
              <a:latin typeface="Arial Narrow" pitchFamily="34" charset="0"/>
            </a:endParaRP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&gt;&gt; com_matris(3,2)</a:t>
            </a:r>
          </a:p>
          <a:p>
            <a:pPr marL="342900" indent="-342900"/>
            <a:r>
              <a:rPr lang="tr-TR" dirty="0" err="1" smtClean="0">
                <a:latin typeface="Arial Narrow" pitchFamily="34" charset="0"/>
              </a:rPr>
              <a:t>Ans</a:t>
            </a:r>
            <a:r>
              <a:rPr lang="tr-TR" dirty="0" smtClean="0">
                <a:latin typeface="Arial Narrow" pitchFamily="34" charset="0"/>
              </a:rPr>
              <a:t>=4</a:t>
            </a:r>
          </a:p>
          <a:p>
            <a:pPr marL="342900" indent="-342900"/>
            <a:endParaRPr lang="tr-TR" dirty="0" smtClean="0">
              <a:latin typeface="Arial Narrow" pitchFamily="34" charset="0"/>
            </a:endParaRP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&gt;&gt; com_matris(1:3,2:4)</a:t>
            </a:r>
          </a:p>
          <a:p>
            <a:pPr marL="342900" indent="-342900"/>
            <a:r>
              <a:rPr lang="tr-TR" dirty="0" err="1" smtClean="0">
                <a:latin typeface="Arial Narrow" pitchFamily="34" charset="0"/>
              </a:rPr>
              <a:t>new</a:t>
            </a:r>
            <a:r>
              <a:rPr lang="tr-TR" dirty="0" smtClean="0">
                <a:latin typeface="Arial Narrow" pitchFamily="34" charset="0"/>
              </a:rPr>
              <a:t>_ com_matris =</a:t>
            </a: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		19 8</a:t>
            </a:r>
          </a:p>
          <a:p>
            <a:pPr marL="342900" indent="-342900"/>
            <a:r>
              <a:rPr lang="tr-TR" dirty="0" smtClean="0">
                <a:latin typeface="Arial Narrow" pitchFamily="34" charset="0"/>
              </a:rPr>
              <a:t>		2 7 </a:t>
            </a:r>
          </a:p>
        </p:txBody>
      </p:sp>
      <p:sp>
        <p:nvSpPr>
          <p:cNvPr id="8" name="7 Oval"/>
          <p:cNvSpPr/>
          <p:nvPr/>
        </p:nvSpPr>
        <p:spPr>
          <a:xfrm>
            <a:off x="1835696" y="3501008"/>
            <a:ext cx="216024" cy="216024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9 Dikdörtgen"/>
          <p:cNvSpPr/>
          <p:nvPr/>
        </p:nvSpPr>
        <p:spPr>
          <a:xfrm>
            <a:off x="2029142" y="2902366"/>
            <a:ext cx="382618" cy="526634"/>
          </a:xfrm>
          <a:prstGeom prst="rect">
            <a:avLst/>
          </a:prstGeom>
          <a:solidFill>
            <a:schemeClr val="accent1">
              <a:alpha val="15000"/>
            </a:schemeClr>
          </a:solidFill>
          <a:ln w="95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pSp>
        <p:nvGrpSpPr>
          <p:cNvPr id="18" name="17 Grup"/>
          <p:cNvGrpSpPr/>
          <p:nvPr/>
        </p:nvGrpSpPr>
        <p:grpSpPr>
          <a:xfrm>
            <a:off x="3131840" y="3140968"/>
            <a:ext cx="2088232" cy="2088232"/>
            <a:chOff x="3131840" y="2924944"/>
            <a:chExt cx="2088232" cy="2016224"/>
          </a:xfrm>
        </p:grpSpPr>
        <p:cxnSp>
          <p:nvCxnSpPr>
            <p:cNvPr id="11" name="10 Düz Ok Bağlayıcısı"/>
            <p:cNvCxnSpPr/>
            <p:nvPr/>
          </p:nvCxnSpPr>
          <p:spPr>
            <a:xfrm rot="10800000">
              <a:off x="3131840" y="2924944"/>
              <a:ext cx="20882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/>
            <p:nvPr/>
          </p:nvCxnSpPr>
          <p:spPr>
            <a:xfrm rot="5400000">
              <a:off x="4211960" y="393305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/>
            <p:nvPr/>
          </p:nvCxnSpPr>
          <p:spPr>
            <a:xfrm>
              <a:off x="3912639" y="4941168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18 Grup"/>
          <p:cNvGrpSpPr/>
          <p:nvPr/>
        </p:nvGrpSpPr>
        <p:grpSpPr>
          <a:xfrm>
            <a:off x="2996208" y="3645024"/>
            <a:ext cx="1647800" cy="864096"/>
            <a:chOff x="3131840" y="2924944"/>
            <a:chExt cx="2088232" cy="2016224"/>
          </a:xfrm>
        </p:grpSpPr>
        <p:cxnSp>
          <p:nvCxnSpPr>
            <p:cNvPr id="20" name="19 Düz Ok Bağlayıcısı"/>
            <p:cNvCxnSpPr/>
            <p:nvPr/>
          </p:nvCxnSpPr>
          <p:spPr>
            <a:xfrm rot="10800000">
              <a:off x="3131840" y="2924944"/>
              <a:ext cx="208823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Düz Bağlayıcı"/>
            <p:cNvCxnSpPr/>
            <p:nvPr/>
          </p:nvCxnSpPr>
          <p:spPr>
            <a:xfrm rot="5400000">
              <a:off x="4211960" y="3933056"/>
              <a:ext cx="20162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Bağlayıcı"/>
            <p:cNvCxnSpPr/>
            <p:nvPr/>
          </p:nvCxnSpPr>
          <p:spPr>
            <a:xfrm>
              <a:off x="3912639" y="4941168"/>
              <a:ext cx="12961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6" name="5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7" name="6 Dikdörtgen"/>
          <p:cNvSpPr/>
          <p:nvPr/>
        </p:nvSpPr>
        <p:spPr>
          <a:xfrm>
            <a:off x="1115616" y="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</a:t>
            </a:r>
            <a:r>
              <a:rPr lang="pt-BR" dirty="0" smtClean="0">
                <a:latin typeface="Arial Narrow" pitchFamily="34" charset="0"/>
              </a:rPr>
              <a:t>a = [1 2 3 4 5 6]</a:t>
            </a:r>
          </a:p>
          <a:p>
            <a:r>
              <a:rPr lang="pt-BR" dirty="0" smtClean="0">
                <a:latin typeface="Arial Narrow" pitchFamily="34" charset="0"/>
              </a:rPr>
              <a:t>a = 1 2 3 4 5 6</a:t>
            </a:r>
            <a:endParaRPr lang="tr-TR" dirty="0" smtClean="0">
              <a:latin typeface="Arial Narrow" pitchFamily="34" charset="0"/>
            </a:endParaRPr>
          </a:p>
          <a:p>
            <a:endParaRPr lang="pt-B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&gt;&gt;b = a .* 2</a:t>
            </a:r>
          </a:p>
          <a:p>
            <a:r>
              <a:rPr lang="pl-PL" dirty="0" smtClean="0">
                <a:latin typeface="Arial Narrow" pitchFamily="34" charset="0"/>
              </a:rPr>
              <a:t>b = 2 4 6 8 10 12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8" name="7 Dikdörtgen"/>
          <p:cNvSpPr/>
          <p:nvPr/>
        </p:nvSpPr>
        <p:spPr>
          <a:xfrm>
            <a:off x="1187624" y="162473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&gt;&gt;c = a .^ 2</a:t>
            </a:r>
          </a:p>
          <a:p>
            <a:r>
              <a:rPr lang="tr-TR" dirty="0" smtClean="0">
                <a:latin typeface="Arial Narrow" pitchFamily="34" charset="0"/>
              </a:rPr>
              <a:t>c = 1 4 9 16 25 36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&gt;&gt;d = a + 2</a:t>
            </a:r>
          </a:p>
          <a:p>
            <a:r>
              <a:rPr lang="tr-TR" dirty="0" smtClean="0">
                <a:latin typeface="Arial Narrow" pitchFamily="34" charset="0"/>
              </a:rPr>
              <a:t>d = 3 4 5 6 7 8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&gt;&gt;e = a - 2</a:t>
            </a:r>
          </a:p>
          <a:p>
            <a:r>
              <a:rPr lang="tr-TR" dirty="0" smtClean="0">
                <a:latin typeface="Arial Narrow" pitchFamily="34" charset="0"/>
              </a:rPr>
              <a:t>e = -1 0 1 2 3 4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9" name="8 Dikdörtgen"/>
          <p:cNvSpPr/>
          <p:nvPr/>
        </p:nvSpPr>
        <p:spPr>
          <a:xfrm>
            <a:off x="3563888" y="692696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 smtClean="0">
                <a:latin typeface="Arial Narrow" pitchFamily="34" charset="0"/>
              </a:rPr>
              <a:t>Eleman elemana işlemleri skalarlar ile vektörler arasında da kullanabilirsiniz.</a:t>
            </a:r>
            <a:endParaRPr lang="tr-TR" dirty="0">
              <a:latin typeface="Arial Narrow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2987824" y="2564904"/>
            <a:ext cx="61561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latin typeface="Arial Narrow" pitchFamily="34" charset="0"/>
              </a:rPr>
              <a:t>&gt;&gt;a = [1 2 3]</a:t>
            </a:r>
          </a:p>
          <a:p>
            <a:r>
              <a:rPr lang="tr-TR" dirty="0" smtClean="0">
                <a:latin typeface="Arial Narrow" pitchFamily="34" charset="0"/>
              </a:rPr>
              <a:t>a = 1 2 3</a:t>
            </a:r>
          </a:p>
          <a:p>
            <a:r>
              <a:rPr lang="tr-TR" dirty="0" smtClean="0">
                <a:latin typeface="Arial Narrow" pitchFamily="34" charset="0"/>
              </a:rPr>
              <a:t>&gt;&gt;b = [4 ; 5 ; 6]</a:t>
            </a:r>
          </a:p>
          <a:p>
            <a:r>
              <a:rPr lang="tr-TR" dirty="0" smtClean="0">
                <a:latin typeface="Arial Narrow" pitchFamily="34" charset="0"/>
              </a:rPr>
              <a:t>b = 4</a:t>
            </a:r>
          </a:p>
          <a:p>
            <a:r>
              <a:rPr lang="tr-TR" dirty="0" smtClean="0">
                <a:latin typeface="Arial Narrow" pitchFamily="34" charset="0"/>
              </a:rPr>
              <a:t>5</a:t>
            </a:r>
          </a:p>
          <a:p>
            <a:r>
              <a:rPr lang="tr-TR" dirty="0" smtClean="0">
                <a:latin typeface="Arial Narrow" pitchFamily="34" charset="0"/>
              </a:rPr>
              <a:t>6</a:t>
            </a:r>
          </a:p>
          <a:p>
            <a:r>
              <a:rPr lang="tr-TR" dirty="0" smtClean="0">
                <a:latin typeface="Arial Narrow" pitchFamily="34" charset="0"/>
              </a:rPr>
              <a:t>&gt;&gt;a * b</a:t>
            </a:r>
          </a:p>
          <a:p>
            <a:r>
              <a:rPr lang="tr-TR" dirty="0" err="1" smtClean="0">
                <a:latin typeface="Arial Narrow" pitchFamily="34" charset="0"/>
              </a:rPr>
              <a:t>ans</a:t>
            </a:r>
            <a:r>
              <a:rPr lang="tr-TR" dirty="0" smtClean="0">
                <a:latin typeface="Arial Narrow" pitchFamily="34" charset="0"/>
              </a:rPr>
              <a:t> = 32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"32" sonucunu almak için, MATLAB ilk önce iki vektörün karşılıklı elemanları arasında şu işlemleri yapar:</a:t>
            </a:r>
          </a:p>
          <a:p>
            <a:endParaRPr lang="tr-TR" dirty="0" smtClean="0">
              <a:latin typeface="Arial Narrow" pitchFamily="34" charset="0"/>
            </a:endParaRPr>
          </a:p>
          <a:p>
            <a:r>
              <a:rPr lang="tr-TR" dirty="0" smtClean="0">
                <a:latin typeface="Arial Narrow" pitchFamily="34" charset="0"/>
              </a:rPr>
              <a:t>"1*4 = 4", "2*5=10", ve "3*6=18". Sonra "4+10+18=32".</a:t>
            </a:r>
            <a:endParaRPr lang="tr-TR" dirty="0">
              <a:latin typeface="Arial Narrow" pitchFamily="34" charset="0"/>
            </a:endParaRPr>
          </a:p>
        </p:txBody>
      </p:sp>
      <p:grpSp>
        <p:nvGrpSpPr>
          <p:cNvPr id="16" name="15 Grup"/>
          <p:cNvGrpSpPr/>
          <p:nvPr/>
        </p:nvGrpSpPr>
        <p:grpSpPr>
          <a:xfrm>
            <a:off x="2843808" y="2492896"/>
            <a:ext cx="4168080" cy="3600400"/>
            <a:chOff x="3059832" y="2420888"/>
            <a:chExt cx="4168080" cy="3600400"/>
          </a:xfrm>
        </p:grpSpPr>
        <p:cxnSp>
          <p:nvCxnSpPr>
            <p:cNvPr id="12" name="11 Düz Bağlayıcı"/>
            <p:cNvCxnSpPr/>
            <p:nvPr/>
          </p:nvCxnSpPr>
          <p:spPr>
            <a:xfrm rot="5400000">
              <a:off x="1259632" y="4221088"/>
              <a:ext cx="3600400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/>
            <p:nvPr/>
          </p:nvCxnSpPr>
          <p:spPr>
            <a:xfrm flipV="1">
              <a:off x="3059832" y="2420888"/>
              <a:ext cx="4168080" cy="8384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1196752"/>
            <a:ext cx="2376264" cy="3774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1184598" y="332656"/>
            <a:ext cx="756084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b="1" dirty="0"/>
              <a:t>Matris elemanlarının işaretini inceleme :</a:t>
            </a:r>
          </a:p>
          <a:p>
            <a:pPr>
              <a:buNone/>
            </a:pPr>
            <a:r>
              <a:rPr lang="tr-TR" dirty="0"/>
              <a:t>&gt;&gt; d=[2 -2 3;-5 7 -9;-8 1 19]</a:t>
            </a:r>
          </a:p>
          <a:p>
            <a:pPr>
              <a:buNone/>
            </a:pPr>
            <a:r>
              <a:rPr lang="tr-TR" dirty="0"/>
              <a:t>     2    -2     3</a:t>
            </a:r>
          </a:p>
          <a:p>
            <a:pPr>
              <a:buNone/>
            </a:pPr>
            <a:r>
              <a:rPr lang="tr-TR" dirty="0"/>
              <a:t>    -5     7    -9</a:t>
            </a:r>
          </a:p>
          <a:p>
            <a:pPr>
              <a:buNone/>
            </a:pPr>
            <a:r>
              <a:rPr lang="tr-TR" dirty="0"/>
              <a:t>    -8     1    </a:t>
            </a:r>
            <a:r>
              <a:rPr lang="tr-TR" dirty="0" smtClean="0"/>
              <a:t>19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/>
              <a:t>&gt;&gt; </a:t>
            </a:r>
            <a:r>
              <a:rPr lang="tr-TR" dirty="0" err="1"/>
              <a:t>sign</a:t>
            </a:r>
            <a:r>
              <a:rPr lang="tr-TR" dirty="0"/>
              <a:t>(d)</a:t>
            </a:r>
          </a:p>
          <a:p>
            <a:pPr>
              <a:buNone/>
            </a:pPr>
            <a:r>
              <a:rPr lang="tr-TR" dirty="0"/>
              <a:t>     1    -1     1</a:t>
            </a:r>
          </a:p>
          <a:p>
            <a:pPr>
              <a:buNone/>
            </a:pPr>
            <a:r>
              <a:rPr lang="tr-TR" dirty="0"/>
              <a:t>    -1     1    -1</a:t>
            </a:r>
          </a:p>
          <a:p>
            <a:pPr>
              <a:buNone/>
            </a:pPr>
            <a:r>
              <a:rPr lang="tr-TR" dirty="0"/>
              <a:t>    -1     1     </a:t>
            </a:r>
            <a:r>
              <a:rPr lang="tr-TR" dirty="0" smtClean="0"/>
              <a:t>1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dirty="0" err="1"/>
              <a:t>round</a:t>
            </a:r>
            <a:r>
              <a:rPr lang="tr-TR" dirty="0"/>
              <a:t>(2.449)=2 en yakın tam sayıya yuvarlar</a:t>
            </a:r>
          </a:p>
          <a:p>
            <a:pPr>
              <a:buNone/>
            </a:pPr>
            <a:r>
              <a:rPr lang="tr-TR" dirty="0" err="1"/>
              <a:t>ceil</a:t>
            </a:r>
            <a:r>
              <a:rPr lang="tr-TR" dirty="0"/>
              <a:t>(2.449)=3  sayıyı yukarı yuvarlar</a:t>
            </a:r>
          </a:p>
          <a:p>
            <a:pPr>
              <a:buNone/>
            </a:pPr>
            <a:r>
              <a:rPr lang="tr-TR" dirty="0" err="1"/>
              <a:t>floor</a:t>
            </a:r>
            <a:r>
              <a:rPr lang="tr-TR" dirty="0"/>
              <a:t>(2.449)=2  sayıyı aşağıya yuvarlar</a:t>
            </a:r>
          </a:p>
          <a:p>
            <a:pPr>
              <a:buNone/>
            </a:pPr>
            <a:r>
              <a:rPr lang="tr-TR" dirty="0" err="1"/>
              <a:t>fix</a:t>
            </a:r>
            <a:r>
              <a:rPr lang="tr-TR" dirty="0"/>
              <a:t>(2.449)=2  sayıyı sıfıra en yakın tam sayıya yuvarlar </a:t>
            </a:r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b="1" dirty="0"/>
              <a:t>bölümden kalan bulma :</a:t>
            </a:r>
          </a:p>
          <a:p>
            <a:pPr>
              <a:buNone/>
            </a:pPr>
            <a:r>
              <a:rPr lang="tr-TR" dirty="0"/>
              <a:t>&gt;&gt; </a:t>
            </a:r>
            <a:r>
              <a:rPr lang="tr-TR" dirty="0" err="1"/>
              <a:t>rem</a:t>
            </a:r>
            <a:r>
              <a:rPr lang="tr-TR" dirty="0"/>
              <a:t>(13,5)</a:t>
            </a:r>
          </a:p>
          <a:p>
            <a:pPr>
              <a:buNone/>
            </a:pPr>
            <a:r>
              <a:rPr lang="tr-TR" dirty="0"/>
              <a:t>     3</a:t>
            </a:r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70615"/>
      </p:ext>
    </p:extLst>
  </p:cSld>
  <p:clrMapOvr>
    <a:masterClrMapping/>
  </p:clrMapOvr>
  <p:transition spd="med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Matlab 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053E6-80AE-4F49-BC10-650FA5CF771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10" name="9 Metin kutusu"/>
          <p:cNvSpPr txBox="1"/>
          <p:nvPr/>
        </p:nvSpPr>
        <p:spPr>
          <a:xfrm rot="16200000">
            <a:off x="-1663102" y="3935996"/>
            <a:ext cx="435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itchFamily="18" charset="0"/>
              </a:rPr>
              <a:t>Sayısal Analiz  /  Uygulama</a:t>
            </a:r>
            <a:endParaRPr lang="tr-TR" sz="2400" dirty="0">
              <a:solidFill>
                <a:schemeClr val="bg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Condensed" pitchFamily="18" charset="0"/>
            </a:endParaRPr>
          </a:p>
        </p:txBody>
      </p:sp>
      <p:sp>
        <p:nvSpPr>
          <p:cNvPr id="6" name="2 İçerik Yer Tutucusu"/>
          <p:cNvSpPr>
            <a:spLocks noGrp="1"/>
          </p:cNvSpPr>
          <p:nvPr>
            <p:ph idx="1"/>
          </p:nvPr>
        </p:nvSpPr>
        <p:spPr>
          <a:xfrm>
            <a:off x="1259632" y="577411"/>
            <a:ext cx="7391400" cy="5767406"/>
          </a:xfrm>
        </p:spPr>
        <p:txBody>
          <a:bodyPr>
            <a:normAutofit/>
          </a:bodyPr>
          <a:lstStyle/>
          <a:p>
            <a:pPr>
              <a:buNone/>
            </a:pPr>
            <a:endParaRPr lang="tr-TR" sz="2000" dirty="0" smtClean="0"/>
          </a:p>
          <a:p>
            <a:pPr>
              <a:buNone/>
            </a:pPr>
            <a:r>
              <a:rPr lang="tr-TR" sz="1800" b="1" dirty="0" smtClean="0"/>
              <a:t>Matrise ait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toplanması :</a:t>
            </a:r>
          </a:p>
          <a:p>
            <a:pPr>
              <a:buNone/>
            </a:pPr>
            <a:r>
              <a:rPr lang="tr-TR" sz="1800" dirty="0" smtClean="0"/>
              <a:t>w =     8     2     4     7</a:t>
            </a:r>
          </a:p>
          <a:p>
            <a:pPr>
              <a:buNone/>
            </a:pPr>
            <a:r>
              <a:rPr lang="tr-TR" sz="1800" dirty="0" smtClean="0"/>
              <a:t>           5     2     6     4</a:t>
            </a:r>
          </a:p>
          <a:p>
            <a:pPr>
              <a:buNone/>
            </a:pPr>
            <a:r>
              <a:rPr lang="tr-TR" sz="1800" dirty="0" smtClean="0"/>
              <a:t>           4     7     2     9</a:t>
            </a:r>
          </a:p>
          <a:p>
            <a:pPr>
              <a:buNone/>
            </a:pPr>
            <a:r>
              <a:rPr lang="tr-TR" sz="1800" dirty="0" smtClean="0"/>
              <a:t>&gt;&gt; </a:t>
            </a:r>
            <a:r>
              <a:rPr lang="tr-TR" sz="1800" dirty="0" err="1" smtClean="0"/>
              <a:t>sum</a:t>
            </a:r>
            <a:r>
              <a:rPr lang="tr-TR" sz="1800" dirty="0" smtClean="0"/>
              <a:t>(w)</a:t>
            </a:r>
          </a:p>
          <a:p>
            <a:pPr>
              <a:buNone/>
            </a:pPr>
            <a:r>
              <a:rPr lang="tr-TR" sz="1800" dirty="0" smtClean="0"/>
              <a:t>   17    11    12    20</a:t>
            </a:r>
          </a:p>
          <a:p>
            <a:pPr>
              <a:buNone/>
            </a:pPr>
            <a:r>
              <a:rPr lang="tr-TR" sz="1800" dirty="0" smtClean="0"/>
              <a:t> </a:t>
            </a:r>
          </a:p>
          <a:p>
            <a:pPr>
              <a:buNone/>
            </a:pPr>
            <a:r>
              <a:rPr lang="tr-TR" sz="1800" dirty="0" smtClean="0"/>
              <a:t> </a:t>
            </a:r>
          </a:p>
          <a:p>
            <a:pPr>
              <a:buNone/>
            </a:pPr>
            <a:r>
              <a:rPr lang="tr-TR" sz="1800" b="1" dirty="0" smtClean="0"/>
              <a:t>Matris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çarpımı :</a:t>
            </a:r>
          </a:p>
          <a:p>
            <a:pPr>
              <a:buNone/>
            </a:pPr>
            <a:r>
              <a:rPr lang="tr-TR" sz="1800" dirty="0" err="1" smtClean="0"/>
              <a:t>prod</a:t>
            </a:r>
            <a:r>
              <a:rPr lang="tr-TR" sz="1800" dirty="0" smtClean="0"/>
              <a:t>(w)</a:t>
            </a:r>
          </a:p>
          <a:p>
            <a:pPr>
              <a:buNone/>
            </a:pPr>
            <a:r>
              <a:rPr lang="tr-TR" sz="1800" dirty="0" smtClean="0"/>
              <a:t>   160    28    48   252</a:t>
            </a:r>
          </a:p>
          <a:p>
            <a:pPr>
              <a:buNone/>
            </a:pPr>
            <a:endParaRPr lang="tr-TR" sz="1800" dirty="0" smtClean="0"/>
          </a:p>
          <a:p>
            <a:pPr>
              <a:buNone/>
            </a:pPr>
            <a:r>
              <a:rPr lang="tr-TR" sz="1800" b="1" dirty="0" smtClean="0"/>
              <a:t>Matris </a:t>
            </a:r>
            <a:r>
              <a:rPr lang="tr-TR" sz="1800" b="1" dirty="0" err="1" smtClean="0"/>
              <a:t>sutun</a:t>
            </a:r>
            <a:r>
              <a:rPr lang="tr-TR" sz="1800" b="1" dirty="0" smtClean="0"/>
              <a:t> değerlerinin ortalama değerini alır</a:t>
            </a:r>
          </a:p>
          <a:p>
            <a:pPr>
              <a:buNone/>
            </a:pPr>
            <a:r>
              <a:rPr lang="tr-TR" sz="1800" dirty="0" err="1" smtClean="0"/>
              <a:t>mean</a:t>
            </a:r>
            <a:r>
              <a:rPr lang="tr-TR" sz="1800" dirty="0" smtClean="0"/>
              <a:t>(w)</a:t>
            </a:r>
          </a:p>
          <a:p>
            <a:pPr>
              <a:buNone/>
            </a:pPr>
            <a:r>
              <a:rPr lang="tr-TR" sz="1800" dirty="0" smtClean="0"/>
              <a:t>    5.6667    3.6667    4.0000    6.6667</a:t>
            </a:r>
          </a:p>
          <a:p>
            <a:pPr>
              <a:buNone/>
            </a:pPr>
            <a:endParaRPr lang="tr-TR" sz="1800" dirty="0" smtClean="0"/>
          </a:p>
        </p:txBody>
      </p:sp>
    </p:spTree>
    <p:extLst>
      <p:ext uri="{BB962C8B-B14F-4D97-AF65-F5344CB8AC3E}">
        <p14:creationId xmlns:p14="http://schemas.microsoft.com/office/powerpoint/2010/main" val="3243777775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8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8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32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4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2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12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34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smtClean="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 smtClean="0"/>
              <a:t>SAÜ YYurtaY </a:t>
            </a:r>
            <a:endParaRPr lang="tr-TR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 err="1" smtClean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i</a:t>
            </a:r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f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Şartlı Deyimi</a:t>
            </a:r>
          </a:p>
          <a:p>
            <a:r>
              <a:rPr lang="tr-TR" sz="1600" dirty="0" smtClean="0">
                <a:latin typeface="Calibri" pitchFamily="34" charset="0"/>
                <a:cs typeface="Arial" pitchFamily="34" charset="0"/>
              </a:rPr>
              <a:t> 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if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a&lt; 5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 y=y+1;</a:t>
            </a:r>
          </a:p>
          <a:p>
            <a:pPr lvl="2"/>
            <a:r>
              <a:rPr lang="tr-TR" sz="1600" dirty="0" smtClean="0">
                <a:latin typeface="Calibri" pitchFamily="34" charset="0"/>
                <a:cs typeface="Arial" pitchFamily="34" charset="0"/>
              </a:rPr>
              <a:t>t=t+a;</a:t>
            </a: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>
              <a:latin typeface="Calibri" pitchFamily="34" charset="0"/>
            </a:endParaRPr>
          </a:p>
          <a:p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b="1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b="1" dirty="0" smtClean="0">
                <a:latin typeface="Calibri" pitchFamily="34" charset="0"/>
                <a:cs typeface="Arial" pitchFamily="34" charset="0"/>
              </a:rPr>
              <a:t> Yapıları</a:t>
            </a:r>
          </a:p>
          <a:p>
            <a:endParaRPr lang="tr-TR" sz="1600" dirty="0" smtClean="0">
              <a:latin typeface="Calibri" pitchFamily="34" charset="0"/>
            </a:endParaRPr>
          </a:p>
          <a:p>
            <a:pPr lvl="1"/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switch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deyim (  sayısal veya karakter  )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değer1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          % eğer deyim değeri1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deger2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eğer deyim değeri2 ise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. . .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otherwise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                komut ifadeleri	   % hiçbir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case</a:t>
            </a:r>
            <a:r>
              <a:rPr lang="tr-TR" sz="1600" dirty="0" smtClean="0">
                <a:latin typeface="Calibri" pitchFamily="34" charset="0"/>
                <a:cs typeface="Arial" pitchFamily="34" charset="0"/>
              </a:rPr>
              <a:t> ile denk düşmezse yürütülür</a:t>
            </a:r>
          </a:p>
          <a:p>
            <a:pPr lvl="1"/>
            <a:r>
              <a:rPr lang="tr-TR" sz="1600" dirty="0" smtClean="0">
                <a:latin typeface="Calibri" pitchFamily="34" charset="0"/>
                <a:cs typeface="Arial" pitchFamily="34" charset="0"/>
              </a:rPr>
              <a:t>  </a:t>
            </a:r>
            <a:r>
              <a:rPr lang="tr-TR" sz="1600" dirty="0" err="1" smtClean="0">
                <a:latin typeface="Calibri" pitchFamily="34" charset="0"/>
                <a:cs typeface="Arial" pitchFamily="34" charset="0"/>
              </a:rPr>
              <a:t>end</a:t>
            </a:r>
            <a:endParaRPr lang="tr-TR" sz="1600" dirty="0" smtClean="0">
              <a:latin typeface="Calibri" pitchFamily="34" charset="0"/>
              <a:cs typeface="Arial" pitchFamily="34" charset="0"/>
            </a:endParaRPr>
          </a:p>
          <a:p>
            <a:endParaRPr lang="tr-TR" sz="1600" dirty="0" smtClean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4621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Matlab şartlı deyimler ve döngüsel işlemler</a:t>
            </a:r>
          </a:p>
        </p:txBody>
      </p:sp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3" cstate="print"/>
          <a:srcRect t="6749"/>
          <a:stretch>
            <a:fillRect/>
          </a:stretch>
        </p:blipFill>
        <p:spPr bwMode="auto">
          <a:xfrm>
            <a:off x="7308304" y="173346"/>
            <a:ext cx="1604568" cy="116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 smtClean="0">
                <a:solidFill>
                  <a:schemeClr val="bg2">
                    <a:lumMod val="75000"/>
                  </a:schemeClr>
                </a:solidFill>
              </a:rPr>
              <a:t>18.  Sayfa</a:t>
            </a:r>
            <a:endParaRPr lang="tr-TR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  <a:endParaRPr kumimoji="0" lang="tr-TR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46470043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400</TotalTime>
  <Words>872</Words>
  <Application>Microsoft Office PowerPoint</Application>
  <PresentationFormat>Ekran Gösterisi (4:3)</PresentationFormat>
  <Paragraphs>271</Paragraphs>
  <Slides>25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6" baseType="lpstr">
      <vt:lpstr>Gündönümü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Sayısal Analiz</vt:lpstr>
      <vt:lpstr>Sayısal Analiz</vt:lpstr>
      <vt:lpstr>Sayısal Analiz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SAKARYAUNIVERSITESI</dc:creator>
  <cp:lastModifiedBy>Sau</cp:lastModifiedBy>
  <cp:revision>43</cp:revision>
  <dcterms:created xsi:type="dcterms:W3CDTF">2010-10-02T21:52:17Z</dcterms:created>
  <dcterms:modified xsi:type="dcterms:W3CDTF">2013-10-11T12:59:56Z</dcterms:modified>
</cp:coreProperties>
</file>