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751" r:id="rId2"/>
  </p:sldMasterIdLst>
  <p:notesMasterIdLst>
    <p:notesMasterId r:id="rId16"/>
  </p:notesMasterIdLst>
  <p:sldIdLst>
    <p:sldId id="493" r:id="rId3"/>
    <p:sldId id="494" r:id="rId4"/>
    <p:sldId id="495" r:id="rId5"/>
    <p:sldId id="496" r:id="rId6"/>
    <p:sldId id="502" r:id="rId7"/>
    <p:sldId id="497" r:id="rId8"/>
    <p:sldId id="498" r:id="rId9"/>
    <p:sldId id="499" r:id="rId10"/>
    <p:sldId id="500" r:id="rId11"/>
    <p:sldId id="504" r:id="rId12"/>
    <p:sldId id="503" r:id="rId13"/>
    <p:sldId id="507" r:id="rId14"/>
    <p:sldId id="506" r:id="rId1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2" autoAdjust="0"/>
    <p:restoredTop sz="92698" autoAdjust="0"/>
  </p:normalViewPr>
  <p:slideViewPr>
    <p:cSldViewPr showGuides="1">
      <p:cViewPr varScale="1">
        <p:scale>
          <a:sx n="96" d="100"/>
          <a:sy n="96" d="100"/>
        </p:scale>
        <p:origin x="2208" y="168"/>
      </p:cViewPr>
      <p:guideLst>
        <p:guide orient="horz" pos="709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-1542" y="115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D0781E7-9B05-4E41-96B0-DE9F3ED87C2E}" type="datetimeFigureOut">
              <a:rPr lang="nl-NL" smtClean="0"/>
              <a:t>21-06-2021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58C6446-498E-4296-9017-91D0CF6E2D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3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NL" dirty="0"/>
              <a:t>heory 5 – 10 min </a:t>
            </a:r>
          </a:p>
          <a:p>
            <a:r>
              <a:rPr lang="en-US" dirty="0"/>
              <a:t>D</a:t>
            </a:r>
            <a:r>
              <a:rPr lang="en-NL" dirty="0"/>
              <a:t>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446-498E-4296-9017-91D0CF6E2D65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622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NL" dirty="0"/>
              <a:t>nterpretation what we are doing, loadings, scores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446-498E-4296-9017-91D0CF6E2D65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2491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NL" dirty="0"/>
              <a:t>nterpretation what we are doing, loadings, scores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446-498E-4296-9017-91D0CF6E2D65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0844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446-498E-4296-9017-91D0CF6E2D65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1624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Practice with dataset, html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446-498E-4296-9017-91D0CF6E2D65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7897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NL" dirty="0"/>
              <a:t>heory 5 – 10 min </a:t>
            </a:r>
          </a:p>
          <a:p>
            <a:r>
              <a:rPr lang="en-US" dirty="0"/>
              <a:t>D</a:t>
            </a:r>
            <a:r>
              <a:rPr lang="en-NL" dirty="0"/>
              <a:t>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446-498E-4296-9017-91D0CF6E2D65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7629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9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A50863B9-CBD7-624E-9E43-09C685E6A3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1D54-D57B-C844-BF32-EF896EF72C0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37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484784"/>
            <a:ext cx="8352929" cy="432048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908720"/>
            <a:ext cx="8376138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48F29C4-B602-884A-95BB-5348BCEB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B15CF-069E-8B45-81E8-E474D05E576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947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556792"/>
            <a:ext cx="8352929" cy="3384376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052736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84458" y="5085189"/>
            <a:ext cx="8376138" cy="86409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A951ED3A-A942-1242-89C0-C3035AA43A0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53994-D04F-F946-926E-0A7743DD38E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1455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 and foot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556792"/>
            <a:ext cx="8352929" cy="417646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052736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84460" y="5877276"/>
            <a:ext cx="7577457" cy="86409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6BFDF8D-C0BC-0B44-A013-1E1C2FF6D0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493369" y="6448426"/>
            <a:ext cx="597877" cy="365125"/>
          </a:xfrm>
        </p:spPr>
        <p:txBody>
          <a:bodyPr/>
          <a:lstStyle>
            <a:lvl1pPr algn="r">
              <a:defRPr sz="1662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05C496D7-CC43-574C-A49E-764CA3DD032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222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484784"/>
            <a:ext cx="8352929" cy="216024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383931" y="980728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/>
          </p:nvPr>
        </p:nvSpPr>
        <p:spPr>
          <a:xfrm>
            <a:off x="384460" y="3789040"/>
            <a:ext cx="8352929" cy="201622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750A1FA-EAA5-C84D-99A5-08D778CEB3C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17E09-C886-FC44-B391-F960CEBABC8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1590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 both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556792"/>
            <a:ext cx="8352929" cy="201622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383931" y="1052736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/>
          </p:nvPr>
        </p:nvSpPr>
        <p:spPr>
          <a:xfrm>
            <a:off x="384460" y="4221088"/>
            <a:ext cx="8352929" cy="180020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4"/>
          </p:nvPr>
        </p:nvSpPr>
        <p:spPr>
          <a:xfrm>
            <a:off x="384458" y="3717032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7DA7508-AA36-A341-8991-6A72C6A69A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AC793-75B8-884F-951A-D76E9655381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0036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cts horiz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484784"/>
            <a:ext cx="8352929" cy="1800200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383931" y="980728"/>
            <a:ext cx="8376138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/>
          </p:nvPr>
        </p:nvSpPr>
        <p:spPr>
          <a:xfrm>
            <a:off x="384460" y="3429000"/>
            <a:ext cx="8352929" cy="165618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4"/>
          </p:nvPr>
        </p:nvSpPr>
        <p:spPr>
          <a:xfrm>
            <a:off x="384458" y="5157192"/>
            <a:ext cx="7643926" cy="165618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46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9CE44CB-2535-114B-BBCA-F00C5A144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160727" y="6448426"/>
            <a:ext cx="930519" cy="365125"/>
          </a:xfrm>
        </p:spPr>
        <p:txBody>
          <a:bodyPr/>
          <a:lstStyle>
            <a:lvl1pPr algn="r">
              <a:defRPr sz="1662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D907A6DB-14E8-8242-B40C-979E4109155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270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357301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05273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CBBBD31-E26E-684B-BFD8-18F072B7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4BF61-AE8A-B54E-B3DE-03E9525C85C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60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objects bottom withou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357301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05273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F456C75-0F4C-6C42-B9AD-4379DA8F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1FD0C-1C8B-C240-A296-56EB2505893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6312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384458" y="1124744"/>
            <a:ext cx="4006528" cy="468052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123">
                <a:latin typeface="Segoe UI"/>
              </a:defRPr>
            </a:lvl1pPr>
            <a:lvl2pPr>
              <a:lnSpc>
                <a:spcPct val="100000"/>
              </a:lnSpc>
              <a:defRPr sz="1939">
                <a:latin typeface="Segoe UI"/>
              </a:defRPr>
            </a:lvl2pPr>
            <a:lvl3pPr>
              <a:lnSpc>
                <a:spcPct val="100000"/>
              </a:lnSpc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8" y="1124744"/>
            <a:ext cx="4129419" cy="468052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123">
                <a:latin typeface="Segoe UI"/>
              </a:defRPr>
            </a:lvl1pPr>
            <a:lvl2pPr>
              <a:lnSpc>
                <a:spcPct val="100000"/>
              </a:lnSpc>
              <a:defRPr sz="1939">
                <a:latin typeface="Segoe UI"/>
              </a:defRPr>
            </a:lvl2pPr>
            <a:lvl3pPr>
              <a:lnSpc>
                <a:spcPct val="100000"/>
              </a:lnSpc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025EA11-E3F4-9840-9394-48F7FEA479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04E0C-DA53-C742-A700-C16282FF7CA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067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5536" y="1052736"/>
            <a:ext cx="4012494" cy="639762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031" b="0" i="0">
                <a:latin typeface="Segoe UI"/>
              </a:defRPr>
            </a:lvl1pPr>
            <a:lvl2pPr marL="442110" indent="0">
              <a:buNone/>
              <a:defRPr sz="1939" b="1"/>
            </a:lvl2pPr>
            <a:lvl3pPr marL="884218" indent="0">
              <a:buNone/>
              <a:defRPr sz="1662" b="1"/>
            </a:lvl3pPr>
            <a:lvl4pPr marL="1326329" indent="0">
              <a:buNone/>
              <a:defRPr sz="1569" b="1"/>
            </a:lvl4pPr>
            <a:lvl5pPr marL="1768436" indent="0">
              <a:buNone/>
              <a:defRPr sz="1569" b="1"/>
            </a:lvl5pPr>
            <a:lvl6pPr marL="2210545" indent="0">
              <a:buNone/>
              <a:defRPr sz="1569" b="1"/>
            </a:lvl6pPr>
            <a:lvl7pPr marL="2652654" indent="0">
              <a:buNone/>
              <a:defRPr sz="1569" b="1"/>
            </a:lvl7pPr>
            <a:lvl8pPr marL="3094765" indent="0">
              <a:buNone/>
              <a:defRPr sz="1569" b="1"/>
            </a:lvl8pPr>
            <a:lvl9pPr marL="3536873" indent="0">
              <a:buNone/>
              <a:defRPr sz="1569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95536" y="1844824"/>
            <a:ext cx="4012494" cy="396044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619875" y="1052736"/>
            <a:ext cx="4128589" cy="639762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031" b="0" i="0">
                <a:latin typeface="Segoe UI"/>
              </a:defRPr>
            </a:lvl1pPr>
            <a:lvl2pPr marL="442110" indent="0">
              <a:buNone/>
              <a:defRPr sz="1939" b="1"/>
            </a:lvl2pPr>
            <a:lvl3pPr marL="884218" indent="0">
              <a:buNone/>
              <a:defRPr sz="1662" b="1"/>
            </a:lvl3pPr>
            <a:lvl4pPr marL="1326329" indent="0">
              <a:buNone/>
              <a:defRPr sz="1569" b="1"/>
            </a:lvl4pPr>
            <a:lvl5pPr marL="1768436" indent="0">
              <a:buNone/>
              <a:defRPr sz="1569" b="1"/>
            </a:lvl5pPr>
            <a:lvl6pPr marL="2210545" indent="0">
              <a:buNone/>
              <a:defRPr sz="1569" b="1"/>
            </a:lvl6pPr>
            <a:lvl7pPr marL="2652654" indent="0">
              <a:buNone/>
              <a:defRPr sz="1569" b="1"/>
            </a:lvl7pPr>
            <a:lvl8pPr marL="3094765" indent="0">
              <a:buNone/>
              <a:defRPr sz="1569" b="1"/>
            </a:lvl8pPr>
            <a:lvl9pPr marL="3536873" indent="0">
              <a:buNone/>
              <a:defRPr sz="1569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3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4113" y="1844824"/>
            <a:ext cx="4145431" cy="396044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904EB3A-DA10-CE48-B75E-98DF20BE6D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BE495-F713-9345-B96B-382D78A56FF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564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flat tex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9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B74056D-5322-9143-A518-809A24419F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C2BC4-3296-1D40-A765-F1F8B33AA58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77431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 with sing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5536" y="1052736"/>
            <a:ext cx="8364006" cy="432048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031" b="0" i="0">
                <a:latin typeface="Segoe UI"/>
              </a:defRPr>
            </a:lvl1pPr>
            <a:lvl2pPr marL="442110" indent="0">
              <a:buNone/>
              <a:defRPr sz="1939" b="1"/>
            </a:lvl2pPr>
            <a:lvl3pPr marL="884218" indent="0">
              <a:buNone/>
              <a:defRPr sz="1662" b="1"/>
            </a:lvl3pPr>
            <a:lvl4pPr marL="1326329" indent="0">
              <a:buNone/>
              <a:defRPr sz="1569" b="1"/>
            </a:lvl4pPr>
            <a:lvl5pPr marL="1768436" indent="0">
              <a:buNone/>
              <a:defRPr sz="1569" b="1"/>
            </a:lvl5pPr>
            <a:lvl6pPr marL="2210545" indent="0">
              <a:buNone/>
              <a:defRPr sz="1569" b="1"/>
            </a:lvl6pPr>
            <a:lvl7pPr marL="2652654" indent="0">
              <a:buNone/>
              <a:defRPr sz="1569" b="1"/>
            </a:lvl7pPr>
            <a:lvl8pPr marL="3094765" indent="0">
              <a:buNone/>
              <a:defRPr sz="1569" b="1"/>
            </a:lvl8pPr>
            <a:lvl9pPr marL="3536873" indent="0">
              <a:buNone/>
              <a:defRPr sz="1569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95536" y="1700808"/>
            <a:ext cx="4012494" cy="41764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3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4113" y="1700808"/>
            <a:ext cx="4145431" cy="41764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1846">
                <a:latin typeface="Segoe UI"/>
              </a:defRPr>
            </a:lvl1pPr>
            <a:lvl2pPr>
              <a:defRPr sz="1662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569">
                <a:latin typeface="Segoe UI"/>
              </a:defRPr>
            </a:lvl4pPr>
            <a:lvl5pPr>
              <a:defRPr sz="1569">
                <a:latin typeface="Segoe UI"/>
              </a:defRPr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208F6DAB-394A-BF48-BE3E-15EB666F1D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75224-D32F-8B48-A216-A7FAC1D0364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6016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31632" y="3501008"/>
            <a:ext cx="411683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3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7548" y="3501008"/>
            <a:ext cx="4037985" cy="2376264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4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384460" y="1052736"/>
            <a:ext cx="4121073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7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638469" y="1052736"/>
            <a:ext cx="4116834" cy="2304256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BACF297F-258A-2B47-B3C4-EF792733717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7FFB6-D73C-424E-BC09-0C00C44AD98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29861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32846" y="1124744"/>
            <a:ext cx="4115618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4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384460" y="1124744"/>
            <a:ext cx="4121073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1939">
                <a:latin typeface="Segoe UI"/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5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384461" y="3573016"/>
            <a:ext cx="4121073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6" name="Tijdelijke aanduiding voor inhoud 3"/>
          <p:cNvSpPr>
            <a:spLocks noGrp="1"/>
          </p:cNvSpPr>
          <p:nvPr>
            <p:ph sz="half" idx="22"/>
          </p:nvPr>
        </p:nvSpPr>
        <p:spPr>
          <a:xfrm>
            <a:off x="4638469" y="3573016"/>
            <a:ext cx="411683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DD6A6007-AFE4-C146-ADA3-345146C3C88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17570-FABD-034B-90A5-EC3F890E33D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7703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bo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384461" y="3573016"/>
            <a:ext cx="4121073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6" name="Tijdelijke aanduiding voor inhoud 3"/>
          <p:cNvSpPr>
            <a:spLocks noGrp="1"/>
          </p:cNvSpPr>
          <p:nvPr>
            <p:ph sz="half" idx="22"/>
          </p:nvPr>
        </p:nvSpPr>
        <p:spPr>
          <a:xfrm>
            <a:off x="4638469" y="3573016"/>
            <a:ext cx="411683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3"/>
          </p:nvPr>
        </p:nvSpPr>
        <p:spPr>
          <a:xfrm>
            <a:off x="384458" y="1124744"/>
            <a:ext cx="8375084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FD394C-621C-9747-BA10-1A447BF26DF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E855B-1B85-AB4D-83F0-9BAF0B3302B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17000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5788" tIns="47894" rIns="95788" bIns="47894"/>
          <a:lstStyle>
            <a:lvl1pPr>
              <a:defRPr sz="2308">
                <a:latin typeface="Segoe UI"/>
              </a:defRPr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463F16DF-DB54-B142-AB3D-FEAAA46634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21B13-A6A8-6B49-9C2B-78D3B9A031E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8953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F3BCB3-16AB-D140-B249-BA5C706BB3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4B6D2-E556-9643-A26A-06894C7A71B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09161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C6392F0-6989-4546-8722-915450E6E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2A06F-68AB-5048-9827-930A8400AC8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92113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FB48A76-ABDF-FE44-B085-8903AACDD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0"/>
            <a:ext cx="266260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64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692150"/>
            <a:ext cx="7772400" cy="1143000"/>
          </a:xfrm>
          <a:prstGeom prst="rect">
            <a:avLst/>
          </a:prstGeom>
        </p:spPr>
        <p:txBody>
          <a:bodyPr/>
          <a:lstStyle>
            <a:lvl1pPr algn="ctr">
              <a:defRPr sz="2585"/>
            </a:lvl1pPr>
          </a:lstStyle>
          <a:p>
            <a:pPr lvl="0"/>
            <a:r>
              <a:rPr lang="nl-NL" noProof="0"/>
              <a:t>Klik om het opmaakprofiel van de modeltitel te bewerken</a:t>
            </a:r>
          </a:p>
        </p:txBody>
      </p:sp>
      <p:sp>
        <p:nvSpPr>
          <p:cNvPr id="4464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922463"/>
            <a:ext cx="7748954" cy="12192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46"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/>
              <a:t>Klik om het opmaakprofiel van de modelondertitel te bewerken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A2FBEF00-45E3-214D-9ED0-FE9BE2DD7E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630258" y="6248400"/>
            <a:ext cx="1112226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 sz="1292">
                <a:solidFill>
                  <a:srgbClr val="155697"/>
                </a:solidFill>
                <a:latin typeface="UMC Frutiger" pitchFamily="2" charset="0"/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6154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80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064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kst en 2 inhoudselem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65180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457202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2"/>
          </p:nvPr>
        </p:nvSpPr>
        <p:spPr>
          <a:xfrm>
            <a:off x="4642338" y="1484313"/>
            <a:ext cx="4044462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3"/>
          </p:nvPr>
        </p:nvSpPr>
        <p:spPr>
          <a:xfrm>
            <a:off x="4642338" y="4079875"/>
            <a:ext cx="4044462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7079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onder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700808"/>
            <a:ext cx="8352929" cy="41764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052741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C45DF91-11ED-884E-8489-55D6B86E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E8BE0-6FD1-3740-B066-80CFEAD6120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52140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80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2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99174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20080"/>
          </a:xfrm>
          <a:prstGeom prst="rect">
            <a:avLst/>
          </a:prstGeom>
        </p:spPr>
        <p:txBody>
          <a:bodyPr/>
          <a:lstStyle>
            <a:lvl1pPr>
              <a:defRPr sz="3400"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8136904" cy="4608512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4879293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914399" y="2451221"/>
            <a:ext cx="7402748" cy="1625855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3415" b="1" i="0" cap="none">
                <a:solidFill>
                  <a:schemeClr val="bg1"/>
                </a:solidFill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7" name="Subtitel 2"/>
          <p:cNvSpPr>
            <a:spLocks noGrp="1"/>
          </p:cNvSpPr>
          <p:nvPr>
            <p:ph type="subTitle" idx="1"/>
          </p:nvPr>
        </p:nvSpPr>
        <p:spPr>
          <a:xfrm>
            <a:off x="914403" y="4077076"/>
            <a:ext cx="7402749" cy="909089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 algn="l">
              <a:buNone/>
              <a:defRPr sz="1939" b="0" i="0" baseline="0">
                <a:solidFill>
                  <a:schemeClr val="bg1"/>
                </a:solidFill>
                <a:latin typeface="Segoe UI"/>
                <a:cs typeface="Segoe UI"/>
              </a:defRPr>
            </a:lvl1pPr>
            <a:lvl2pPr marL="442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4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26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68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10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52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94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36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28F4EED7-9CCE-B345-BFAF-FDBB3D12CF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14400" y="6356351"/>
            <a:ext cx="2895600" cy="365125"/>
          </a:xfrm>
          <a:prstGeom prst="rect">
            <a:avLst/>
          </a:prstGeom>
        </p:spPr>
        <p:txBody>
          <a:bodyPr lIns="95788" tIns="47894" rIns="95788" bIns="47894"/>
          <a:lstStyle>
            <a:lvl1pPr fontAlgn="auto">
              <a:spcBef>
                <a:spcPts val="0"/>
              </a:spcBef>
              <a:spcAft>
                <a:spcPts val="0"/>
              </a:spcAft>
              <a:defRPr sz="1385">
                <a:solidFill>
                  <a:srgbClr val="1C1C1C"/>
                </a:solidFill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23517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2872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817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291082"/>
            <a:ext cx="8352929" cy="4236396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123">
                <a:latin typeface="Segoe UI"/>
              </a:defRPr>
            </a:lvl1pPr>
            <a:lvl2pPr>
              <a:defRPr sz="1939">
                <a:latin typeface="Segoe UI"/>
              </a:defRPr>
            </a:lvl2pPr>
            <a:lvl3pPr>
              <a:defRPr sz="1662">
                <a:latin typeface="Segoe UI"/>
              </a:defRPr>
            </a:lvl3pPr>
            <a:lvl4pPr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2EC66F8C-78F4-2940-8B11-B20E30E5B7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7459" y="6173789"/>
            <a:ext cx="864577" cy="365125"/>
          </a:xfrm>
          <a:prstGeom prst="rect">
            <a:avLst/>
          </a:prstGeom>
        </p:spPr>
        <p:txBody>
          <a:bodyPr lIns="95788" tIns="47894" rIns="95788" bIns="47894"/>
          <a:lstStyle>
            <a:lvl1pPr fontAlgn="auto">
              <a:spcBef>
                <a:spcPts val="0"/>
              </a:spcBef>
              <a:spcAft>
                <a:spcPts val="0"/>
              </a:spcAft>
              <a:defRPr sz="1846" dirty="0">
                <a:solidFill>
                  <a:srgbClr val="1C1C1C"/>
                </a:solidFill>
                <a:latin typeface="Segoe UI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26593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91249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8229600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9875"/>
            <a:ext cx="8229600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32334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08976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29600" cy="5040312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81194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8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484313"/>
            <a:ext cx="4044462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484313"/>
            <a:ext cx="4044462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9875"/>
            <a:ext cx="4044462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880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9" cy="4032448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5301213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619C81E3-0098-8A45-9A5F-D1AFC2D0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2A7A4-416E-4540-9B3F-1046ED40908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25551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616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28775"/>
            <a:ext cx="4044462" cy="4895850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628775"/>
            <a:ext cx="4044462" cy="4895850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58801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616"/>
            <a:ext cx="8229600" cy="581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28778"/>
            <a:ext cx="8229600" cy="2371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152903"/>
            <a:ext cx="8229600" cy="2371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1217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20080"/>
          </a:xfrm>
          <a:prstGeom prst="rect">
            <a:avLst/>
          </a:prstGeom>
        </p:spPr>
        <p:txBody>
          <a:bodyPr/>
          <a:lstStyle>
            <a:lvl1pPr>
              <a:defRPr sz="3400"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8136904" cy="4608512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6654678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249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864096"/>
          </a:xfrm>
          <a:prstGeom prst="rect">
            <a:avLst/>
          </a:prstGeom>
        </p:spPr>
        <p:txBody>
          <a:bodyPr/>
          <a:lstStyle>
            <a:lvl1pPr>
              <a:defRPr sz="3400" baseline="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1236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bject and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772816"/>
            <a:ext cx="8352929" cy="3528392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124749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384458" y="5445229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87DE450-0230-D147-978C-4E9A7FD90F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A67CF-4A31-1E41-B40A-224C3247B8C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470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4458" y="1124744"/>
            <a:ext cx="8508022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D7358CFC-1531-C74B-BCC8-FC99E44461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F25B6-FD67-2549-8DF2-459A5E36C4B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26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4458" y="3573016"/>
            <a:ext cx="8375084" cy="22322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62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105273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5B828702-FFF9-C048-A108-F24F7F65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33348-693B-2B45-AA68-2FDBE7C4B14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463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 output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4458" y="1124744"/>
            <a:ext cx="8375084" cy="22322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/>
          </p:nvPr>
        </p:nvSpPr>
        <p:spPr>
          <a:xfrm>
            <a:off x="384460" y="3573016"/>
            <a:ext cx="8352929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31581" indent="-331581">
              <a:lnSpc>
                <a:spcPct val="130000"/>
              </a:lnSpc>
              <a:spcBef>
                <a:spcPts val="0"/>
              </a:spcBef>
              <a:defRPr sz="2031">
                <a:latin typeface="Segoe UI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A426AE8-D39C-DB4D-8188-BAA8F89D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2FB04-141F-6A45-86D0-0A72978F345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650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 outpu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71690"/>
            <a:ext cx="8352929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677" b="1" i="0">
                <a:latin typeface="Segoe UI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772816"/>
            <a:ext cx="8352929" cy="40324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73692" indent="-331581">
              <a:lnSpc>
                <a:spcPct val="100000"/>
              </a:lnSpc>
              <a:spcBef>
                <a:spcPts val="580"/>
              </a:spcBef>
              <a:buFont typeface="Courier New" pitchFamily="49" charset="0"/>
              <a:buChar char="o"/>
              <a:defRPr sz="1846">
                <a:latin typeface="Segoe UI"/>
              </a:defRPr>
            </a:lvl2pPr>
            <a:lvl3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3pPr>
            <a:lvl4pPr>
              <a:lnSpc>
                <a:spcPct val="100000"/>
              </a:lnSpc>
              <a:spcBef>
                <a:spcPts val="580"/>
              </a:spcBef>
              <a:defRPr sz="1662">
                <a:latin typeface="Segoe UI"/>
              </a:defRPr>
            </a:lvl4pPr>
            <a:lvl5pPr>
              <a:defRPr sz="1662">
                <a:latin typeface="Segoe UI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83931" y="1124749"/>
            <a:ext cx="8376138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46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2E20A010-1CCB-6D41-BC69-85603C23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2F441-D2C9-7645-9FFC-79B3C94B3B2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877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Afbeelding 2" descr="41556_UMCU_PPT_vervolg-14.png">
            <a:extLst>
              <a:ext uri="{FF2B5EF4-FFF2-40B4-BE49-F238E27FC236}">
                <a16:creationId xmlns:a16="http://schemas.microsoft.com/office/drawing/2014/main" id="{CFC1DEAB-32C7-3542-AF64-1513FEDF208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CC8D000C-EB44-924E-82BF-F6BE82220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1769" y="6448426"/>
            <a:ext cx="1969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62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A0033922-3965-9C4D-BAEA-ECA3A1BE016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647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  <p:sldLayoutId id="2147483745" r:id="rId28"/>
    <p:sldLayoutId id="2147483746" r:id="rId29"/>
    <p:sldLayoutId id="2147483747" r:id="rId30"/>
    <p:sldLayoutId id="2147483748" r:id="rId31"/>
  </p:sldLayoutIdLst>
  <p:hf hdr="0" ftr="0" dt="0"/>
  <p:txStyles>
    <p:titleStyle>
      <a:lvl1pPr algn="l" defTabSz="441092" rtl="0" fontAlgn="base">
        <a:spcBef>
          <a:spcPct val="0"/>
        </a:spcBef>
        <a:spcAft>
          <a:spcPct val="0"/>
        </a:spcAft>
        <a:defRPr sz="3046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42126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884251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326377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768503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31185" indent="-331185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46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18056" indent="-275499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77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04928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08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46020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988577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431691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6pPr>
      <a:lvl7pPr marL="2873817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7pPr>
      <a:lvl8pPr marL="3315943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8pPr>
      <a:lvl9pPr marL="3758068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42126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84251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326377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768503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210628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652754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09488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37005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Afbeelding 1" descr="41556_UMCU_PPT_intro-28.png">
            <a:extLst>
              <a:ext uri="{FF2B5EF4-FFF2-40B4-BE49-F238E27FC236}">
                <a16:creationId xmlns:a16="http://schemas.microsoft.com/office/drawing/2014/main" id="{3A4DBB2C-C52E-B649-902C-70A5F7DB986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30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  <p:hf hdr="0" ftr="0" dt="0"/>
  <p:txStyles>
    <p:titleStyle>
      <a:lvl1pPr algn="l" defTabSz="441092" rtl="0" fontAlgn="base">
        <a:spcBef>
          <a:spcPct val="0"/>
        </a:spcBef>
        <a:spcAft>
          <a:spcPct val="0"/>
        </a:spcAft>
        <a:defRPr sz="3046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41092" rtl="0" fontAlgn="base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42126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884251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326377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768503" algn="l" defTabSz="442126" rtl="0" eaLnBrk="1" fontAlgn="base" hangingPunct="1">
        <a:spcBef>
          <a:spcPct val="0"/>
        </a:spcBef>
        <a:spcAft>
          <a:spcPct val="0"/>
        </a:spcAft>
        <a:defRPr sz="3046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31185" indent="-331185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46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18056" indent="-275499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77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04928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08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46020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988577" indent="-219813" algn="l" defTabSz="441092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39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431691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6pPr>
      <a:lvl7pPr marL="2873817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7pPr>
      <a:lvl8pPr marL="3315943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8pPr>
      <a:lvl9pPr marL="3758068" indent="-221063" algn="l" defTabSz="442126" rtl="0" eaLnBrk="1" latinLnBrk="0" hangingPunct="1">
        <a:spcBef>
          <a:spcPct val="20000"/>
        </a:spcBef>
        <a:buFont typeface="Arial"/>
        <a:buChar char="•"/>
        <a:defRPr sz="19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42126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84251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326377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768503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210628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652754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094880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37005" algn="l" defTabSz="442126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Part 1: </a:t>
            </a:r>
            <a:r>
              <a:rPr lang="nl-NL" dirty="0" err="1"/>
              <a:t>overview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457200" y="1916832"/>
            <a:ext cx="8363272" cy="4176464"/>
          </a:xfrm>
        </p:spPr>
        <p:txBody>
          <a:bodyPr/>
          <a:lstStyle/>
          <a:p>
            <a:r>
              <a:rPr lang="en-US" dirty="0"/>
              <a:t>Principal Component Analysis (PCA)</a:t>
            </a:r>
          </a:p>
          <a:p>
            <a:pPr lvl="1"/>
            <a:r>
              <a:rPr lang="en-US" dirty="0"/>
              <a:t>Maximal variance principle</a:t>
            </a:r>
          </a:p>
          <a:p>
            <a:pPr lvl="1"/>
            <a:r>
              <a:rPr lang="en-US" dirty="0"/>
              <a:t>Single dataset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Partial Least Squares (PLS)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Two-way Orthogonal PLS (O2PLS)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Group sparse O2PLS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Post-hoc analyses using external databases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584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081BB-6E47-4C88-A241-403F5812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 syndrome data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BD09F37-29C7-41E5-B460-2ABA9C4E0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600" dirty="0"/>
              <a:t>Methylation and glycomics data on Down syndrome patients and controls</a:t>
            </a:r>
          </a:p>
          <a:p>
            <a:r>
              <a:rPr lang="en-US" sz="2600" dirty="0"/>
              <a:t>29 trios: a DS patient and its sibling and mother</a:t>
            </a:r>
          </a:p>
          <a:p>
            <a:r>
              <a:rPr lang="en-US" sz="2600" dirty="0"/>
              <a:t>A subset of 450k methylation intensity values</a:t>
            </a:r>
          </a:p>
          <a:p>
            <a:pPr lvl="1"/>
            <a:r>
              <a:rPr lang="en-US" sz="2200" dirty="0"/>
              <a:t>We only consider chromosome 21 and targeting a gene</a:t>
            </a:r>
          </a:p>
          <a:p>
            <a:pPr lvl="1"/>
            <a:r>
              <a:rPr lang="en-US" sz="2200" dirty="0"/>
              <a:t>Yields 3322 CpG sites</a:t>
            </a:r>
          </a:p>
          <a:p>
            <a:r>
              <a:rPr lang="en-US" sz="2600" dirty="0"/>
              <a:t>Ten (plasma N-)glycan peaks </a:t>
            </a:r>
          </a:p>
          <a:p>
            <a:pPr lvl="1"/>
            <a:r>
              <a:rPr lang="en-US" sz="2200" dirty="0"/>
              <a:t>Divide by the total abundance, apply log</a:t>
            </a:r>
          </a:p>
        </p:txBody>
      </p:sp>
    </p:spTree>
    <p:extLst>
      <p:ext uri="{BB962C8B-B14F-4D97-AF65-F5344CB8AC3E}">
        <p14:creationId xmlns:p14="http://schemas.microsoft.com/office/powerpoint/2010/main" val="3496034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8E89-A600-C547-9654-DA20678C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2B4A2-19D5-204D-A0A3-507F4F3E0B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Load the Down Syndrome data and describe the datasets. </a:t>
            </a:r>
          </a:p>
          <a:p>
            <a:pPr marL="901221" lvl="1" indent="-514350"/>
            <a:r>
              <a:rPr lang="en-GB" dirty="0"/>
              <a:t>Use boxplots, histograms and frequency tables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Perform PCA on glycomics, using </a:t>
            </a:r>
            <a:r>
              <a:rPr lang="en-GB" i="1" dirty="0" err="1"/>
              <a:t>svd</a:t>
            </a:r>
            <a:r>
              <a:rPr lang="en-GB" dirty="0"/>
              <a:t>, and inspect the loadings of the first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Calculate and plot the scores of the first component</a:t>
            </a:r>
          </a:p>
        </p:txBody>
      </p:sp>
    </p:spTree>
    <p:extLst>
      <p:ext uri="{BB962C8B-B14F-4D97-AF65-F5344CB8AC3E}">
        <p14:creationId xmlns:p14="http://schemas.microsoft.com/office/powerpoint/2010/main" val="3619473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8E89-A600-C547-9654-DA20678C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2B4A2-19D5-204D-A0A3-507F4F3E0B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Load the Down Syndrome data and describe the datasets. </a:t>
            </a:r>
          </a:p>
          <a:p>
            <a:pPr marL="901221" lvl="1" indent="-514350"/>
            <a:r>
              <a:rPr lang="en-GB" dirty="0"/>
              <a:t>Use boxplots, histograms and frequency tables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Perform PCA on glycomics, using </a:t>
            </a:r>
            <a:r>
              <a:rPr lang="en-GB" i="1" dirty="0" err="1"/>
              <a:t>svd</a:t>
            </a:r>
            <a:r>
              <a:rPr lang="en-GB" dirty="0"/>
              <a:t>, and inspect the loadings of the first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Calculate and plot the scores of the first component</a:t>
            </a:r>
          </a:p>
        </p:txBody>
      </p:sp>
    </p:spTree>
    <p:extLst>
      <p:ext uri="{BB962C8B-B14F-4D97-AF65-F5344CB8AC3E}">
        <p14:creationId xmlns:p14="http://schemas.microsoft.com/office/powerpoint/2010/main" val="4157735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Part 1: </a:t>
            </a:r>
            <a:r>
              <a:rPr lang="nl-NL" dirty="0" err="1"/>
              <a:t>overview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457200" y="1916832"/>
            <a:ext cx="8363272" cy="4176464"/>
          </a:xfrm>
        </p:spPr>
        <p:txBody>
          <a:bodyPr/>
          <a:lstStyle/>
          <a:p>
            <a:r>
              <a:rPr lang="en-US" dirty="0"/>
              <a:t>Principal Component Analysis (PCA)</a:t>
            </a:r>
          </a:p>
          <a:p>
            <a:pPr lvl="1"/>
            <a:r>
              <a:rPr lang="en-US" dirty="0"/>
              <a:t>Maximal variance principle</a:t>
            </a:r>
          </a:p>
          <a:p>
            <a:pPr lvl="1"/>
            <a:r>
              <a:rPr lang="en-US" dirty="0"/>
              <a:t>Single dataset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Partial Least Squares (PLS)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Two-way Orthogonal PLS (O2PLS)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Group sparse O2PLS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Post-hoc analyses using external databases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41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84FAF7-3C84-4D77-B42B-1FB3632D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58C43BC2-6351-4CEF-B223-B62105AA8E9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67544" y="1916832"/>
                <a:ext cx="8136904" cy="2160240"/>
              </a:xfrm>
            </p:spPr>
            <p:txBody>
              <a:bodyPr/>
              <a:lstStyle/>
              <a:p>
                <a:r>
                  <a:rPr lang="en-US" dirty="0"/>
                  <a:t>Suppose we have a dataset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rows and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columns</a:t>
                </a:r>
              </a:p>
              <a:p>
                <a:r>
                  <a:rPr lang="en-US" dirty="0"/>
                  <a:t>E.g. methylation values, glycan abundances, </a:t>
                </a:r>
                <a:r>
                  <a:rPr lang="en-US" dirty="0" err="1"/>
                  <a:t>etc</a:t>
                </a:r>
                <a:endParaRPr lang="en-US" dirty="0"/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58C43BC2-6351-4CEF-B223-B62105AA8E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67544" y="1916832"/>
                <a:ext cx="8136904" cy="2160240"/>
              </a:xfrm>
              <a:blipFill>
                <a:blip r:embed="rId2"/>
                <a:stretch>
                  <a:fillRect l="-1246" t="-29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 4">
                <a:extLst>
                  <a:ext uri="{FF2B5EF4-FFF2-40B4-BE49-F238E27FC236}">
                    <a16:creationId xmlns:a16="http://schemas.microsoft.com/office/drawing/2014/main" id="{FF28E52C-2EE1-4584-87E1-FBE33EEC93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0033454"/>
                  </p:ext>
                </p:extLst>
              </p:nvPr>
            </p:nvGraphicFramePr>
            <p:xfrm>
              <a:off x="5796136" y="4221088"/>
              <a:ext cx="3240360" cy="1483360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1080120">
                      <a:extLst>
                        <a:ext uri="{9D8B030D-6E8A-4147-A177-3AD203B41FA5}">
                          <a16:colId xmlns:a16="http://schemas.microsoft.com/office/drawing/2014/main" val="2783209104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1317588108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35332947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Gene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Gene 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781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2979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5696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b="0" smtClean="0"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4910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 4">
                <a:extLst>
                  <a:ext uri="{FF2B5EF4-FFF2-40B4-BE49-F238E27FC236}">
                    <a16:creationId xmlns:a16="http://schemas.microsoft.com/office/drawing/2014/main" id="{FF28E52C-2EE1-4584-87E1-FBE33EEC93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0033454"/>
                  </p:ext>
                </p:extLst>
              </p:nvPr>
            </p:nvGraphicFramePr>
            <p:xfrm>
              <a:off x="5796136" y="4221088"/>
              <a:ext cx="3240360" cy="1483360"/>
            </p:xfrm>
            <a:graphic>
              <a:graphicData uri="http://schemas.openxmlformats.org/drawingml/2006/table">
                <a:tbl>
                  <a:tblPr firstRow="1" firstCol="1" bandRow="1">
                    <a:tableStyleId>{BC89EF96-8CEA-46FF-86C4-4CE0E7609802}</a:tableStyleId>
                  </a:tblPr>
                  <a:tblGrid>
                    <a:gridCol w="1080120">
                      <a:extLst>
                        <a:ext uri="{9D8B030D-6E8A-4147-A177-3AD203B41FA5}">
                          <a16:colId xmlns:a16="http://schemas.microsoft.com/office/drawing/2014/main" val="2783209104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1317588108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35332947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Gene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Gene 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781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10345" r="-101163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02353" t="-110345" r="-2353" b="-2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2979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3333" r="-101163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02353" t="-203333" r="-2353" b="-1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5696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13793" r="-101163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202353" t="-313793" r="-2353" b="-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4910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DABEB420-476F-4DB1-A093-A482D95202C6}"/>
              </a:ext>
            </a:extLst>
          </p:cNvPr>
          <p:cNvSpPr txBox="1">
            <a:spLocks/>
          </p:cNvSpPr>
          <p:nvPr/>
        </p:nvSpPr>
        <p:spPr>
          <a:xfrm>
            <a:off x="323528" y="4221089"/>
            <a:ext cx="5256584" cy="14833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marL="331185" indent="-331185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18056" indent="-275499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04928" indent="-219813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546020" indent="-219813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39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988577" indent="-219813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39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431691" indent="-221063" algn="l" defTabSz="442126" rtl="0" eaLnBrk="1" latinLnBrk="0" hangingPunct="1">
              <a:spcBef>
                <a:spcPct val="20000"/>
              </a:spcBef>
              <a:buFont typeface="Arial"/>
              <a:buChar char="•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817" indent="-221063" algn="l" defTabSz="442126" rtl="0" eaLnBrk="1" latinLnBrk="0" hangingPunct="1">
              <a:spcBef>
                <a:spcPct val="20000"/>
              </a:spcBef>
              <a:buFont typeface="Arial"/>
              <a:buChar char="•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5943" indent="-221063" algn="l" defTabSz="442126" rtl="0" eaLnBrk="1" latinLnBrk="0" hangingPunct="1">
              <a:spcBef>
                <a:spcPct val="20000"/>
              </a:spcBef>
              <a:buFont typeface="Arial"/>
              <a:buChar char="•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58068" indent="-221063" algn="l" defTabSz="442126" rtl="0" eaLnBrk="1" latinLnBrk="0" hangingPunct="1">
              <a:spcBef>
                <a:spcPct val="20000"/>
              </a:spcBef>
              <a:buFont typeface="Arial"/>
              <a:buChar char="•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How to inspect these variables and their correlations?</a:t>
            </a:r>
          </a:p>
        </p:txBody>
      </p:sp>
    </p:spTree>
    <p:extLst>
      <p:ext uri="{BB962C8B-B14F-4D97-AF65-F5344CB8AC3E}">
        <p14:creationId xmlns:p14="http://schemas.microsoft.com/office/powerpoint/2010/main" val="264022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23EA3-01E5-4653-8C6F-41376138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Example: bivariate data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3FEE28-77E7-4969-81FA-BA0D4964A9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5040560" cy="1152128"/>
          </a:xfrm>
        </p:spPr>
        <p:txBody>
          <a:bodyPr/>
          <a:lstStyle/>
          <a:p>
            <a:r>
              <a:rPr lang="en-US" dirty="0"/>
              <a:t>Suppose we have two genes</a:t>
            </a:r>
          </a:p>
          <a:p>
            <a:r>
              <a:rPr lang="en-US" dirty="0"/>
              <a:t>They are highly correlated</a:t>
            </a:r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165B4666-98AF-499B-94C0-0F901F7B292E}"/>
              </a:ext>
            </a:extLst>
          </p:cNvPr>
          <p:cNvSpPr txBox="1">
            <a:spLocks/>
          </p:cNvSpPr>
          <p:nvPr/>
        </p:nvSpPr>
        <p:spPr>
          <a:xfrm>
            <a:off x="467544" y="4509120"/>
            <a:ext cx="7560840" cy="1844824"/>
          </a:xfrm>
          <a:prstGeom prst="rect">
            <a:avLst/>
          </a:prstGeom>
        </p:spPr>
        <p:txBody>
          <a:bodyPr/>
          <a:lstStyle>
            <a:lvl1pPr marL="331185" indent="-331185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18056" indent="-275499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04928" indent="-219813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546020" indent="-219813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39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988577" indent="-219813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39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431691" indent="-221063" algn="l" defTabSz="442126" rtl="0" eaLnBrk="1" latinLnBrk="0" hangingPunct="1">
              <a:spcBef>
                <a:spcPct val="20000"/>
              </a:spcBef>
              <a:buFont typeface="Arial"/>
              <a:buChar char="•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817" indent="-221063" algn="l" defTabSz="442126" rtl="0" eaLnBrk="1" latinLnBrk="0" hangingPunct="1">
              <a:spcBef>
                <a:spcPct val="20000"/>
              </a:spcBef>
              <a:buFont typeface="Arial"/>
              <a:buChar char="•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5943" indent="-221063" algn="l" defTabSz="442126" rtl="0" eaLnBrk="1" latinLnBrk="0" hangingPunct="1">
              <a:spcBef>
                <a:spcPct val="20000"/>
              </a:spcBef>
              <a:buFont typeface="Arial"/>
              <a:buChar char="•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58068" indent="-221063" algn="l" defTabSz="442126" rtl="0" eaLnBrk="1" latinLnBrk="0" hangingPunct="1">
              <a:spcBef>
                <a:spcPct val="20000"/>
              </a:spcBef>
              <a:buFont typeface="Arial"/>
              <a:buChar char="•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would you represent these data? Do you need both dimensions?</a:t>
            </a:r>
          </a:p>
          <a:p>
            <a:r>
              <a:rPr lang="en-US" dirty="0"/>
              <a:t>In general, aggregate data across direction of maximal variance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6CBFD03-08F7-4C50-BD56-125C1B9D1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816" y="692696"/>
            <a:ext cx="381642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3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0E96A-F0D9-41BC-8F51-1FDEF6A2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principle: maximal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508FC7CC-F93C-4696-BD85-A4BCE12D2F8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67544" y="1916832"/>
                <a:ext cx="8229600" cy="460851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our dataset, where each column has zero mean</a:t>
                </a:r>
              </a:p>
              <a:p>
                <a:r>
                  <a:rPr lang="en-US" dirty="0"/>
                  <a:t>A </a:t>
                </a:r>
                <a:r>
                  <a:rPr lang="en-US" i="1" dirty="0"/>
                  <a:t>linear combination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can be written as the product of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a </a:t>
                </a:r>
                <a:r>
                  <a:rPr lang="en-US" i="1" dirty="0"/>
                  <a:t>weight vector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vector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has p numbers </a:t>
                </a:r>
              </a:p>
              <a:p>
                <a:r>
                  <a:rPr lang="en-US" dirty="0"/>
                  <a:t>Resulting product: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𝑋𝑤</m:t>
                    </m:r>
                  </m:oMath>
                </a14:m>
                <a:r>
                  <a:rPr lang="nl-NL" b="0" dirty="0"/>
                  <a:t> (</a:t>
                </a:r>
                <a:r>
                  <a:rPr lang="nl-NL" b="0" dirty="0" err="1"/>
                  <a:t>dimension</a:t>
                </a:r>
                <a:r>
                  <a:rPr lang="nl-NL" b="0" dirty="0"/>
                  <a:t> of </a:t>
                </a:r>
                <a:r>
                  <a:rPr lang="nl-NL" b="0" dirty="0" err="1"/>
                  <a:t>this</a:t>
                </a:r>
                <a:r>
                  <a:rPr lang="nl-NL" b="0" dirty="0"/>
                  <a:t> product?)</a:t>
                </a:r>
              </a:p>
              <a:p>
                <a:r>
                  <a:rPr lang="en-US" dirty="0"/>
                  <a:t>The </a:t>
                </a:r>
                <a:r>
                  <a:rPr lang="en-US" i="1" dirty="0"/>
                  <a:t>sample variance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𝑋𝑤</m:t>
                    </m:r>
                  </m:oMath>
                </a14:m>
                <a:r>
                  <a:rPr lang="en-US" dirty="0"/>
                  <a:t> is the “matrix-squared”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𝑋𝑤</m:t>
                            </m:r>
                          </m:e>
                        </m:d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𝑋𝑤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</a:rPr>
                      <m:t>𝑋𝑤</m:t>
                    </m:r>
                  </m:oMath>
                </a14:m>
                <a:endParaRPr lang="nl-NL" b="0" dirty="0"/>
              </a:p>
              <a:p>
                <a:pPr marL="0" indent="0">
                  <a:buNone/>
                </a:pPr>
                <a:r>
                  <a:rPr lang="nl-NL" b="1" dirty="0"/>
                  <a:t>Message:</a:t>
                </a:r>
                <a:r>
                  <a:rPr lang="nl-NL" dirty="0"/>
                  <a:t> </a:t>
                </a:r>
                <a:r>
                  <a:rPr lang="nl-NL" dirty="0" err="1"/>
                  <a:t>for</a:t>
                </a:r>
                <a:r>
                  <a:rPr lang="nl-NL" dirty="0"/>
                  <a:t> </a:t>
                </a:r>
                <a:r>
                  <a:rPr lang="nl-NL" dirty="0" err="1"/>
                  <a:t>each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nl-NL" dirty="0"/>
                  <a:t>, we </a:t>
                </a:r>
                <a:r>
                  <a:rPr lang="nl-NL" dirty="0" err="1"/>
                  <a:t>can</a:t>
                </a:r>
                <a:r>
                  <a:rPr lang="nl-NL" dirty="0"/>
                  <a:t> </a:t>
                </a:r>
                <a:r>
                  <a:rPr lang="nl-NL" dirty="0" err="1"/>
                  <a:t>calculate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variance</a:t>
                </a:r>
                <a:endParaRPr lang="nl-NL" b="1" dirty="0"/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508FC7CC-F93C-4696-BD85-A4BCE12D2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67544" y="1916832"/>
                <a:ext cx="8229600" cy="4608512"/>
              </a:xfrm>
              <a:blipFill>
                <a:blip r:embed="rId4"/>
                <a:stretch>
                  <a:fillRect l="-1556" t="-119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77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0E96A-F0D9-41BC-8F51-1FDEF6A2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principle: maximal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508FC7CC-F93C-4696-BD85-A4BCE12D2F8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67544" y="1916832"/>
                <a:ext cx="4734272" cy="460851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our dataset, where each column has zero mean</a:t>
                </a:r>
              </a:p>
              <a:p>
                <a:r>
                  <a:rPr lang="en-US" dirty="0"/>
                  <a:t>Consider a </a:t>
                </a:r>
                <a:r>
                  <a:rPr lang="en-US" i="1" dirty="0"/>
                  <a:t>linear combination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nl-NL" b="1" dirty="0"/>
              </a:p>
              <a:p>
                <a:pPr marL="0" indent="0">
                  <a:buNone/>
                </a:pPr>
                <a:endParaRPr lang="nl-NL" b="1" dirty="0"/>
              </a:p>
              <a:p>
                <a:pPr marL="0" indent="0">
                  <a:buNone/>
                </a:pPr>
                <a:r>
                  <a:rPr lang="nl-NL" b="1" dirty="0" err="1"/>
                  <a:t>Which</a:t>
                </a:r>
                <a:r>
                  <a:rPr lang="nl-NL" b="1" dirty="0"/>
                  <a:t> </a:t>
                </a:r>
                <a:r>
                  <a:rPr lang="nl-NL" b="1" dirty="0" err="1"/>
                  <a:t>one</a:t>
                </a:r>
                <a:r>
                  <a:rPr lang="nl-NL" b="1" dirty="0"/>
                  <a:t> has </a:t>
                </a:r>
                <a:r>
                  <a:rPr lang="nl-NL" b="1" dirty="0" err="1"/>
                  <a:t>the</a:t>
                </a:r>
                <a:r>
                  <a:rPr lang="nl-NL" b="1" dirty="0"/>
                  <a:t> </a:t>
                </a:r>
                <a:r>
                  <a:rPr lang="nl-NL" b="1" dirty="0" err="1"/>
                  <a:t>highest</a:t>
                </a:r>
                <a:r>
                  <a:rPr lang="nl-NL" b="1" dirty="0"/>
                  <a:t> </a:t>
                </a:r>
                <a:r>
                  <a:rPr lang="nl-NL" b="1" dirty="0" err="1"/>
                  <a:t>variance</a:t>
                </a:r>
                <a:r>
                  <a:rPr lang="nl-NL" b="1" dirty="0"/>
                  <a:t>?</a:t>
                </a:r>
              </a:p>
              <a:p>
                <a:r>
                  <a:rPr lang="nl-NL" dirty="0"/>
                  <a:t>1*Gene 1 + 1*Gene 2?</a:t>
                </a:r>
              </a:p>
              <a:p>
                <a:r>
                  <a:rPr lang="nl-NL" dirty="0"/>
                  <a:t>1*Gene 1 – 1*Gene 2?</a:t>
                </a:r>
                <a:endParaRPr lang="en-US" dirty="0"/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508FC7CC-F93C-4696-BD85-A4BCE12D2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67544" y="1916832"/>
                <a:ext cx="4734272" cy="4608512"/>
              </a:xfrm>
              <a:blipFill>
                <a:blip r:embed="rId3"/>
                <a:stretch>
                  <a:fillRect l="-2674" t="-1374" r="-24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7">
            <a:extLst>
              <a:ext uri="{FF2B5EF4-FFF2-40B4-BE49-F238E27FC236}">
                <a16:creationId xmlns:a16="http://schemas.microsoft.com/office/drawing/2014/main" id="{2C41480D-10BD-2442-BD0F-D9A301CDE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816" y="1628800"/>
            <a:ext cx="381642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1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567E3-8A5D-47FD-8B62-67B7301C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algorithm: estimation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534D68-5C2E-423D-A713-B346662F40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Objective: maximize variance of linear combination</a:t>
            </a:r>
          </a:p>
          <a:p>
            <a:r>
              <a:rPr lang="en-US" dirty="0"/>
              <a:t>The combination is relative</a:t>
            </a:r>
          </a:p>
          <a:p>
            <a:pPr lvl="1"/>
            <a:r>
              <a:rPr lang="en-US" dirty="0"/>
              <a:t>Multiply numbers by 0.1, or 1, or 100 times is equivalent</a:t>
            </a:r>
          </a:p>
          <a:p>
            <a:r>
              <a:rPr lang="en-US" dirty="0"/>
              <a:t>Can be calculated using </a:t>
            </a:r>
          </a:p>
          <a:p>
            <a:pPr lvl="1"/>
            <a:r>
              <a:rPr lang="en-US" dirty="0"/>
              <a:t>A singular value decomposition (</a:t>
            </a:r>
            <a:r>
              <a:rPr lang="en-US" i="1" dirty="0" err="1"/>
              <a:t>svd</a:t>
            </a:r>
            <a:r>
              <a:rPr lang="en-US" dirty="0"/>
              <a:t> in R)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Message</a:t>
            </a:r>
            <a:r>
              <a:rPr lang="en-US" dirty="0"/>
              <a:t>: first principal component is first (right) singular vector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9821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65299-8925-4B08-BBD5-50558F2C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in R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F186B6D-E026-4CE0-A487-0062E38B35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4" y="1916832"/>
            <a:ext cx="4104456" cy="216024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gene1 &lt;- c(-2, 0, 1, 1)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gene2 &lt;- c(-3.5, 0.5, 2, 1)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plot(gene1, gene2)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cbind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(gene1, gene2))$v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3CE86ED-D65C-4312-AB33-FCE7D89017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64" t="16401" r="55113" b="9401"/>
          <a:stretch/>
        </p:blipFill>
        <p:spPr>
          <a:xfrm>
            <a:off x="4554286" y="908720"/>
            <a:ext cx="4356992" cy="4965281"/>
          </a:xfrm>
          <a:prstGeom prst="rect">
            <a:avLst/>
          </a:prstGeom>
        </p:spPr>
      </p:pic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E9270FBD-0426-4810-A8AF-3ACC77B29D5D}"/>
              </a:ext>
            </a:extLst>
          </p:cNvPr>
          <p:cNvSpPr txBox="1">
            <a:spLocks/>
          </p:cNvSpPr>
          <p:nvPr/>
        </p:nvSpPr>
        <p:spPr>
          <a:xfrm>
            <a:off x="467544" y="4221088"/>
            <a:ext cx="4104456" cy="2160240"/>
          </a:xfrm>
          <a:prstGeom prst="rect">
            <a:avLst/>
          </a:prstGeom>
        </p:spPr>
        <p:txBody>
          <a:bodyPr/>
          <a:lstStyle>
            <a:lvl1pPr marL="331185" indent="-331185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18056" indent="-275499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04928" indent="-219813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546020" indent="-219813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39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988577" indent="-219813" algn="l" defTabSz="441092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39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431691" indent="-221063" algn="l" defTabSz="442126" rtl="0" eaLnBrk="1" latinLnBrk="0" hangingPunct="1">
              <a:spcBef>
                <a:spcPct val="20000"/>
              </a:spcBef>
              <a:buFont typeface="Arial"/>
              <a:buChar char="•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817" indent="-221063" algn="l" defTabSz="442126" rtl="0" eaLnBrk="1" latinLnBrk="0" hangingPunct="1">
              <a:spcBef>
                <a:spcPct val="20000"/>
              </a:spcBef>
              <a:buFont typeface="Arial"/>
              <a:buChar char="•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5943" indent="-221063" algn="l" defTabSz="442126" rtl="0" eaLnBrk="1" latinLnBrk="0" hangingPunct="1">
              <a:spcBef>
                <a:spcPct val="20000"/>
              </a:spcBef>
              <a:buFont typeface="Arial"/>
              <a:buChar char="•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58068" indent="-221063" algn="l" defTabSz="442126" rtl="0" eaLnBrk="1" latinLnBrk="0" hangingPunct="1">
              <a:spcBef>
                <a:spcPct val="20000"/>
              </a:spcBef>
              <a:buFont typeface="Arial"/>
              <a:buChar char="•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prstClr val="black"/>
                </a:solidFill>
              </a:rPr>
              <a:t>The best weight </a:t>
            </a:r>
            <a:r>
              <a:rPr lang="en-US" sz="2400" dirty="0">
                <a:cs typeface="Times New Roman" panose="02020603050405020304" pitchFamily="18" charset="0"/>
              </a:rPr>
              <a:t>is (0.5,0.87)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So: 0.5 times gene 1 and 0.87 times gene 2 gives the highest variance</a:t>
            </a:r>
          </a:p>
        </p:txBody>
      </p:sp>
    </p:spTree>
    <p:extLst>
      <p:ext uri="{BB962C8B-B14F-4D97-AF65-F5344CB8AC3E}">
        <p14:creationId xmlns:p14="http://schemas.microsoft.com/office/powerpoint/2010/main" val="387176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5D296-B5A8-48A7-84FF-B9627C80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PCA: interpretation of the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D2E66905-7AB8-4E7E-BC1F-DA180C5CC40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Weights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are numbers for each feature (gene) indicating the importance for that principal component</a:t>
                </a:r>
              </a:p>
              <a:p>
                <a:r>
                  <a:rPr lang="en-US" dirty="0"/>
                  <a:t>A weight is also called a loading</a:t>
                </a:r>
              </a:p>
              <a:p>
                <a:r>
                  <a:rPr lang="en-US" dirty="0"/>
                  <a:t>These loadings are relative, the squares sum up to 1 </a:t>
                </a:r>
              </a:p>
              <a:p>
                <a:r>
                  <a:rPr lang="en-US" dirty="0"/>
                  <a:t>The result of projecting the data onto these loadings are called scores: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𝑋𝑤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These scores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indicate the importance of each sample for that component</a:t>
                </a:r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D2E66905-7AB8-4E7E-BC1F-DA180C5CC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246" t="-1374" r="-17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91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081BB-6E47-4C88-A241-403F5812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analysis: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9BD09F37-29C7-41E5-B460-2ABA9C4E0D5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sz="2600" dirty="0"/>
                  <a:t>For a given dataset </a:t>
                </a:r>
                <a14:m>
                  <m:oMath xmlns:m="http://schemas.openxmlformats.org/officeDocument/2006/math">
                    <m:r>
                      <a:rPr lang="nl-NL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600" dirty="0"/>
                  <a:t>, we want to inspect variables and their correlations</a:t>
                </a:r>
              </a:p>
              <a:p>
                <a:r>
                  <a:rPr lang="en-US" sz="2600" dirty="0"/>
                  <a:t>Based on a bivariate scatterplot, we find the direction of maximal variance</a:t>
                </a:r>
              </a:p>
              <a:p>
                <a:r>
                  <a:rPr lang="en-US" sz="2600" dirty="0"/>
                  <a:t>This direction is represented by weights for each feature, calculated by a singular value decomposition</a:t>
                </a:r>
              </a:p>
              <a:p>
                <a:r>
                  <a:rPr lang="en-US" sz="2600" dirty="0"/>
                  <a:t>The projections of the data onto these weights are called the scores.</a:t>
                </a:r>
              </a:p>
              <a:p>
                <a:r>
                  <a:rPr lang="en-US" sz="2600" dirty="0"/>
                  <a:t>One can interpret or plot the weights and scores to understand which features/samples are most important</a:t>
                </a:r>
              </a:p>
            </p:txBody>
          </p:sp>
        </mc:Choice>
        <mc:Fallback xmlns="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9BD09F37-29C7-41E5-B460-2ABA9C4E0D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4"/>
                <a:stretch>
                  <a:fillRect l="-1199" t="-1058" r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171002"/>
      </p:ext>
    </p:extLst>
  </p:cSld>
  <p:clrMapOvr>
    <a:masterClrMapping/>
  </p:clrMapOvr>
</p:sld>
</file>

<file path=ppt/theme/theme1.xml><?xml version="1.0" encoding="utf-8"?>
<a:theme xmlns:a="http://schemas.openxmlformats.org/drawingml/2006/main" name="17_Standaardthem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9_UMCU_PPT_V1">
  <a:themeElements>
    <a:clrScheme name="Aangepast 2">
      <a:dk1>
        <a:srgbClr val="1C1C1C"/>
      </a:dk1>
      <a:lt1>
        <a:sysClr val="window" lastClr="FFFFFF"/>
      </a:lt1>
      <a:dk2>
        <a:srgbClr val="1961AB"/>
      </a:dk2>
      <a:lt2>
        <a:srgbClr val="EEECE1"/>
      </a:lt2>
      <a:accent1>
        <a:srgbClr val="2526A9"/>
      </a:accent1>
      <a:accent2>
        <a:srgbClr val="D0103A"/>
      </a:accent2>
      <a:accent3>
        <a:srgbClr val="79B829"/>
      </a:accent3>
      <a:accent4>
        <a:srgbClr val="0F84C9"/>
      </a:accent4>
      <a:accent5>
        <a:srgbClr val="FF6319"/>
      </a:accent5>
      <a:accent6>
        <a:srgbClr val="B7B1A9"/>
      </a:accent6>
      <a:hlink>
        <a:srgbClr val="2526A9"/>
      </a:hlink>
      <a:folHlink>
        <a:srgbClr val="B7B1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11930</TotalTime>
  <Words>744</Words>
  <Application>Microsoft Macintosh PowerPoint</Application>
  <PresentationFormat>On-screen Show (4:3)</PresentationFormat>
  <Paragraphs>110</Paragraphs>
  <Slides>13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Cambria Math</vt:lpstr>
      <vt:lpstr>Courier New</vt:lpstr>
      <vt:lpstr>Myriad Pro</vt:lpstr>
      <vt:lpstr>Segoe UI</vt:lpstr>
      <vt:lpstr>Times New Roman</vt:lpstr>
      <vt:lpstr>UMC Frutiger</vt:lpstr>
      <vt:lpstr>17_Standaardthema</vt:lpstr>
      <vt:lpstr>9_UMCU_PPT_V1</vt:lpstr>
      <vt:lpstr>Part 1: overview</vt:lpstr>
      <vt:lpstr>Introduction</vt:lpstr>
      <vt:lpstr> Example: bivariate data</vt:lpstr>
      <vt:lpstr>PCA principle: maximal variance</vt:lpstr>
      <vt:lpstr>PCA principle: maximal variance</vt:lpstr>
      <vt:lpstr>PCA algorithm: estimation</vt:lpstr>
      <vt:lpstr>An example in R</vt:lpstr>
      <vt:lpstr>PCA: interpretation of the results</vt:lpstr>
      <vt:lpstr>Principal component analysis: summary</vt:lpstr>
      <vt:lpstr>Down syndrome data</vt:lpstr>
      <vt:lpstr>Exercises</vt:lpstr>
      <vt:lpstr>Exercises</vt:lpstr>
      <vt:lpstr>Part 1: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Jonge, J. de</dc:creator>
  <cp:lastModifiedBy>S el Bouhaddani</cp:lastModifiedBy>
  <cp:revision>316</cp:revision>
  <cp:lastPrinted>2012-03-19T06:06:08Z</cp:lastPrinted>
  <dcterms:created xsi:type="dcterms:W3CDTF">2010-12-13T14:54:46Z</dcterms:created>
  <dcterms:modified xsi:type="dcterms:W3CDTF">2021-06-23T11:32:49Z</dcterms:modified>
</cp:coreProperties>
</file>