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5"/>
  </p:notesMasterIdLst>
  <p:sldIdLst>
    <p:sldId id="515" r:id="rId3"/>
    <p:sldId id="494" r:id="rId4"/>
    <p:sldId id="495" r:id="rId5"/>
    <p:sldId id="507" r:id="rId6"/>
    <p:sldId id="508" r:id="rId7"/>
    <p:sldId id="509" r:id="rId8"/>
    <p:sldId id="510" r:id="rId9"/>
    <p:sldId id="511" r:id="rId10"/>
    <p:sldId id="512" r:id="rId11"/>
    <p:sldId id="500" r:id="rId12"/>
    <p:sldId id="514" r:id="rId13"/>
    <p:sldId id="516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5267" autoAdjust="0"/>
  </p:normalViewPr>
  <p:slideViewPr>
    <p:cSldViewPr showGuides="1">
      <p:cViewPr varScale="1">
        <p:scale>
          <a:sx n="116" d="100"/>
          <a:sy n="116" d="100"/>
        </p:scale>
        <p:origin x="1648" y="192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17-06-2021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NL" dirty="0"/>
              <a:t>se diagram, graph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31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6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20 – 30 min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16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32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sparse O2PLS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given datasets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want to inspect their relation</a:t>
                </a:r>
              </a:p>
              <a:p>
                <a:r>
                  <a:rPr lang="nl-NL" sz="2600" dirty="0"/>
                  <a:t>Want to </a:t>
                </a:r>
                <a:r>
                  <a:rPr lang="nl-NL" sz="2600" dirty="0" err="1"/>
                  <a:t>capture</a:t>
                </a:r>
                <a:r>
                  <a:rPr lang="nl-NL" sz="2600" dirty="0"/>
                  <a:t> data-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 as well</a:t>
                </a:r>
              </a:p>
              <a:p>
                <a:r>
                  <a:rPr lang="nl-NL" sz="2600" dirty="0"/>
                  <a:t>O2PLS </a:t>
                </a:r>
                <a:r>
                  <a:rPr lang="nl-NL" sz="2600" dirty="0" err="1"/>
                  <a:t>estimates</a:t>
                </a:r>
                <a:r>
                  <a:rPr lang="nl-NL" sz="2600" dirty="0"/>
                  <a:t> joint and 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, </a:t>
                </a:r>
                <a:r>
                  <a:rPr lang="nl-NL" sz="2600" dirty="0" err="1"/>
                  <a:t>consisting</a:t>
                </a:r>
                <a:r>
                  <a:rPr lang="nl-NL" sz="2600" dirty="0"/>
                  <a:t> of </a:t>
                </a:r>
                <a:r>
                  <a:rPr lang="nl-NL" sz="2600" dirty="0" err="1"/>
                  <a:t>weights</a:t>
                </a:r>
                <a:r>
                  <a:rPr lang="nl-NL" sz="2600" dirty="0"/>
                  <a:t> and scores</a:t>
                </a:r>
                <a:endParaRPr lang="en-US" sz="2600" dirty="0"/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7FAA-3958-8E47-ACF8-D20ACDF7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98D6-DD47-4041-8566-0DAB82525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the Down Syndrome data and run PCA to obtain the first principal component of the glycans</a:t>
            </a:r>
          </a:p>
          <a:p>
            <a:pPr lvl="1"/>
            <a:r>
              <a:rPr lang="en-US" i="1" dirty="0" err="1"/>
              <a:t>svd</a:t>
            </a:r>
            <a:r>
              <a:rPr lang="en-US" i="1" dirty="0"/>
              <a:t>(glycomics, nu=0, </a:t>
            </a:r>
            <a:r>
              <a:rPr lang="en-US" i="1" dirty="0" err="1"/>
              <a:t>nv</a:t>
            </a:r>
            <a:r>
              <a:rPr lang="en-US" i="1" dirty="0"/>
              <a:t>=1)$v</a:t>
            </a:r>
          </a:p>
          <a:p>
            <a:r>
              <a:rPr lang="en-US" dirty="0"/>
              <a:t>Now run </a:t>
            </a:r>
            <a:r>
              <a:rPr lang="en-US" i="1" dirty="0"/>
              <a:t>o2m</a:t>
            </a:r>
            <a:r>
              <a:rPr lang="en-US" dirty="0"/>
              <a:t> using both methylation and glycomics data and obtain the first joint principal component</a:t>
            </a:r>
          </a:p>
          <a:p>
            <a:pPr lvl="1"/>
            <a:r>
              <a:rPr lang="en-US" i="1" dirty="0"/>
              <a:t>fit &lt;- o2m(methylation, glycomics, 2, 4, 6)</a:t>
            </a:r>
          </a:p>
          <a:p>
            <a:pPr lvl="1"/>
            <a:r>
              <a:rPr lang="en-US" i="1" dirty="0"/>
              <a:t>loadings(fit, "</a:t>
            </a:r>
            <a:r>
              <a:rPr lang="en-US" i="1" dirty="0" err="1"/>
              <a:t>Yj</a:t>
            </a:r>
            <a:r>
              <a:rPr lang="en-US" i="1" dirty="0"/>
              <a:t>", subset=1)</a:t>
            </a:r>
          </a:p>
          <a:p>
            <a:r>
              <a:rPr lang="en-US" dirty="0"/>
              <a:t>Compare the two loading vectors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801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sparse O2PLS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43BC2-6351-4CEF-B223-B62105A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2856"/>
            <a:ext cx="8075240" cy="4176464"/>
          </a:xfrm>
        </p:spPr>
        <p:txBody>
          <a:bodyPr/>
          <a:lstStyle/>
          <a:p>
            <a:r>
              <a:rPr lang="nl-NL" dirty="0"/>
              <a:t>We have </a:t>
            </a:r>
            <a:r>
              <a:rPr lang="nl-NL" dirty="0" err="1"/>
              <a:t>seen</a:t>
            </a:r>
            <a:r>
              <a:rPr lang="nl-NL" dirty="0"/>
              <a:t> PCA and PLS</a:t>
            </a:r>
          </a:p>
          <a:p>
            <a:r>
              <a:rPr lang="nl-NL" dirty="0" err="1"/>
              <a:t>Looked</a:t>
            </a:r>
            <a:r>
              <a:rPr lang="nl-NL" dirty="0"/>
              <a:t> at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algorithmic</a:t>
            </a:r>
            <a:r>
              <a:rPr lang="nl-NL" dirty="0"/>
              <a:t> point of view</a:t>
            </a:r>
          </a:p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model?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random variables, and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parameters?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b="0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scores (the PCs)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weights (or loadings), parameters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are residuals</a:t>
                </a:r>
              </a:p>
              <a:p>
                <a:r>
                  <a:rPr lang="en-US" dirty="0"/>
                  <a:t>Parameters are estimated such that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b="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latent (hidden) scores (the joint PCs)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are weights (or loadings), parameters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, via the third relation</a:t>
                </a:r>
              </a:p>
              <a:p>
                <a:r>
                  <a:rPr lang="en-US" sz="2400" dirty="0"/>
                  <a:t>Parameters are estimated such that the covariance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𝑌𝑐</m:t>
                    </m:r>
                  </m:oMath>
                </a14:m>
                <a:r>
                  <a:rPr lang="en-US" sz="2400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  <a:blipFill>
                <a:blip r:embed="rId4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are latent variables underlying these data</a:t>
                </a:r>
              </a:p>
              <a:p>
                <a:r>
                  <a:rPr lang="en-US" sz="2400" dirty="0"/>
                  <a:t>These latent variables vary, and through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cause variation in the two datasets</a:t>
                </a:r>
              </a:p>
              <a:p>
                <a:r>
                  <a:rPr lang="en-US" sz="2400" dirty="0"/>
                  <a:t>In the above context,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could be methylation/glycomic pathways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would tell us which </a:t>
                </a:r>
                <a:r>
                  <a:rPr lang="en-US" sz="2400" dirty="0" err="1"/>
                  <a:t>CpGs</a:t>
                </a:r>
                <a:r>
                  <a:rPr lang="en-US" sz="2400" dirty="0"/>
                  <a:t> and glycans are involved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35" r="-156" b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BEB9-C59D-4C8F-97F4-B219A34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Omics-specific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PCA models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PLS models the covariance</a:t>
                </a:r>
              </a:p>
              <a:p>
                <a:r>
                  <a:rPr lang="en-US" dirty="0"/>
                  <a:t>Suppose both sources are present, independently</a:t>
                </a:r>
              </a:p>
              <a:p>
                <a:pPr lvl="1"/>
                <a:r>
                  <a:rPr lang="en-US" dirty="0"/>
                  <a:t>E.g. some pathways connect </a:t>
                </a:r>
                <a:r>
                  <a:rPr lang="en-US" dirty="0" err="1"/>
                  <a:t>CpGs</a:t>
                </a:r>
                <a:r>
                  <a:rPr lang="en-US" dirty="0"/>
                  <a:t> and glycans</a:t>
                </a:r>
              </a:p>
              <a:p>
                <a:pPr lvl="1"/>
                <a:r>
                  <a:rPr lang="en-US" dirty="0"/>
                  <a:t>Other pathways are there for self-maintenance</a:t>
                </a:r>
              </a:p>
              <a:p>
                <a:r>
                  <a:rPr lang="en-US" dirty="0"/>
                  <a:t>Capture both parts at the same time</a:t>
                </a:r>
              </a:p>
              <a:p>
                <a:r>
                  <a:rPr lang="en-US" dirty="0"/>
                  <a:t>Need to extend the PLS model</a:t>
                </a:r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15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 model and data-specific parts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:r>
                  <a:rPr lang="en-US" sz="2400" dirty="0"/>
                  <a:t>In addition to the PLS joint weights and scores, we have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specific</a:t>
                </a:r>
                <a:r>
                  <a:rPr lang="en-US" sz="2400" dirty="0"/>
                  <a:t> weights and scores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still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2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0374-73B6-4A79-B209-C63A77D3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O2PLS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7BC438-0F40-43CE-AE2A-5B814C86D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 step estimation</a:t>
            </a:r>
          </a:p>
          <a:p>
            <a:pPr lvl="1"/>
            <a:r>
              <a:rPr lang="en-US" dirty="0"/>
              <a:t>First estimate several PLS components, they will contain both joint and specific parts</a:t>
            </a:r>
          </a:p>
          <a:p>
            <a:pPr lvl="1"/>
            <a:r>
              <a:rPr lang="en-US" dirty="0"/>
              <a:t>From that, estimate specific parts only and subtract</a:t>
            </a:r>
          </a:p>
          <a:p>
            <a:pPr lvl="1"/>
            <a:r>
              <a:rPr lang="en-US" dirty="0"/>
              <a:t>Finally, estimate again PLS on the “corrected” data</a:t>
            </a:r>
          </a:p>
          <a:p>
            <a:r>
              <a:rPr lang="en-US" dirty="0"/>
              <a:t>Implemented and on CRAN: </a:t>
            </a:r>
            <a:r>
              <a:rPr lang="en-US" i="1" dirty="0" err="1"/>
              <a:t>OmicsPLS</a:t>
            </a:r>
            <a:endParaRPr lang="en-US" i="1" dirty="0"/>
          </a:p>
          <a:p>
            <a:pPr lvl="1"/>
            <a:r>
              <a:rPr lang="en-US" dirty="0"/>
              <a:t>Obtain loadings with: </a:t>
            </a:r>
            <a:r>
              <a:rPr lang="en-US" i="1" dirty="0"/>
              <a:t>loadings</a:t>
            </a:r>
          </a:p>
          <a:p>
            <a:pPr lvl="1"/>
            <a:r>
              <a:rPr lang="en-US" dirty="0"/>
              <a:t>Obtain scores with</a:t>
            </a:r>
            <a:r>
              <a:rPr lang="en-US"/>
              <a:t>: </a:t>
            </a:r>
            <a:r>
              <a:rPr lang="en-US" i="1"/>
              <a:t>scores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5B8FD-4BF0-49B7-A20B-943C034A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CE4D2-2B8F-4575-AB39-E6F0BAE9C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Until now, we did not mention how to find out the number of components needed</a:t>
            </a:r>
          </a:p>
          <a:p>
            <a:r>
              <a:rPr lang="en-US" sz="2400" dirty="0"/>
              <a:t>For PCA, this number is the number of PCs</a:t>
            </a:r>
          </a:p>
          <a:p>
            <a:r>
              <a:rPr lang="en-US" sz="2400" dirty="0"/>
              <a:t>For PLS, this is the number of joint PCs</a:t>
            </a:r>
          </a:p>
          <a:p>
            <a:r>
              <a:rPr lang="en-US" sz="2400" dirty="0"/>
              <a:t>For O2PLS, this is</a:t>
            </a:r>
          </a:p>
          <a:p>
            <a:pPr lvl="1"/>
            <a:r>
              <a:rPr lang="en-US" sz="2000" dirty="0"/>
              <a:t>The number of joint PCs</a:t>
            </a:r>
          </a:p>
          <a:p>
            <a:pPr lvl="1"/>
            <a:r>
              <a:rPr lang="en-US" sz="2000" dirty="0"/>
              <a:t>And the number of X-specific components</a:t>
            </a:r>
          </a:p>
          <a:p>
            <a:pPr lvl="1"/>
            <a:r>
              <a:rPr lang="en-US" sz="2000" dirty="0"/>
              <a:t>And Y-specific components</a:t>
            </a:r>
          </a:p>
          <a:p>
            <a:r>
              <a:rPr lang="en-US" sz="2400" dirty="0"/>
              <a:t>Standard way is to do cross-validation (details: next session)</a:t>
            </a:r>
          </a:p>
        </p:txBody>
      </p:sp>
    </p:spTree>
    <p:extLst>
      <p:ext uri="{BB962C8B-B14F-4D97-AF65-F5344CB8AC3E}">
        <p14:creationId xmlns:p14="http://schemas.microsoft.com/office/powerpoint/2010/main" val="1832667140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8858</TotalTime>
  <Words>717</Words>
  <Application>Microsoft Macintosh PowerPoint</Application>
  <PresentationFormat>On-screen Show (4:3)</PresentationFormat>
  <Paragraphs>100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Myriad Pro</vt:lpstr>
      <vt:lpstr>Segoe UI</vt:lpstr>
      <vt:lpstr>UMC Frutiger</vt:lpstr>
      <vt:lpstr>17_Standaardthema</vt:lpstr>
      <vt:lpstr>9_UMCU_PPT_V1</vt:lpstr>
      <vt:lpstr>Part 1: overview</vt:lpstr>
      <vt:lpstr>Introduction</vt:lpstr>
      <vt:lpstr>Population model for PCA</vt:lpstr>
      <vt:lpstr>Population model for PLS</vt:lpstr>
      <vt:lpstr>Interpretation of the model</vt:lpstr>
      <vt:lpstr>Omics-specific variation</vt:lpstr>
      <vt:lpstr>O2PLS model and data-specific parts</vt:lpstr>
      <vt:lpstr>Estimating the O2PLS components</vt:lpstr>
      <vt:lpstr>Number of components</vt:lpstr>
      <vt:lpstr>O2PLS: summary</vt:lpstr>
      <vt:lpstr>Exercises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S el Bouhaddani</cp:lastModifiedBy>
  <cp:revision>315</cp:revision>
  <cp:lastPrinted>2012-03-19T06:06:08Z</cp:lastPrinted>
  <dcterms:created xsi:type="dcterms:W3CDTF">2010-12-13T14:54:46Z</dcterms:created>
  <dcterms:modified xsi:type="dcterms:W3CDTF">2021-06-18T07:48:11Z</dcterms:modified>
</cp:coreProperties>
</file>