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51" r:id="rId2"/>
  </p:sldMasterIdLst>
  <p:notesMasterIdLst>
    <p:notesMasterId r:id="rId12"/>
  </p:notesMasterIdLst>
  <p:sldIdLst>
    <p:sldId id="515" r:id="rId3"/>
    <p:sldId id="265" r:id="rId4"/>
    <p:sldId id="301" r:id="rId5"/>
    <p:sldId id="302" r:id="rId6"/>
    <p:sldId id="303" r:id="rId7"/>
    <p:sldId id="304" r:id="rId8"/>
    <p:sldId id="296" r:id="rId9"/>
    <p:sldId id="297" r:id="rId10"/>
    <p:sldId id="516" r:id="rId1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2" autoAdjust="0"/>
    <p:restoredTop sz="95267" autoAdjust="0"/>
  </p:normalViewPr>
  <p:slideViewPr>
    <p:cSldViewPr showGuides="1">
      <p:cViewPr varScale="1">
        <p:scale>
          <a:sx n="65" d="100"/>
          <a:sy n="65" d="100"/>
        </p:scale>
        <p:origin x="960" y="43"/>
      </p:cViewPr>
      <p:guideLst>
        <p:guide orient="horz" pos="709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1542" y="115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D0781E7-9B05-4E41-96B0-DE9F3ED87C2E}" type="datetimeFigureOut">
              <a:rPr lang="nl-NL" smtClean="0"/>
              <a:t>25-6-2021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58C6446-498E-4296-9017-91D0CF6E2D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3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NL" dirty="0"/>
              <a:t>heory 5 – 10 min </a:t>
            </a:r>
          </a:p>
          <a:p>
            <a:r>
              <a:rPr lang="en-US" dirty="0"/>
              <a:t>D</a:t>
            </a:r>
            <a:r>
              <a:rPr lang="en-NL" dirty="0"/>
              <a:t>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659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o2pls, we have loadings and scores. But the loadings involve everything. We want to select.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131C3-698D-43EC-9DA0-CBC49FC911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5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131C3-698D-43EC-9DA0-CBC49FC911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20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131C3-698D-43EC-9DA0-CBC49FC911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9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131C3-698D-43EC-9DA0-CBC49FC911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0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lambda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131C3-698D-43EC-9DA0-CBC49FC911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1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131C3-698D-43EC-9DA0-CBC49FC911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14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NL" dirty="0"/>
              <a:t>heory 5 – 10 min </a:t>
            </a:r>
          </a:p>
          <a:p>
            <a:r>
              <a:rPr lang="en-US" dirty="0"/>
              <a:t>D</a:t>
            </a:r>
            <a:r>
              <a:rPr lang="en-NL" dirty="0"/>
              <a:t>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04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50863B9-CBD7-624E-9E43-09C685E6A3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1D54-D57B-C844-BF32-EF896EF72C0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3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9" cy="432048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908720"/>
            <a:ext cx="837613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48F29C4-B602-884A-95BB-5348BCEB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15CF-069E-8B45-81E8-E474D05E576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47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3384376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085189"/>
            <a:ext cx="8376138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951ED3A-A942-1242-89C0-C3035AA43A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53994-D04F-F946-926E-0A7743DD38E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45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60" y="5877276"/>
            <a:ext cx="7577457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6BFDF8D-C0BC-0B44-A013-1E1C2FF6D0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93369" y="6448426"/>
            <a:ext cx="597877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5C496D7-CC43-574C-A49E-764CA3DD032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22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216024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789040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750A1FA-EAA5-C84D-99A5-08D778CEB3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17E09-C886-FC44-B391-F960CEBABC8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59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both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556792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4221088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384458" y="3717032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7DA7508-AA36-A341-8991-6A72C6A69A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AC793-75B8-884F-951A-D76E965538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036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429000"/>
            <a:ext cx="8352929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4"/>
          </p:nvPr>
        </p:nvSpPr>
        <p:spPr>
          <a:xfrm>
            <a:off x="384458" y="5157192"/>
            <a:ext cx="7643926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46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9CE44CB-2535-114B-BBCA-F00C5A144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60727" y="6448426"/>
            <a:ext cx="930519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D907A6DB-14E8-8242-B40C-979E4109155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7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CBBBD31-E26E-684B-BFD8-18F072B7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4BF61-AE8A-B54E-B3DE-03E9525C85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objects bottom withou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F456C75-0F4C-6C42-B9AD-4379DA8F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1FD0C-1C8B-C240-A296-56EB2505893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312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384458" y="1124744"/>
            <a:ext cx="4006528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8" y="1124744"/>
            <a:ext cx="4129419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025EA11-E3F4-9840-9394-48F7FEA479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04E0C-DA53-C742-A700-C16282FF7CA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6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4012494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844824"/>
            <a:ext cx="4012494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619875" y="1052736"/>
            <a:ext cx="4128589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844824"/>
            <a:ext cx="4145431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904EB3A-DA10-CE48-B75E-98DF20BE6D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BE495-F713-9345-B96B-382D78A56FF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64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flat tex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B74056D-5322-9143-A518-809A24419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C2BC4-3296-1D40-A765-F1F8B33AA58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7431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with sing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8364006" cy="432048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700808"/>
            <a:ext cx="4012494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700808"/>
            <a:ext cx="4145431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08F6DAB-394A-BF48-BE3E-15EB666F1D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75224-D32F-8B48-A216-A7FAC1D0364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6016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31632" y="3501008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7548" y="3501008"/>
            <a:ext cx="4037985" cy="2376264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052736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7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8469" y="1052736"/>
            <a:ext cx="4116834" cy="230425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ACF297F-258A-2B47-B3C4-EF79273371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7FFB6-D73C-424E-BC09-0C00C44AD98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2986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32846" y="1124744"/>
            <a:ext cx="4115618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124744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D6A6007-AFE4-C146-ADA3-345146C3C88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17570-FABD-034B-90A5-EC3F890E33D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703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bo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3"/>
          </p:nvPr>
        </p:nvSpPr>
        <p:spPr>
          <a:xfrm>
            <a:off x="384458" y="1124744"/>
            <a:ext cx="837508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FD394C-621C-9747-BA10-1A447BF26DF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E855B-1B85-AB4D-83F0-9BAF0B3302B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1700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5788" tIns="47894" rIns="95788" bIns="47894"/>
          <a:lstStyle>
            <a:lvl1pPr>
              <a:defRPr sz="2308">
                <a:latin typeface="Segoe UI"/>
              </a:defRPr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63F16DF-DB54-B142-AB3D-FEAAA46634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21B13-A6A8-6B49-9C2B-78D3B9A031E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95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3BCB3-16AB-D140-B249-BA5C706BB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4B6D2-E556-9643-A26A-06894C7A71B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0916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C6392F0-6989-4546-8722-915450E6E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2A06F-68AB-5048-9827-930A8400AC8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9211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FB48A76-ABDF-FE44-B085-8903AACDD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0"/>
            <a:ext cx="266260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64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692150"/>
            <a:ext cx="7772400" cy="1143000"/>
          </a:xfrm>
          <a:prstGeom prst="rect">
            <a:avLst/>
          </a:prstGeom>
        </p:spPr>
        <p:txBody>
          <a:bodyPr/>
          <a:lstStyle>
            <a:lvl1pPr algn="ctr">
              <a:defRPr sz="2585"/>
            </a:lvl1pPr>
          </a:lstStyle>
          <a:p>
            <a:pPr lvl="0"/>
            <a:r>
              <a:rPr lang="nl-NL" noProof="0"/>
              <a:t>Klik om het opmaakprofiel van de modeltitel te bewerken</a:t>
            </a:r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22463"/>
            <a:ext cx="7748954" cy="12192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46"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Klik om het opmaakprofiel van de modelondertitel te bewerken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2FBEF00-45E3-214D-9ED0-FE9BE2DD7E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30258" y="6248400"/>
            <a:ext cx="1112226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 sz="1292">
                <a:solidFill>
                  <a:srgbClr val="155697"/>
                </a:solidFill>
                <a:latin typeface="UMC Frutiger" pitchFamily="2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615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06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kst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7079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onder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00808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41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C45DF91-11ED-884E-8489-55D6B86E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E8BE0-6FD1-3740-B066-80CFEAD6120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5214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99174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87929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7" y="815884"/>
            <a:ext cx="7543260" cy="108936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1" i="0">
                <a:solidFill>
                  <a:srgbClr val="00539F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7" y="1721445"/>
            <a:ext cx="7543260" cy="46517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</p:spTree>
    <p:extLst>
      <p:ext uri="{BB962C8B-B14F-4D97-AF65-F5344CB8AC3E}">
        <p14:creationId xmlns:p14="http://schemas.microsoft.com/office/powerpoint/2010/main" val="39803933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914399" y="2451221"/>
            <a:ext cx="7402748" cy="1625855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3415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914403" y="4077076"/>
            <a:ext cx="7402749" cy="909089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 algn="l">
              <a:buNone/>
              <a:defRPr sz="1939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4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26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68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10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5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9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3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8F4EED7-9CCE-B345-BFAF-FDBB3D12CF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6356351"/>
            <a:ext cx="2895600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385">
                <a:solidFill>
                  <a:srgbClr val="1C1C1C"/>
                </a:solidFill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23517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2872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817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291082"/>
            <a:ext cx="8352929" cy="423639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EC66F8C-78F4-2940-8B11-B20E30E5B7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7459" y="6173789"/>
            <a:ext cx="864577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846" dirty="0">
                <a:solidFill>
                  <a:srgbClr val="1C1C1C"/>
                </a:solidFill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6593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91249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82296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9875"/>
            <a:ext cx="82296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32334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8976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29600" cy="504031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811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5301213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19C81E3-0098-8A45-9A5F-D1AFC2D0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2A7A4-416E-4540-9B3F-1046ED40908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5551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8078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58801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778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152903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1217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6654678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249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1236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3528392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44522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87DE450-0230-D147-978C-4E9A7FD90F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A67CF-4A31-1E41-B40A-224C3247B8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70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508022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7358CFC-1531-C74B-BCC8-FC99E4446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F25B6-FD67-2549-8DF2-459A5E36C4B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6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3573016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62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B828702-FFF9-C048-A108-F24F7F65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33348-693B-2B45-AA68-2FDBE7C4B14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63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A426AE8-D39C-DB4D-8188-BAA8F89D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FB04-141F-6A45-86D0-0A72978F345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650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E20A010-1CCB-6D41-BC69-85603C23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2F441-D2C9-7645-9FFC-79B3C94B3B2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8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Afbeelding 2" descr="41556_UMCU_PPT_vervolg-14.png">
            <a:extLst>
              <a:ext uri="{FF2B5EF4-FFF2-40B4-BE49-F238E27FC236}">
                <a16:creationId xmlns:a16="http://schemas.microsoft.com/office/drawing/2014/main" id="{CFC1DEAB-32C7-3542-AF64-1513FEDF208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C8D000C-EB44-924E-82BF-F6BE82220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1769" y="6448426"/>
            <a:ext cx="1969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A0033922-3965-9C4D-BAEA-ECA3A1BE016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47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  <p:sldLayoutId id="2147483765" r:id="rId32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Afbeelding 1" descr="41556_UMCU_PPT_intro-28.png">
            <a:extLst>
              <a:ext uri="{FF2B5EF4-FFF2-40B4-BE49-F238E27FC236}">
                <a16:creationId xmlns:a16="http://schemas.microsoft.com/office/drawing/2014/main" id="{3A4DBB2C-C52E-B649-902C-70A5F7DB98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30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1: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 Component Analysis (PCA)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Partial Least Squares (PLS)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Two-way Orthogonal PLS (O2PLS)</a:t>
            </a:r>
          </a:p>
          <a:p>
            <a:r>
              <a:rPr lang="en-US" dirty="0"/>
              <a:t>Group sparse O2PLS</a:t>
            </a:r>
          </a:p>
          <a:p>
            <a:pPr lvl="1"/>
            <a:r>
              <a:rPr lang="en-US" dirty="0"/>
              <a:t>Feature/group selection</a:t>
            </a:r>
          </a:p>
          <a:p>
            <a:pPr lvl="1"/>
            <a:r>
              <a:rPr lang="en-US" dirty="0"/>
              <a:t>Number of groups to select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Post-hoc analyses using external databases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0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0" dirty="0">
                <a:solidFill>
                  <a:schemeClr val="tx2"/>
                </a:solidFill>
                <a:latin typeface="Calibri" pitchFamily="34" charset="0"/>
              </a:rPr>
              <a:t>Recall: joint principal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>
                    <a:latin typeface="+mn-lt"/>
                  </a:rPr>
                  <a:t>Reducing the number of variables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600" dirty="0">
                    <a:latin typeface="+mn-lt"/>
                  </a:rPr>
                  <a:t> by constructing a few latent variables</a:t>
                </a:r>
              </a:p>
              <a:p>
                <a:endParaRPr lang="en-US" sz="2600" dirty="0"/>
              </a:p>
              <a:p>
                <a:pPr lvl="1"/>
                <a:endParaRPr lang="en-US" sz="2600" dirty="0"/>
              </a:p>
              <a:p>
                <a:pPr lvl="1"/>
                <a:endParaRPr lang="en-US" sz="2600" dirty="0"/>
              </a:p>
              <a:p>
                <a:pPr marL="442557" lvl="1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>
                    <a:latin typeface="+mn-lt"/>
                  </a:rPr>
                  <a:t>The loading matrix </a:t>
                </a:r>
                <a14:m>
                  <m:oMath xmlns:m="http://schemas.openxmlformats.org/officeDocument/2006/math">
                    <m:r>
                      <a:rPr lang="en-US" sz="2600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600" dirty="0">
                    <a:latin typeface="+mn-lt"/>
                  </a:rPr>
                  <a:t> contains weights for all the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600" dirty="0">
                    <a:latin typeface="+mn-lt"/>
                  </a:rPr>
                  <a:t> CpG sites</a:t>
                </a:r>
              </a:p>
              <a:p>
                <a:r>
                  <a:rPr lang="en-US" sz="2600" dirty="0">
                    <a:latin typeface="+mn-lt"/>
                  </a:rPr>
                  <a:t>Indicate relative importance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506" t="-1966" r="-2668" b="-1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CCFE60B8-8305-4892-AE7A-80E8B3E26B04}"/>
              </a:ext>
            </a:extLst>
          </p:cNvPr>
          <p:cNvGrpSpPr/>
          <p:nvPr/>
        </p:nvGrpSpPr>
        <p:grpSpPr>
          <a:xfrm>
            <a:off x="881603" y="2276872"/>
            <a:ext cx="7521563" cy="2376264"/>
            <a:chOff x="152400" y="967916"/>
            <a:chExt cx="6953765" cy="2013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620D203-51C1-43E6-B23A-50CF8AAA8F64}"/>
                    </a:ext>
                  </a:extLst>
                </p:cNvPr>
                <p:cNvSpPr/>
                <p:nvPr/>
              </p:nvSpPr>
              <p:spPr>
                <a:xfrm>
                  <a:off x="1312375" y="1819136"/>
                  <a:ext cx="1761744" cy="725424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28933C7-954C-433E-8A61-42F2F968A4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375" y="1819136"/>
                  <a:ext cx="1761744" cy="72542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70A1C99-537E-4A84-9681-4985AD846FFA}"/>
                    </a:ext>
                  </a:extLst>
                </p:cNvPr>
                <p:cNvSpPr/>
                <p:nvPr/>
              </p:nvSpPr>
              <p:spPr>
                <a:xfrm>
                  <a:off x="3665626" y="1428935"/>
                  <a:ext cx="231648" cy="1552111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96B3482-2ED9-41E2-813C-C0854FDD26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626" y="1428935"/>
                  <a:ext cx="231648" cy="15521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156DB469-A510-487D-AB63-BDFCAE2704AE}"/>
                    </a:ext>
                  </a:extLst>
                </p:cNvPr>
                <p:cNvSpPr/>
                <p:nvPr/>
              </p:nvSpPr>
              <p:spPr>
                <a:xfrm>
                  <a:off x="5652005" y="1819136"/>
                  <a:ext cx="249936" cy="725424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01E8E01-2F15-407B-9D99-916539CDB0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005" y="1819136"/>
                  <a:ext cx="249936" cy="7254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CD30CE-91FE-47B4-B740-DBAAFDC6C780}"/>
                </a:ext>
              </a:extLst>
            </p:cNvPr>
            <p:cNvSpPr txBox="1"/>
            <p:nvPr/>
          </p:nvSpPr>
          <p:spPr>
            <a:xfrm>
              <a:off x="3177266" y="199844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×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1CC44F-75E7-41D9-AFC0-A85B407F9EC3}"/>
                </a:ext>
              </a:extLst>
            </p:cNvPr>
            <p:cNvSpPr txBox="1"/>
            <p:nvPr/>
          </p:nvSpPr>
          <p:spPr>
            <a:xfrm>
              <a:off x="5181600" y="202032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=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1CBA0A2-017B-4D84-9881-B271216D247A}"/>
                </a:ext>
              </a:extLst>
            </p:cNvPr>
            <p:cNvSpPr txBox="1"/>
            <p:nvPr/>
          </p:nvSpPr>
          <p:spPr>
            <a:xfrm>
              <a:off x="3369432" y="967916"/>
              <a:ext cx="87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D680F4-9BB8-443D-AB8D-B61F12CD277A}"/>
                </a:ext>
              </a:extLst>
            </p:cNvPr>
            <p:cNvSpPr txBox="1"/>
            <p:nvPr/>
          </p:nvSpPr>
          <p:spPr>
            <a:xfrm>
              <a:off x="6081773" y="1273509"/>
              <a:ext cx="87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92F18F3-A9D8-4C18-802E-A8F3F12D37F5}"/>
                    </a:ext>
                  </a:extLst>
                </p:cNvPr>
                <p:cNvSpPr txBox="1"/>
                <p:nvPr/>
              </p:nvSpPr>
              <p:spPr>
                <a:xfrm>
                  <a:off x="1636968" y="1312331"/>
                  <a:ext cx="1171745" cy="5214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rPr>
                    <a:t> </a:t>
                  </a:r>
                  <a:r>
                    <a:rPr kumimoji="0" lang="en-US" sz="16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rPr>
                    <a:t>CpG</a:t>
                  </a: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rPr>
                    <a:t> sites</a:t>
                  </a:r>
                </a:p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92F18F3-A9D8-4C18-802E-A8F3F12D37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968" y="1312331"/>
                  <a:ext cx="1171745" cy="521486"/>
                </a:xfrm>
                <a:prstGeom prst="rect">
                  <a:avLst/>
                </a:prstGeom>
                <a:blipFill>
                  <a:blip r:embed="rId7"/>
                  <a:stretch>
                    <a:fillRect t="-2970" r="-4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40024BF-F8EC-4B91-8AEB-66CE3239332D}"/>
                </a:ext>
              </a:extLst>
            </p:cNvPr>
            <p:cNvGrpSpPr/>
            <p:nvPr/>
          </p:nvGrpSpPr>
          <p:grpSpPr>
            <a:xfrm>
              <a:off x="152400" y="1461795"/>
              <a:ext cx="6953765" cy="1486389"/>
              <a:chOff x="152400" y="1461795"/>
              <a:chExt cx="6953765" cy="1486389"/>
            </a:xfrm>
          </p:grpSpPr>
          <p:sp>
            <p:nvSpPr>
              <p:cNvPr id="57" name="Left Brace 56">
                <a:extLst>
                  <a:ext uri="{FF2B5EF4-FFF2-40B4-BE49-F238E27FC236}">
                    <a16:creationId xmlns:a16="http://schemas.microsoft.com/office/drawing/2014/main" id="{66D7B778-907D-4233-825E-E1283CE2C290}"/>
                  </a:ext>
                </a:extLst>
              </p:cNvPr>
              <p:cNvSpPr/>
              <p:nvPr/>
            </p:nvSpPr>
            <p:spPr>
              <a:xfrm>
                <a:off x="1030224" y="1819136"/>
                <a:ext cx="164592" cy="725424"/>
              </a:xfrm>
              <a:prstGeom prst="leftBrace">
                <a:avLst>
                  <a:gd name="adj1" fmla="val 71296"/>
                  <a:gd name="adj2" fmla="val 50000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0FA08F81-D9D3-4068-9F6E-BA5A692AAD2D}"/>
                      </a:ext>
                    </a:extLst>
                  </p:cNvPr>
                  <p:cNvSpPr txBox="1"/>
                  <p:nvPr/>
                </p:nvSpPr>
                <p:spPr>
                  <a:xfrm>
                    <a:off x="152400" y="1954901"/>
                    <a:ext cx="877824" cy="4954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-128"/>
                      </a:rPr>
                      <a:t> samples</a:t>
                    </a: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0FA08F81-D9D3-4068-9F6E-BA5A692AAD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" y="1954901"/>
                    <a:ext cx="877824" cy="49541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871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9" name="Left Brace 58">
                <a:extLst>
                  <a:ext uri="{FF2B5EF4-FFF2-40B4-BE49-F238E27FC236}">
                    <a16:creationId xmlns:a16="http://schemas.microsoft.com/office/drawing/2014/main" id="{8CE2DC0D-C0A9-4F35-B317-1E2F310C9AA7}"/>
                  </a:ext>
                </a:extLst>
              </p:cNvPr>
              <p:cNvSpPr/>
              <p:nvPr/>
            </p:nvSpPr>
            <p:spPr>
              <a:xfrm rot="5400000">
                <a:off x="2110951" y="798099"/>
                <a:ext cx="164592" cy="1761744"/>
              </a:xfrm>
              <a:prstGeom prst="leftBrace">
                <a:avLst>
                  <a:gd name="adj1" fmla="val 103705"/>
                  <a:gd name="adj2" fmla="val 50000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Left Brace 59">
                <a:extLst>
                  <a:ext uri="{FF2B5EF4-FFF2-40B4-BE49-F238E27FC236}">
                    <a16:creationId xmlns:a16="http://schemas.microsoft.com/office/drawing/2014/main" id="{6822B925-5871-4070-99B7-649AB1FDFE32}"/>
                  </a:ext>
                </a:extLst>
              </p:cNvPr>
              <p:cNvSpPr/>
              <p:nvPr/>
            </p:nvSpPr>
            <p:spPr>
              <a:xfrm rot="10800000">
                <a:off x="4001760" y="1461795"/>
                <a:ext cx="164592" cy="1486389"/>
              </a:xfrm>
              <a:prstGeom prst="leftBrace">
                <a:avLst>
                  <a:gd name="adj1" fmla="val 103705"/>
                  <a:gd name="adj2" fmla="val 50000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CF5E46E-51EF-47DF-804F-80C4B379CF35}"/>
                      </a:ext>
                    </a:extLst>
                  </p:cNvPr>
                  <p:cNvSpPr txBox="1"/>
                  <p:nvPr/>
                </p:nvSpPr>
                <p:spPr>
                  <a:xfrm>
                    <a:off x="4238265" y="1745963"/>
                    <a:ext cx="936308" cy="9126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a14:m>
                    <a:r>
                      <a: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-128"/>
                      </a:rPr>
                      <a:t> weights for each </a:t>
                    </a:r>
                    <a:r>
                      <a:rPr kumimoji="0" lang="en-US" sz="16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-128"/>
                      </a:rPr>
                      <a:t>CpG</a:t>
                    </a:r>
                    <a:r>
                      <a: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-128"/>
                      </a:rPr>
                      <a:t> site</a:t>
                    </a:r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CF5E46E-51EF-47DF-804F-80C4B379CF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8265" y="1745963"/>
                    <a:ext cx="936308" cy="9126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614" b="-62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Left Brace 61">
                <a:extLst>
                  <a:ext uri="{FF2B5EF4-FFF2-40B4-BE49-F238E27FC236}">
                    <a16:creationId xmlns:a16="http://schemas.microsoft.com/office/drawing/2014/main" id="{D3FD7BAC-BB8F-4A9C-8A0D-37E0A2EAD8DF}"/>
                  </a:ext>
                </a:extLst>
              </p:cNvPr>
              <p:cNvSpPr/>
              <p:nvPr/>
            </p:nvSpPr>
            <p:spPr>
              <a:xfrm rot="10800000">
                <a:off x="5999477" y="1801826"/>
                <a:ext cx="164592" cy="725424"/>
              </a:xfrm>
              <a:prstGeom prst="leftBrace">
                <a:avLst>
                  <a:gd name="adj1" fmla="val 71296"/>
                  <a:gd name="adj2" fmla="val 50000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4E57665-7250-43DB-941C-98B3AA0152D5}"/>
                      </a:ext>
                    </a:extLst>
                  </p:cNvPr>
                  <p:cNvSpPr txBox="1"/>
                  <p:nvPr/>
                </p:nvSpPr>
                <p:spPr>
                  <a:xfrm>
                    <a:off x="6228341" y="1725548"/>
                    <a:ext cx="877824" cy="9126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-128"/>
                      </a:rPr>
                      <a:t> scores for each sample</a:t>
                    </a:r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4E57665-7250-43DB-941C-98B3AA0152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8341" y="1725548"/>
                    <a:ext cx="877824" cy="9126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871" r="-6452" b="-62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1764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0B34-ED81-496E-A8E8-10F25730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0" dirty="0">
                <a:solidFill>
                  <a:schemeClr val="tx2"/>
                </a:solidFill>
                <a:latin typeface="Calibri" pitchFamily="34" charset="0"/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D581-A35E-4AC3-BFD6-A637BFE0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055845"/>
            <a:ext cx="4802100" cy="3488805"/>
          </a:xfrm>
        </p:spPr>
        <p:txBody>
          <a:bodyPr/>
          <a:lstStyle/>
          <a:p>
            <a:r>
              <a:rPr lang="en-US" sz="2600" dirty="0">
                <a:latin typeface="+mn-lt"/>
              </a:rPr>
              <a:t>3322 CpG sites</a:t>
            </a:r>
          </a:p>
          <a:p>
            <a:r>
              <a:rPr lang="en-US" sz="2600" dirty="0">
                <a:latin typeface="+mn-lt"/>
              </a:rPr>
              <a:t>Which CpG sites are relevant? </a:t>
            </a:r>
          </a:p>
          <a:p>
            <a:r>
              <a:rPr lang="en-US" sz="2600" dirty="0">
                <a:latin typeface="+mn-lt"/>
              </a:rPr>
              <a:t>A large number of small loadings</a:t>
            </a:r>
          </a:p>
          <a:p>
            <a:r>
              <a:rPr lang="en-US" sz="2600" dirty="0">
                <a:latin typeface="+mn-lt"/>
              </a:rPr>
              <a:t>Shrink small but non-zero loadings to 0</a:t>
            </a:r>
          </a:p>
          <a:p>
            <a:r>
              <a:rPr lang="en-US" sz="2600" dirty="0">
                <a:latin typeface="+mn-lt"/>
              </a:rPr>
              <a:t>Features with a non-zero weight are selected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DE5D1B0-C032-49E7-9341-686E1CC00D12}"/>
              </a:ext>
            </a:extLst>
          </p:cNvPr>
          <p:cNvGrpSpPr/>
          <p:nvPr/>
        </p:nvGrpSpPr>
        <p:grpSpPr>
          <a:xfrm>
            <a:off x="5717910" y="1783838"/>
            <a:ext cx="2643593" cy="3760812"/>
            <a:chOff x="5939337" y="737120"/>
            <a:chExt cx="2643593" cy="376081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A70177F-3B00-48D7-81A3-D4718DF35817}"/>
                </a:ext>
              </a:extLst>
            </p:cNvPr>
            <p:cNvSpPr/>
            <p:nvPr/>
          </p:nvSpPr>
          <p:spPr>
            <a:xfrm>
              <a:off x="5939337" y="1192777"/>
              <a:ext cx="656482" cy="3305155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0.5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0.4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0.1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0.2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0.1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0.1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0.1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0.1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0.1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0.1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0.2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0.5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0.1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0.3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6B61416-858A-4CEC-AA9F-10CA1021E955}"/>
                    </a:ext>
                  </a:extLst>
                </p:cNvPr>
                <p:cNvSpPr txBox="1"/>
                <p:nvPr/>
              </p:nvSpPr>
              <p:spPr>
                <a:xfrm>
                  <a:off x="5939337" y="737120"/>
                  <a:ext cx="470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3BB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BB7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0FB0589-A81B-4DDC-ADB0-A6C54B1CB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9337" y="737120"/>
                  <a:ext cx="47079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DD61D0C-0E72-4B7C-9257-789D4B87C703}"/>
                </a:ext>
              </a:extLst>
            </p:cNvPr>
            <p:cNvSpPr/>
            <p:nvPr/>
          </p:nvSpPr>
          <p:spPr>
            <a:xfrm>
              <a:off x="7926448" y="1192777"/>
              <a:ext cx="656482" cy="3305155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0.6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0.5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0.3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  <a:cs typeface="+mn-cs"/>
                </a:rPr>
                <a:t>…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0.7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0.3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0EBFE11-3BC6-4A72-87C4-64C62D3D29E2}"/>
                </a:ext>
              </a:extLst>
            </p:cNvPr>
            <p:cNvCxnSpPr>
              <a:cxnSpLocks/>
            </p:cNvCxnSpPr>
            <p:nvPr/>
          </p:nvCxnSpPr>
          <p:spPr>
            <a:xfrm>
              <a:off x="7605914" y="1366179"/>
              <a:ext cx="320534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C2FDD6-7608-4876-9913-B683D175D3B8}"/>
                    </a:ext>
                  </a:extLst>
                </p:cNvPr>
                <p:cNvSpPr txBox="1"/>
                <p:nvPr/>
              </p:nvSpPr>
              <p:spPr>
                <a:xfrm>
                  <a:off x="7954072" y="737120"/>
                  <a:ext cx="470792" cy="362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3BB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BB7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4DF9566-3721-4846-B8A0-928C95D71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4072" y="737120"/>
                  <a:ext cx="470792" cy="3629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D43F14-872A-4CE6-BEC4-6994DA0154E6}"/>
                </a:ext>
              </a:extLst>
            </p:cNvPr>
            <p:cNvSpPr txBox="1"/>
            <p:nvPr/>
          </p:nvSpPr>
          <p:spPr>
            <a:xfrm>
              <a:off x="7189465" y="1235992"/>
              <a:ext cx="7638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CpG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083FD2-9618-40AD-BF83-30D73AF690BC}"/>
                </a:ext>
              </a:extLst>
            </p:cNvPr>
            <p:cNvCxnSpPr>
              <a:cxnSpLocks/>
            </p:cNvCxnSpPr>
            <p:nvPr/>
          </p:nvCxnSpPr>
          <p:spPr>
            <a:xfrm>
              <a:off x="7605914" y="1518579"/>
              <a:ext cx="320534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5B62972-2440-4C0E-9AB7-2C285EA8E841}"/>
                </a:ext>
              </a:extLst>
            </p:cNvPr>
            <p:cNvCxnSpPr>
              <a:cxnSpLocks/>
            </p:cNvCxnSpPr>
            <p:nvPr/>
          </p:nvCxnSpPr>
          <p:spPr>
            <a:xfrm>
              <a:off x="7605914" y="1970875"/>
              <a:ext cx="320534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BC89B54-B7AA-48ED-BD4E-EEF40AE0FDAA}"/>
                </a:ext>
              </a:extLst>
            </p:cNvPr>
            <p:cNvCxnSpPr>
              <a:cxnSpLocks/>
            </p:cNvCxnSpPr>
            <p:nvPr/>
          </p:nvCxnSpPr>
          <p:spPr>
            <a:xfrm>
              <a:off x="7605914" y="3864995"/>
              <a:ext cx="320534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2E38715-FCD7-4791-B7F5-B8CB2162903A}"/>
                </a:ext>
              </a:extLst>
            </p:cNvPr>
            <p:cNvCxnSpPr>
              <a:cxnSpLocks/>
            </p:cNvCxnSpPr>
            <p:nvPr/>
          </p:nvCxnSpPr>
          <p:spPr>
            <a:xfrm>
              <a:off x="7605914" y="4326498"/>
              <a:ext cx="320534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A352A0-D5B5-48D6-A6D6-778D27A904A2}"/>
                </a:ext>
              </a:extLst>
            </p:cNvPr>
            <p:cNvSpPr txBox="1"/>
            <p:nvPr/>
          </p:nvSpPr>
          <p:spPr>
            <a:xfrm>
              <a:off x="7184115" y="1395468"/>
              <a:ext cx="7638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CpG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968E6F-2370-48B9-8EC5-D6A0C21FCC64}"/>
                </a:ext>
              </a:extLst>
            </p:cNvPr>
            <p:cNvSpPr txBox="1"/>
            <p:nvPr/>
          </p:nvSpPr>
          <p:spPr>
            <a:xfrm>
              <a:off x="7183217" y="1846595"/>
              <a:ext cx="7638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CpG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1A7A7ED-3D11-4338-8E6C-327F885C4DE1}"/>
                </a:ext>
              </a:extLst>
            </p:cNvPr>
            <p:cNvSpPr txBox="1"/>
            <p:nvPr/>
          </p:nvSpPr>
          <p:spPr>
            <a:xfrm>
              <a:off x="7172399" y="3741885"/>
              <a:ext cx="5833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CpG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ACDD66-BD73-4A35-9061-1CF2EC3B33CD}"/>
                </a:ext>
              </a:extLst>
            </p:cNvPr>
            <p:cNvSpPr txBox="1"/>
            <p:nvPr/>
          </p:nvSpPr>
          <p:spPr>
            <a:xfrm>
              <a:off x="7189465" y="4159293"/>
              <a:ext cx="7638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CpG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3624373F-B2AA-4158-93D9-ED6F8C347581}"/>
                </a:ext>
              </a:extLst>
            </p:cNvPr>
            <p:cNvSpPr/>
            <p:nvPr/>
          </p:nvSpPr>
          <p:spPr>
            <a:xfrm>
              <a:off x="6830549" y="2457198"/>
              <a:ext cx="430306" cy="432813"/>
            </a:xfrm>
            <a:prstGeom prst="rightArrow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54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3D24-CCE3-49A1-89FB-E8362E26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0" dirty="0">
                <a:solidFill>
                  <a:schemeClr val="tx2"/>
                </a:solidFill>
                <a:latin typeface="Calibri" pitchFamily="34" charset="0"/>
              </a:rPr>
              <a:t>Group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0CBF-CAE3-4843-9424-C3C95B70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40" y="1684597"/>
            <a:ext cx="3990175" cy="3488805"/>
          </a:xfrm>
        </p:spPr>
        <p:txBody>
          <a:bodyPr/>
          <a:lstStyle/>
          <a:p>
            <a:r>
              <a:rPr lang="en-US" sz="2600" dirty="0">
                <a:latin typeface="+mn-lt"/>
              </a:rPr>
              <a:t>External biological information on features</a:t>
            </a:r>
          </a:p>
          <a:p>
            <a:r>
              <a:rPr lang="en-US" sz="2600" dirty="0">
                <a:latin typeface="+mn-lt"/>
              </a:rPr>
              <a:t>CpG grouped by targeted genes</a:t>
            </a:r>
          </a:p>
          <a:p>
            <a:r>
              <a:rPr lang="en-US" sz="2600" dirty="0">
                <a:latin typeface="+mn-lt"/>
              </a:rPr>
              <a:t>Combined group effects</a:t>
            </a:r>
          </a:p>
          <a:p>
            <a:r>
              <a:rPr lang="en-US" sz="2600" dirty="0">
                <a:latin typeface="+mn-lt"/>
              </a:rPr>
              <a:t>Shrink weights of the whole group to 0, if it has a small combined effect</a:t>
            </a:r>
          </a:p>
          <a:p>
            <a:r>
              <a:rPr lang="en-US" sz="2600" dirty="0">
                <a:latin typeface="+mn-lt"/>
              </a:rPr>
              <a:t>Select relevant groups or genes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FDC520-4F2D-44D8-BEF1-E2C28E8C2099}"/>
              </a:ext>
            </a:extLst>
          </p:cNvPr>
          <p:cNvGrpSpPr/>
          <p:nvPr/>
        </p:nvGrpSpPr>
        <p:grpSpPr>
          <a:xfrm>
            <a:off x="4850459" y="1525909"/>
            <a:ext cx="1568393" cy="3991323"/>
            <a:chOff x="6694003" y="651094"/>
            <a:chExt cx="1568393" cy="380436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184FC35-F994-455D-BE4C-691A833D329E}"/>
                </a:ext>
              </a:extLst>
            </p:cNvPr>
            <p:cNvGrpSpPr/>
            <p:nvPr/>
          </p:nvGrpSpPr>
          <p:grpSpPr>
            <a:xfrm>
              <a:off x="6694003" y="651094"/>
              <a:ext cx="1568393" cy="3804365"/>
              <a:chOff x="6473766" y="958311"/>
              <a:chExt cx="796916" cy="177497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CBBEAFF-4E10-48CB-816A-6FB3442B180B}"/>
                  </a:ext>
                </a:extLst>
              </p:cNvPr>
              <p:cNvSpPr/>
              <p:nvPr/>
            </p:nvSpPr>
            <p:spPr>
              <a:xfrm>
                <a:off x="6947408" y="1181173"/>
                <a:ext cx="323274" cy="1552111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0.3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0.2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0.2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0.1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0.1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0.1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0.1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0.2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0.1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>
                    <a:solidFill>
                      <a:prstClr val="white"/>
                    </a:solidFill>
                    <a:latin typeface="Calibri"/>
                    <a:cs typeface="+mn-cs"/>
                  </a:rPr>
                  <a:t>…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0.1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0.1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0.5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0.2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0.3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6EC7095D-3DFC-4C4C-B64E-B5E7CB6CB0D0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127" y="958311"/>
                    <a:ext cx="231834" cy="1723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3BB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BB7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29D7C46-AAC0-44A2-B53C-EDB8AC5A05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127" y="958311"/>
                    <a:ext cx="231834" cy="17231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Left Brace 89">
                <a:extLst>
                  <a:ext uri="{FF2B5EF4-FFF2-40B4-BE49-F238E27FC236}">
                    <a16:creationId xmlns:a16="http://schemas.microsoft.com/office/drawing/2014/main" id="{63F6C06B-276D-455A-BB23-40BA1A94D1C0}"/>
                  </a:ext>
                </a:extLst>
              </p:cNvPr>
              <p:cNvSpPr/>
              <p:nvPr/>
            </p:nvSpPr>
            <p:spPr>
              <a:xfrm>
                <a:off x="6797040" y="1231605"/>
                <a:ext cx="150368" cy="313138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" name="Left Brace 90">
                <a:extLst>
                  <a:ext uri="{FF2B5EF4-FFF2-40B4-BE49-F238E27FC236}">
                    <a16:creationId xmlns:a16="http://schemas.microsoft.com/office/drawing/2014/main" id="{946D9F99-4D10-46F5-8543-851BDA0F772D}"/>
                  </a:ext>
                </a:extLst>
              </p:cNvPr>
              <p:cNvSpPr/>
              <p:nvPr/>
            </p:nvSpPr>
            <p:spPr>
              <a:xfrm>
                <a:off x="6786991" y="1570171"/>
                <a:ext cx="150368" cy="290083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Left Brace 91">
                <a:extLst>
                  <a:ext uri="{FF2B5EF4-FFF2-40B4-BE49-F238E27FC236}">
                    <a16:creationId xmlns:a16="http://schemas.microsoft.com/office/drawing/2014/main" id="{EC2CE153-4E7F-4D68-AAC2-18A9DC84C440}"/>
                  </a:ext>
                </a:extLst>
              </p:cNvPr>
              <p:cNvSpPr/>
              <p:nvPr/>
            </p:nvSpPr>
            <p:spPr>
              <a:xfrm>
                <a:off x="6789098" y="2406573"/>
                <a:ext cx="150368" cy="313138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Left Brace 92">
                <a:extLst>
                  <a:ext uri="{FF2B5EF4-FFF2-40B4-BE49-F238E27FC236}">
                    <a16:creationId xmlns:a16="http://schemas.microsoft.com/office/drawing/2014/main" id="{B2474965-35E6-44D9-9667-CD9DDF9E00D3}"/>
                  </a:ext>
                </a:extLst>
              </p:cNvPr>
              <p:cNvSpPr/>
              <p:nvPr/>
            </p:nvSpPr>
            <p:spPr>
              <a:xfrm>
                <a:off x="6786991" y="1883309"/>
                <a:ext cx="150368" cy="206635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Left Brace 93">
                <a:extLst>
                  <a:ext uri="{FF2B5EF4-FFF2-40B4-BE49-F238E27FC236}">
                    <a16:creationId xmlns:a16="http://schemas.microsoft.com/office/drawing/2014/main" id="{11877BF2-87AC-439F-9AEC-03A4B4FA1FE2}"/>
                  </a:ext>
                </a:extLst>
              </p:cNvPr>
              <p:cNvSpPr/>
              <p:nvPr/>
            </p:nvSpPr>
            <p:spPr>
              <a:xfrm>
                <a:off x="6797040" y="2116543"/>
                <a:ext cx="140319" cy="286539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3E7890D-BE6B-434C-8A86-3DE8F9EED7D3}"/>
                  </a:ext>
                </a:extLst>
              </p:cNvPr>
              <p:cNvSpPr txBox="1"/>
              <p:nvPr/>
            </p:nvSpPr>
            <p:spPr>
              <a:xfrm>
                <a:off x="6473766" y="1299647"/>
                <a:ext cx="445083" cy="186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CpG</a:t>
                </a: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group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514FCC4-F70B-43BC-BFDD-47B35490FFD3}"/>
                </a:ext>
              </a:extLst>
            </p:cNvPr>
            <p:cNvSpPr txBox="1"/>
            <p:nvPr/>
          </p:nvSpPr>
          <p:spPr>
            <a:xfrm>
              <a:off x="6694003" y="2054822"/>
              <a:ext cx="875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CpG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group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F79A22F-752F-4285-A6C5-6729B1CBDFBC}"/>
                </a:ext>
              </a:extLst>
            </p:cNvPr>
            <p:cNvSpPr txBox="1"/>
            <p:nvPr/>
          </p:nvSpPr>
          <p:spPr>
            <a:xfrm>
              <a:off x="6695638" y="2683936"/>
              <a:ext cx="875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CpG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group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B112057-48BC-4D13-BB23-DD8BD450DB6A}"/>
                </a:ext>
              </a:extLst>
            </p:cNvPr>
            <p:cNvSpPr txBox="1"/>
            <p:nvPr/>
          </p:nvSpPr>
          <p:spPr>
            <a:xfrm>
              <a:off x="6694003" y="3230376"/>
              <a:ext cx="875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CpG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group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4DE3287-75EA-456B-8868-66CD0C37CAA9}"/>
                </a:ext>
              </a:extLst>
            </p:cNvPr>
            <p:cNvSpPr txBox="1"/>
            <p:nvPr/>
          </p:nvSpPr>
          <p:spPr>
            <a:xfrm>
              <a:off x="6694003" y="3901537"/>
              <a:ext cx="875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CpG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group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20B990A-5206-4EA0-97B2-1B46E6E1BACE}"/>
              </a:ext>
            </a:extLst>
          </p:cNvPr>
          <p:cNvGrpSpPr/>
          <p:nvPr/>
        </p:nvGrpSpPr>
        <p:grpSpPr>
          <a:xfrm>
            <a:off x="6887053" y="1536187"/>
            <a:ext cx="1568393" cy="3971661"/>
            <a:chOff x="6694003" y="651094"/>
            <a:chExt cx="1568393" cy="3785624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3D2BEA5-8B12-425C-ACD1-8A3935722EEF}"/>
                </a:ext>
              </a:extLst>
            </p:cNvPr>
            <p:cNvGrpSpPr/>
            <p:nvPr/>
          </p:nvGrpSpPr>
          <p:grpSpPr>
            <a:xfrm>
              <a:off x="6694003" y="651094"/>
              <a:ext cx="1568393" cy="3785624"/>
              <a:chOff x="6473766" y="958311"/>
              <a:chExt cx="796916" cy="1766229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338725B-11CC-49E5-B4F9-199D623C2E88}"/>
                  </a:ext>
                </a:extLst>
              </p:cNvPr>
              <p:cNvSpPr/>
              <p:nvPr/>
            </p:nvSpPr>
            <p:spPr>
              <a:xfrm>
                <a:off x="6947408" y="1172429"/>
                <a:ext cx="323274" cy="1552111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0.6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0.5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0.5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0.4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0.3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A87274DB-8F5D-467C-9B60-432E60761042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127" y="958311"/>
                    <a:ext cx="231834" cy="1723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3BB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BB7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endParaRPr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18C4861C-B57E-48CF-A10D-EFF0F4CA9F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127" y="958311"/>
                    <a:ext cx="231834" cy="17231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Left Brace 100">
                <a:extLst>
                  <a:ext uri="{FF2B5EF4-FFF2-40B4-BE49-F238E27FC236}">
                    <a16:creationId xmlns:a16="http://schemas.microsoft.com/office/drawing/2014/main" id="{971E7035-DCC1-4C6D-9FBB-E5B53C189A12}"/>
                  </a:ext>
                </a:extLst>
              </p:cNvPr>
              <p:cNvSpPr/>
              <p:nvPr/>
            </p:nvSpPr>
            <p:spPr>
              <a:xfrm>
                <a:off x="6797040" y="1231605"/>
                <a:ext cx="150368" cy="313138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Left Brace 101">
                <a:extLst>
                  <a:ext uri="{FF2B5EF4-FFF2-40B4-BE49-F238E27FC236}">
                    <a16:creationId xmlns:a16="http://schemas.microsoft.com/office/drawing/2014/main" id="{BB2D892B-2B6F-434D-9F38-F7F615B98883}"/>
                  </a:ext>
                </a:extLst>
              </p:cNvPr>
              <p:cNvSpPr/>
              <p:nvPr/>
            </p:nvSpPr>
            <p:spPr>
              <a:xfrm>
                <a:off x="6786991" y="1570171"/>
                <a:ext cx="150368" cy="290083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id="{27D1E6AB-AF18-4F57-B2BB-9E50DC3CA86F}"/>
                  </a:ext>
                </a:extLst>
              </p:cNvPr>
              <p:cNvSpPr/>
              <p:nvPr/>
            </p:nvSpPr>
            <p:spPr>
              <a:xfrm>
                <a:off x="6797427" y="2406573"/>
                <a:ext cx="150368" cy="313138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" name="Left Brace 103">
                <a:extLst>
                  <a:ext uri="{FF2B5EF4-FFF2-40B4-BE49-F238E27FC236}">
                    <a16:creationId xmlns:a16="http://schemas.microsoft.com/office/drawing/2014/main" id="{67BD5220-80B9-478B-995B-A4C0943DEBA5}"/>
                  </a:ext>
                </a:extLst>
              </p:cNvPr>
              <p:cNvSpPr/>
              <p:nvPr/>
            </p:nvSpPr>
            <p:spPr>
              <a:xfrm>
                <a:off x="6786991" y="1883309"/>
                <a:ext cx="150368" cy="206635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Left Brace 104">
                <a:extLst>
                  <a:ext uri="{FF2B5EF4-FFF2-40B4-BE49-F238E27FC236}">
                    <a16:creationId xmlns:a16="http://schemas.microsoft.com/office/drawing/2014/main" id="{ED7D10CB-9669-47D2-B4B2-81E3AFB50CF2}"/>
                  </a:ext>
                </a:extLst>
              </p:cNvPr>
              <p:cNvSpPr/>
              <p:nvPr/>
            </p:nvSpPr>
            <p:spPr>
              <a:xfrm>
                <a:off x="6797040" y="2143429"/>
                <a:ext cx="150368" cy="259653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1C4203A-C435-42D0-8D28-C6EA1F63E49F}"/>
                  </a:ext>
                </a:extLst>
              </p:cNvPr>
              <p:cNvSpPr txBox="1"/>
              <p:nvPr/>
            </p:nvSpPr>
            <p:spPr>
              <a:xfrm>
                <a:off x="6473766" y="1299647"/>
                <a:ext cx="445083" cy="186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CpG</a:t>
                </a: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group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028CB8D-1A64-41A6-85A3-541DDE78B1A0}"/>
                </a:ext>
              </a:extLst>
            </p:cNvPr>
            <p:cNvSpPr txBox="1"/>
            <p:nvPr/>
          </p:nvSpPr>
          <p:spPr>
            <a:xfrm>
              <a:off x="6695638" y="2683936"/>
              <a:ext cx="875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CpG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group</a:t>
              </a:r>
            </a:p>
          </p:txBody>
        </p:sp>
      </p:grp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64220472-D881-4558-A9C7-E163AEF393D4}"/>
              </a:ext>
            </a:extLst>
          </p:cNvPr>
          <p:cNvSpPr/>
          <p:nvPr/>
        </p:nvSpPr>
        <p:spPr>
          <a:xfrm>
            <a:off x="6507467" y="3437019"/>
            <a:ext cx="334913" cy="44288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97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0A91-BB3D-44EA-AA81-08CC0C6A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0" dirty="0">
                <a:solidFill>
                  <a:schemeClr val="tx2"/>
                </a:solidFill>
                <a:latin typeface="Calibri" pitchFamily="34" charset="0"/>
              </a:rPr>
              <a:t>Dimension reduction + Group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1F530-7808-4657-8863-082D44D66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600" dirty="0">
                  <a:latin typeface="+mn-lt"/>
                </a:endParaRPr>
              </a:p>
              <a:p>
                <a:endParaRPr lang="en-US" sz="2600" dirty="0">
                  <a:latin typeface="+mn-lt"/>
                </a:endParaRPr>
              </a:p>
              <a:p>
                <a:endParaRPr lang="en-US" sz="2600" dirty="0">
                  <a:latin typeface="+mn-lt"/>
                </a:endParaRPr>
              </a:p>
              <a:p>
                <a:endParaRPr lang="en-US" sz="260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60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600" dirty="0">
                  <a:latin typeface="+mn-lt"/>
                </a:endParaRPr>
              </a:p>
              <a:p>
                <a:r>
                  <a:rPr lang="en-US" sz="2600" dirty="0">
                    <a:latin typeface="+mn-lt"/>
                  </a:rPr>
                  <a:t>The selection is performed simultaneously with the dimension reduction</a:t>
                </a:r>
              </a:p>
              <a:p>
                <a:r>
                  <a:rPr lang="en-US" sz="2600" dirty="0">
                    <a:latin typeface="+mn-lt"/>
                  </a:rPr>
                  <a:t>How to estimate the sparse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600" dirty="0">
                    <a:latin typeface="+mn-lt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1F530-7808-4657-8863-082D44D66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B7A7869F-F035-4BEE-B6C0-3A1D4130C637}"/>
              </a:ext>
            </a:extLst>
          </p:cNvPr>
          <p:cNvGrpSpPr/>
          <p:nvPr/>
        </p:nvGrpSpPr>
        <p:grpSpPr>
          <a:xfrm>
            <a:off x="740834" y="1762952"/>
            <a:ext cx="7521563" cy="2376264"/>
            <a:chOff x="152400" y="967916"/>
            <a:chExt cx="6953765" cy="2013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823933E5-867C-432F-AC26-E992E214EA1B}"/>
                    </a:ext>
                  </a:extLst>
                </p:cNvPr>
                <p:cNvSpPr/>
                <p:nvPr/>
              </p:nvSpPr>
              <p:spPr>
                <a:xfrm>
                  <a:off x="1312375" y="1819136"/>
                  <a:ext cx="1761744" cy="725424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28933C7-954C-433E-8A61-42F2F968A4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375" y="1819136"/>
                  <a:ext cx="1761744" cy="72542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4D3B3A2-29F8-4EEF-AD5D-B0471D317CB1}"/>
                    </a:ext>
                  </a:extLst>
                </p:cNvPr>
                <p:cNvSpPr/>
                <p:nvPr/>
              </p:nvSpPr>
              <p:spPr>
                <a:xfrm>
                  <a:off x="3665626" y="1428935"/>
                  <a:ext cx="231648" cy="1552111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96B3482-2ED9-41E2-813C-C0854FDD26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626" y="1428935"/>
                  <a:ext cx="231648" cy="15521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F3B4852-3D61-42D4-BE8C-643DE310BDFF}"/>
                    </a:ext>
                  </a:extLst>
                </p:cNvPr>
                <p:cNvSpPr/>
                <p:nvPr/>
              </p:nvSpPr>
              <p:spPr>
                <a:xfrm>
                  <a:off x="5652005" y="1819136"/>
                  <a:ext cx="249936" cy="725424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01E8E01-2F15-407B-9D99-916539CDB0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005" y="1819136"/>
                  <a:ext cx="249936" cy="7254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519B709-AF82-4ACB-B3E7-E167F57BD571}"/>
                </a:ext>
              </a:extLst>
            </p:cNvPr>
            <p:cNvSpPr txBox="1"/>
            <p:nvPr/>
          </p:nvSpPr>
          <p:spPr>
            <a:xfrm>
              <a:off x="3177266" y="199844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×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8E9F43B-D894-4AFF-8441-D7C6D93281B7}"/>
                </a:ext>
              </a:extLst>
            </p:cNvPr>
            <p:cNvSpPr txBox="1"/>
            <p:nvPr/>
          </p:nvSpPr>
          <p:spPr>
            <a:xfrm>
              <a:off x="5181600" y="202032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=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900CCF-A2D2-472D-AB74-316CFB7E4738}"/>
                </a:ext>
              </a:extLst>
            </p:cNvPr>
            <p:cNvSpPr txBox="1"/>
            <p:nvPr/>
          </p:nvSpPr>
          <p:spPr>
            <a:xfrm>
              <a:off x="3369432" y="967916"/>
              <a:ext cx="87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3463576-2D9F-4089-BC8B-F252FD585842}"/>
                </a:ext>
              </a:extLst>
            </p:cNvPr>
            <p:cNvSpPr txBox="1"/>
            <p:nvPr/>
          </p:nvSpPr>
          <p:spPr>
            <a:xfrm>
              <a:off x="6081773" y="1273509"/>
              <a:ext cx="87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8B48DF-C548-4F1E-B2E8-719C16E65478}"/>
                    </a:ext>
                  </a:extLst>
                </p:cNvPr>
                <p:cNvSpPr txBox="1"/>
                <p:nvPr/>
              </p:nvSpPr>
              <p:spPr>
                <a:xfrm>
                  <a:off x="1636968" y="1312331"/>
                  <a:ext cx="1171745" cy="5214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rPr>
                    <a:t> </a:t>
                  </a:r>
                  <a:r>
                    <a:rPr kumimoji="0" lang="en-US" sz="16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rPr>
                    <a:t>CpG</a:t>
                  </a: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rPr>
                    <a:t> sites</a:t>
                  </a:r>
                </a:p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8B48DF-C548-4F1E-B2E8-719C16E654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968" y="1312331"/>
                  <a:ext cx="1171745" cy="521486"/>
                </a:xfrm>
                <a:prstGeom prst="rect">
                  <a:avLst/>
                </a:prstGeom>
                <a:blipFill>
                  <a:blip r:embed="rId7"/>
                  <a:stretch>
                    <a:fillRect t="-2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463B3E5-2E71-49CE-857B-341CE481BC06}"/>
                </a:ext>
              </a:extLst>
            </p:cNvPr>
            <p:cNvGrpSpPr/>
            <p:nvPr/>
          </p:nvGrpSpPr>
          <p:grpSpPr>
            <a:xfrm>
              <a:off x="152400" y="1596675"/>
              <a:ext cx="6953765" cy="1356789"/>
              <a:chOff x="152400" y="1596675"/>
              <a:chExt cx="6953765" cy="1356789"/>
            </a:xfrm>
          </p:grpSpPr>
          <p:sp>
            <p:nvSpPr>
              <p:cNvPr id="65" name="Left Brace 64">
                <a:extLst>
                  <a:ext uri="{FF2B5EF4-FFF2-40B4-BE49-F238E27FC236}">
                    <a16:creationId xmlns:a16="http://schemas.microsoft.com/office/drawing/2014/main" id="{9B802127-83D5-4343-BABF-6E61AA9CCACA}"/>
                  </a:ext>
                </a:extLst>
              </p:cNvPr>
              <p:cNvSpPr/>
              <p:nvPr/>
            </p:nvSpPr>
            <p:spPr>
              <a:xfrm>
                <a:off x="1030224" y="1819136"/>
                <a:ext cx="164592" cy="725424"/>
              </a:xfrm>
              <a:prstGeom prst="leftBrace">
                <a:avLst>
                  <a:gd name="adj1" fmla="val 71296"/>
                  <a:gd name="adj2" fmla="val 50000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0420825F-0EBB-43AA-A68F-CF01C32B1CBA}"/>
                      </a:ext>
                    </a:extLst>
                  </p:cNvPr>
                  <p:cNvSpPr txBox="1"/>
                  <p:nvPr/>
                </p:nvSpPr>
                <p:spPr>
                  <a:xfrm>
                    <a:off x="152400" y="1954901"/>
                    <a:ext cx="877824" cy="4954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-128"/>
                      </a:rPr>
                      <a:t> samples</a:t>
                    </a: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0420825F-0EBB-43AA-A68F-CF01C32B1C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" y="1954901"/>
                    <a:ext cx="877824" cy="49541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871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Left Brace 66">
                <a:extLst>
                  <a:ext uri="{FF2B5EF4-FFF2-40B4-BE49-F238E27FC236}">
                    <a16:creationId xmlns:a16="http://schemas.microsoft.com/office/drawing/2014/main" id="{C0F50EB9-1F66-4E77-B8C8-F9412D8C9ACC}"/>
                  </a:ext>
                </a:extLst>
              </p:cNvPr>
              <p:cNvSpPr/>
              <p:nvPr/>
            </p:nvSpPr>
            <p:spPr>
              <a:xfrm rot="5400000">
                <a:off x="2110951" y="798099"/>
                <a:ext cx="164592" cy="1761744"/>
              </a:xfrm>
              <a:prstGeom prst="leftBrace">
                <a:avLst>
                  <a:gd name="adj1" fmla="val 103705"/>
                  <a:gd name="adj2" fmla="val 50000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FCF4495-EB86-4908-A46F-27639B5A478E}"/>
                  </a:ext>
                </a:extLst>
              </p:cNvPr>
              <p:cNvSpPr txBox="1"/>
              <p:nvPr/>
            </p:nvSpPr>
            <p:spPr>
              <a:xfrm>
                <a:off x="4191532" y="1623675"/>
                <a:ext cx="1083110" cy="1329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i="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Only non-zero weights for relevant CpG site</a:t>
                </a:r>
                <a:endParaRPr lang="en-US" sz="1600" i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70" name="Left Brace 69">
                <a:extLst>
                  <a:ext uri="{FF2B5EF4-FFF2-40B4-BE49-F238E27FC236}">
                    <a16:creationId xmlns:a16="http://schemas.microsoft.com/office/drawing/2014/main" id="{2910CE96-A39E-4772-B4BD-6FC467940523}"/>
                  </a:ext>
                </a:extLst>
              </p:cNvPr>
              <p:cNvSpPr/>
              <p:nvPr/>
            </p:nvSpPr>
            <p:spPr>
              <a:xfrm rot="10800000">
                <a:off x="5999477" y="1801826"/>
                <a:ext cx="164592" cy="725424"/>
              </a:xfrm>
              <a:prstGeom prst="leftBrace">
                <a:avLst>
                  <a:gd name="adj1" fmla="val 71296"/>
                  <a:gd name="adj2" fmla="val 50000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C7302EAA-5C15-4C4B-A8F7-ABA0FC8108B9}"/>
                      </a:ext>
                    </a:extLst>
                  </p:cNvPr>
                  <p:cNvSpPr txBox="1"/>
                  <p:nvPr/>
                </p:nvSpPr>
                <p:spPr>
                  <a:xfrm>
                    <a:off x="6228341" y="1725548"/>
                    <a:ext cx="877824" cy="9126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-128"/>
                      </a:rPr>
                      <a:t> scores for each sample</a:t>
                    </a:r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C7302EAA-5C15-4C4B-A8F7-ABA0FC8108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8341" y="1725548"/>
                    <a:ext cx="877824" cy="9126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871" r="-6452" b="-62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4" name="Left Brace 73">
            <a:extLst>
              <a:ext uri="{FF2B5EF4-FFF2-40B4-BE49-F238E27FC236}">
                <a16:creationId xmlns:a16="http://schemas.microsoft.com/office/drawing/2014/main" id="{A794DE8A-DA8A-4878-BB51-3697E1253A31}"/>
              </a:ext>
            </a:extLst>
          </p:cNvPr>
          <p:cNvSpPr/>
          <p:nvPr/>
        </p:nvSpPr>
        <p:spPr>
          <a:xfrm rot="10800000">
            <a:off x="4913452" y="2287269"/>
            <a:ext cx="163990" cy="1863572"/>
          </a:xfrm>
          <a:prstGeom prst="leftBrace">
            <a:avLst>
              <a:gd name="adj1" fmla="val 103705"/>
              <a:gd name="adj2" fmla="val 50000"/>
            </a:avLst>
          </a:pr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F2A0-2230-42AA-92C2-578CB5FC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00" b="0" dirty="0">
                <a:solidFill>
                  <a:schemeClr val="tx2"/>
                </a:solidFill>
                <a:latin typeface="Calibri" pitchFamily="34" charset="0"/>
              </a:rPr>
              <a:t>Penalty on loadings</a:t>
            </a:r>
            <a:endParaRPr lang="en-US" sz="3400" b="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46D2-3FC4-4E5B-8F1A-D880C2836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r>
              <a:rPr lang="en-US" sz="2600" dirty="0">
                <a:latin typeface="+mn-lt"/>
              </a:rPr>
              <a:t>The covariance becomes higher if more variables are added</a:t>
            </a:r>
          </a:p>
          <a:p>
            <a:r>
              <a:rPr lang="en-US" sz="2600" dirty="0">
                <a:latin typeface="+mn-lt"/>
              </a:rPr>
              <a:t>The penalty balances between maximizing covariance and reducing number of  variables</a:t>
            </a:r>
          </a:p>
          <a:p>
            <a:pPr lvl="1"/>
            <a:r>
              <a:rPr lang="en-US" sz="2400" dirty="0">
                <a:latin typeface="+mn-lt"/>
              </a:rPr>
              <a:t>Less overfitting</a:t>
            </a:r>
          </a:p>
          <a:p>
            <a:pPr lvl="1"/>
            <a:r>
              <a:rPr lang="en-US" sz="2400" dirty="0">
                <a:latin typeface="+mn-lt"/>
              </a:rPr>
              <a:t>More interpretable model</a:t>
            </a:r>
          </a:p>
          <a:p>
            <a:pPr lvl="1"/>
            <a:endParaRPr lang="en-US" sz="1800" dirty="0">
              <a:latin typeface="+mn-lt"/>
            </a:endParaRPr>
          </a:p>
          <a:p>
            <a:pPr lvl="1"/>
            <a:endParaRPr lang="en-US" sz="1800" dirty="0">
              <a:latin typeface="+mn-l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8C9E9D-8960-4CF9-9D0F-0EEE31F07A12}"/>
              </a:ext>
            </a:extLst>
          </p:cNvPr>
          <p:cNvGrpSpPr/>
          <p:nvPr/>
        </p:nvGrpSpPr>
        <p:grpSpPr>
          <a:xfrm>
            <a:off x="597620" y="1732242"/>
            <a:ext cx="8222851" cy="1781195"/>
            <a:chOff x="315725" y="2559315"/>
            <a:chExt cx="7786292" cy="1643157"/>
          </a:xfrm>
        </p:grpSpPr>
        <p:pic>
          <p:nvPicPr>
            <p:cNvPr id="19" name="Picture 8">
              <a:extLst>
                <a:ext uri="{FF2B5EF4-FFF2-40B4-BE49-F238E27FC236}">
                  <a16:creationId xmlns:a16="http://schemas.microsoft.com/office/drawing/2014/main" id="{DDB7472F-4CB8-4D56-88A7-43BAD64E6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25" y="2559315"/>
              <a:ext cx="7446748" cy="663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D23420BA-1493-486E-9142-6F1D759A9203}"/>
                </a:ext>
              </a:extLst>
            </p:cNvPr>
            <p:cNvSpPr/>
            <p:nvPr/>
          </p:nvSpPr>
          <p:spPr>
            <a:xfrm rot="5400000">
              <a:off x="3025207" y="1153975"/>
              <a:ext cx="340658" cy="4510016"/>
            </a:xfrm>
            <a:prstGeom prst="rightBrace">
              <a:avLst>
                <a:gd name="adj1" fmla="val 50438"/>
                <a:gd name="adj2" fmla="val 50000"/>
              </a:avLst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73D646F4-CFA3-49DB-B8CC-D33442DF4647}"/>
                </a:ext>
              </a:extLst>
            </p:cNvPr>
            <p:cNvSpPr/>
            <p:nvPr/>
          </p:nvSpPr>
          <p:spPr>
            <a:xfrm rot="5400000">
              <a:off x="6427831" y="2440932"/>
              <a:ext cx="340658" cy="1936103"/>
            </a:xfrm>
            <a:prstGeom prst="rightBrace">
              <a:avLst>
                <a:gd name="adj1" fmla="val 50438"/>
                <a:gd name="adj2" fmla="val 50000"/>
              </a:avLst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FCCE7B-1CC4-4229-9C77-9A84E5007285}"/>
                </a:ext>
              </a:extLst>
            </p:cNvPr>
            <p:cNvSpPr txBox="1"/>
            <p:nvPr/>
          </p:nvSpPr>
          <p:spPr>
            <a:xfrm>
              <a:off x="1137752" y="3606229"/>
              <a:ext cx="4115567" cy="596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O2PLS part: maximizing covariance between joint components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F713E4-1B98-40CC-AAF0-13234EFF8B78}"/>
                </a:ext>
              </a:extLst>
            </p:cNvPr>
            <p:cNvSpPr txBox="1"/>
            <p:nvPr/>
          </p:nvSpPr>
          <p:spPr>
            <a:xfrm>
              <a:off x="5458546" y="3606230"/>
              <a:ext cx="2643471" cy="596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Penalty on loadings, making solution sparse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218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D5BD-41A5-4E4F-B671-6BB631B4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00" b="0" dirty="0">
                <a:solidFill>
                  <a:schemeClr val="tx2"/>
                </a:solidFill>
                <a:latin typeface="Calibri" pitchFamily="34" charset="0"/>
              </a:rPr>
              <a:t>GO2PLS – different penalties</a:t>
            </a:r>
            <a:endParaRPr lang="zh-CN" altLang="en-US" sz="3400" b="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7131-E730-4043-8942-FB3D9D914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>
                <a:latin typeface="+mn-lt"/>
              </a:rPr>
              <a:t>Feature selection by introducing L1 penalty (</a:t>
            </a:r>
            <a:r>
              <a:rPr lang="en-US" altLang="zh-CN" sz="2600" b="1" dirty="0">
                <a:latin typeface="+mn-lt"/>
              </a:rPr>
              <a:t>SO2PLS</a:t>
            </a:r>
            <a:r>
              <a:rPr lang="en-US" altLang="zh-CN" sz="2600" dirty="0">
                <a:latin typeface="+mn-lt"/>
              </a:rPr>
              <a:t>)</a:t>
            </a:r>
          </a:p>
          <a:p>
            <a:endParaRPr lang="en-US" altLang="zh-CN" sz="2600" dirty="0">
              <a:latin typeface="+mn-lt"/>
            </a:endParaRPr>
          </a:p>
          <a:p>
            <a:endParaRPr lang="en-US" altLang="zh-CN" sz="2600" dirty="0">
              <a:latin typeface="+mn-lt"/>
            </a:endParaRPr>
          </a:p>
          <a:p>
            <a:r>
              <a:rPr lang="en-US" altLang="zh-CN" sz="2600" dirty="0">
                <a:latin typeface="+mn-lt"/>
              </a:rPr>
              <a:t>Group selection by introducing group-wise L2 penalties (</a:t>
            </a:r>
            <a:r>
              <a:rPr lang="en-US" altLang="zh-CN" sz="2600" b="1" dirty="0">
                <a:latin typeface="+mn-lt"/>
              </a:rPr>
              <a:t>GO2PLS</a:t>
            </a:r>
            <a:r>
              <a:rPr lang="en-US" altLang="zh-CN" sz="2600" dirty="0">
                <a:latin typeface="+mn-lt"/>
              </a:rPr>
              <a:t>)</a:t>
            </a:r>
          </a:p>
          <a:p>
            <a:endParaRPr lang="en-US" altLang="zh-CN" sz="2600" dirty="0">
              <a:latin typeface="+mn-lt"/>
            </a:endParaRPr>
          </a:p>
          <a:p>
            <a:pPr marL="0" indent="0">
              <a:buNone/>
            </a:pPr>
            <a:endParaRPr lang="en-US" altLang="zh-CN" sz="2600" dirty="0">
              <a:latin typeface="+mn-lt"/>
            </a:endParaRPr>
          </a:p>
          <a:p>
            <a:endParaRPr lang="en-US" altLang="zh-CN" sz="2600" dirty="0">
              <a:latin typeface="+mn-lt"/>
            </a:endParaRPr>
          </a:p>
          <a:p>
            <a:r>
              <a:rPr lang="en-US" altLang="zh-CN" sz="2600" dirty="0">
                <a:latin typeface="+mn-lt"/>
              </a:rPr>
              <a:t>Solved using (block) coordinate descent efficiently</a:t>
            </a:r>
          </a:p>
          <a:p>
            <a:endParaRPr lang="zh-CN" altLang="en-US" sz="2600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63C8E5-F613-45C2-99FA-C5219A9AC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70" y="3962967"/>
            <a:ext cx="7543260" cy="137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504EB26-DD6E-45AF-83DF-BBE40C632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3" y="2270879"/>
            <a:ext cx="7446748" cy="66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70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D58E-331F-4146-831B-6343757D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0" dirty="0">
                <a:solidFill>
                  <a:schemeClr val="tx2"/>
                </a:solidFill>
                <a:latin typeface="Calibri" pitchFamily="34" charset="0"/>
              </a:rPr>
              <a:t>How to select the number of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F20D-1D6E-45A5-A8EE-11A80277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70" y="1684597"/>
            <a:ext cx="7876059" cy="3488805"/>
          </a:xfrm>
        </p:spPr>
        <p:txBody>
          <a:bodyPr/>
          <a:lstStyle/>
          <a:p>
            <a:r>
              <a:rPr lang="en-US" sz="2600" dirty="0">
                <a:latin typeface="+mn-lt"/>
              </a:rPr>
              <a:t>Subjective approach</a:t>
            </a:r>
          </a:p>
          <a:p>
            <a:pPr lvl="1"/>
            <a:r>
              <a:rPr lang="en-US" sz="2400" dirty="0">
                <a:latin typeface="+mn-lt"/>
              </a:rPr>
              <a:t>Arbitrary number of groups</a:t>
            </a:r>
          </a:p>
          <a:p>
            <a:r>
              <a:rPr lang="en-US" sz="2600" dirty="0">
                <a:latin typeface="+mn-lt"/>
              </a:rPr>
              <a:t>Data-driven: Cross-validation</a:t>
            </a:r>
          </a:p>
          <a:p>
            <a:pPr lvl="1"/>
            <a:r>
              <a:rPr lang="en-US" sz="2400" dirty="0">
                <a:latin typeface="+mn-lt"/>
              </a:rPr>
              <a:t>For each choice for the number of groups, evaluate performance:</a:t>
            </a:r>
          </a:p>
          <a:p>
            <a:pPr lvl="1"/>
            <a:endParaRPr lang="en-US" sz="2400" dirty="0">
              <a:latin typeface="+mn-lt"/>
            </a:endParaRPr>
          </a:p>
          <a:p>
            <a:pPr lvl="1"/>
            <a:endParaRPr lang="en-US" sz="2400" dirty="0">
              <a:latin typeface="+mn-lt"/>
            </a:endParaRPr>
          </a:p>
          <a:p>
            <a:pPr lvl="1"/>
            <a:endParaRPr lang="en-US" sz="2400" dirty="0">
              <a:latin typeface="+mn-lt"/>
            </a:endParaRPr>
          </a:p>
          <a:p>
            <a:pPr marL="442557" lvl="1" indent="0">
              <a:buNone/>
            </a:pPr>
            <a:endParaRPr lang="en-US" sz="2400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Select the number of groups that yields the largest covariance</a:t>
            </a:r>
          </a:p>
        </p:txBody>
      </p:sp>
      <p:graphicFrame>
        <p:nvGraphicFramePr>
          <p:cNvPr id="67" name="Table 4">
            <a:extLst>
              <a:ext uri="{FF2B5EF4-FFF2-40B4-BE49-F238E27FC236}">
                <a16:creationId xmlns:a16="http://schemas.microsoft.com/office/drawing/2014/main" id="{55091F4A-2821-48B9-8BF1-97E9AF98C3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263633"/>
              </p:ext>
            </p:extLst>
          </p:nvPr>
        </p:nvGraphicFramePr>
        <p:xfrm>
          <a:off x="4038452" y="3914877"/>
          <a:ext cx="2670063" cy="370840"/>
        </p:xfrm>
        <a:graphic>
          <a:graphicData uri="http://schemas.openxmlformats.org/drawingml/2006/table">
            <a:tbl>
              <a:tblPr firstRow="1" bandRow="1"/>
              <a:tblGrid>
                <a:gridCol w="890021">
                  <a:extLst>
                    <a:ext uri="{9D8B030D-6E8A-4147-A177-3AD203B41FA5}">
                      <a16:colId xmlns:a16="http://schemas.microsoft.com/office/drawing/2014/main" val="2420498791"/>
                    </a:ext>
                  </a:extLst>
                </a:gridCol>
                <a:gridCol w="1780042">
                  <a:extLst>
                    <a:ext uri="{9D8B030D-6E8A-4147-A177-3AD203B41FA5}">
                      <a16:colId xmlns:a16="http://schemas.microsoft.com/office/drawing/2014/main" val="503665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42126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84251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26377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768503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10628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652754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094880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537005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Validation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42126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84251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26377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768503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10628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652754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094880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537005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/>
                        <a:t>Training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554324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D3FDCB1-5451-4B83-95E1-5EE200B64C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38881"/>
              </p:ext>
            </p:extLst>
          </p:nvPr>
        </p:nvGraphicFramePr>
        <p:xfrm>
          <a:off x="4031763" y="4363098"/>
          <a:ext cx="2670063" cy="370840"/>
        </p:xfrm>
        <a:graphic>
          <a:graphicData uri="http://schemas.openxmlformats.org/drawingml/2006/table">
            <a:tbl>
              <a:tblPr firstRow="1" bandRow="1"/>
              <a:tblGrid>
                <a:gridCol w="890021">
                  <a:extLst>
                    <a:ext uri="{9D8B030D-6E8A-4147-A177-3AD203B41FA5}">
                      <a16:colId xmlns:a16="http://schemas.microsoft.com/office/drawing/2014/main" val="2420498791"/>
                    </a:ext>
                  </a:extLst>
                </a:gridCol>
                <a:gridCol w="890021">
                  <a:extLst>
                    <a:ext uri="{9D8B030D-6E8A-4147-A177-3AD203B41FA5}">
                      <a16:colId xmlns:a16="http://schemas.microsoft.com/office/drawing/2014/main" val="5036651"/>
                    </a:ext>
                  </a:extLst>
                </a:gridCol>
                <a:gridCol w="890021">
                  <a:extLst>
                    <a:ext uri="{9D8B030D-6E8A-4147-A177-3AD203B41FA5}">
                      <a16:colId xmlns:a16="http://schemas.microsoft.com/office/drawing/2014/main" val="408460525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42126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84251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26377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768503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10628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652754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094880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537005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Training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42126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84251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26377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768503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10628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652754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094880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537005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42126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84251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26377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768503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10628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652754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094880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537005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Training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554324"/>
                  </a:ext>
                </a:extLst>
              </a:tr>
            </a:tbl>
          </a:graphicData>
        </a:graphic>
      </p:graphicFrame>
      <p:graphicFrame>
        <p:nvGraphicFramePr>
          <p:cNvPr id="69" name="Table 4">
            <a:extLst>
              <a:ext uri="{FF2B5EF4-FFF2-40B4-BE49-F238E27FC236}">
                <a16:creationId xmlns:a16="http://schemas.microsoft.com/office/drawing/2014/main" id="{2477EC46-5956-4684-8654-86EC959F55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530999"/>
              </p:ext>
            </p:extLst>
          </p:nvPr>
        </p:nvGraphicFramePr>
        <p:xfrm>
          <a:off x="4038452" y="5002376"/>
          <a:ext cx="2670063" cy="370840"/>
        </p:xfrm>
        <a:graphic>
          <a:graphicData uri="http://schemas.openxmlformats.org/drawingml/2006/table">
            <a:tbl>
              <a:tblPr firstRow="1" bandRow="1"/>
              <a:tblGrid>
                <a:gridCol w="1780042">
                  <a:extLst>
                    <a:ext uri="{9D8B030D-6E8A-4147-A177-3AD203B41FA5}">
                      <a16:colId xmlns:a16="http://schemas.microsoft.com/office/drawing/2014/main" val="2420498791"/>
                    </a:ext>
                  </a:extLst>
                </a:gridCol>
                <a:gridCol w="890021">
                  <a:extLst>
                    <a:ext uri="{9D8B030D-6E8A-4147-A177-3AD203B41FA5}">
                      <a16:colId xmlns:a16="http://schemas.microsoft.com/office/drawing/2014/main" val="408460525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42126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84251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26377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768503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10628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652754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094880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537005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Training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42126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84251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26377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768503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10628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652754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094880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537005" algn="l" defTabSz="442126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554324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90F00EB5-38B7-4696-847F-EF68E35E4865}"/>
              </a:ext>
            </a:extLst>
          </p:cNvPr>
          <p:cNvSpPr txBox="1"/>
          <p:nvPr/>
        </p:nvSpPr>
        <p:spPr>
          <a:xfrm>
            <a:off x="500051" y="4043131"/>
            <a:ext cx="615553" cy="130404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Repeat k times</a:t>
            </a:r>
          </a:p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 (k-fold)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EFDFAEC-EFD9-4ED1-877D-29704C19F345}"/>
              </a:ext>
            </a:extLst>
          </p:cNvPr>
          <p:cNvSpPr txBox="1"/>
          <p:nvPr/>
        </p:nvSpPr>
        <p:spPr>
          <a:xfrm>
            <a:off x="3373103" y="3895757"/>
            <a:ext cx="54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1st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82C899-1CB7-42FC-9D24-2E368B887126}"/>
              </a:ext>
            </a:extLst>
          </p:cNvPr>
          <p:cNvSpPr txBox="1"/>
          <p:nvPr/>
        </p:nvSpPr>
        <p:spPr>
          <a:xfrm>
            <a:off x="3373102" y="4443963"/>
            <a:ext cx="66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2nd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9EE298E-D2B7-4087-8A3B-C7D55642C97F}"/>
                  </a:ext>
                </a:extLst>
              </p:cNvPr>
              <p:cNvSpPr txBox="1"/>
              <p:nvPr/>
            </p:nvSpPr>
            <p:spPr>
              <a:xfrm>
                <a:off x="3373645" y="4965695"/>
                <a:ext cx="6648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Arial" charset="0"/>
                    <a:ea typeface="ＭＳ Ｐゴシック" charset="-128"/>
                  </a:rPr>
                  <a:t>-</a:t>
                </a:r>
                <a:r>
                  <a:rPr lang="en-US" dirty="0" err="1">
                    <a:solidFill>
                      <a:prstClr val="black"/>
                    </a:solidFill>
                    <a:latin typeface="Arial" charset="0"/>
                    <a:ea typeface="ＭＳ Ｐゴシック" charset="-128"/>
                  </a:rPr>
                  <a:t>th</a:t>
                </a:r>
                <a:endPara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9EE298E-D2B7-4087-8A3B-C7D55642C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645" y="4965695"/>
                <a:ext cx="664807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F70B642-CFB3-4F8E-8378-412DBE546946}"/>
              </a:ext>
            </a:extLst>
          </p:cNvPr>
          <p:cNvCxnSpPr>
            <a:cxnSpLocks/>
          </p:cNvCxnSpPr>
          <p:nvPr/>
        </p:nvCxnSpPr>
        <p:spPr>
          <a:xfrm>
            <a:off x="6814998" y="4100297"/>
            <a:ext cx="305352" cy="0"/>
          </a:xfrm>
          <a:prstGeom prst="straightConnector1">
            <a:avLst/>
          </a:prstGeom>
          <a:noFill/>
          <a:ln w="25400" cap="flat" cmpd="sng" algn="ctr">
            <a:solidFill>
              <a:srgbClr val="FAC09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053DB86-5CEB-49D1-8435-FA3E08FCB18F}"/>
                  </a:ext>
                </a:extLst>
              </p:cNvPr>
              <p:cNvSpPr txBox="1"/>
              <p:nvPr/>
            </p:nvSpPr>
            <p:spPr>
              <a:xfrm>
                <a:off x="6770729" y="3914877"/>
                <a:ext cx="136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𝐶𝑜𝑣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053DB86-5CEB-49D1-8435-FA3E08FCB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729" y="3914877"/>
                <a:ext cx="1362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12FFC7F-3CB1-4FAF-B1DD-DC991D809892}"/>
              </a:ext>
            </a:extLst>
          </p:cNvPr>
          <p:cNvCxnSpPr>
            <a:cxnSpLocks/>
          </p:cNvCxnSpPr>
          <p:nvPr/>
        </p:nvCxnSpPr>
        <p:spPr>
          <a:xfrm>
            <a:off x="6814998" y="4530772"/>
            <a:ext cx="305352" cy="0"/>
          </a:xfrm>
          <a:prstGeom prst="straightConnector1">
            <a:avLst/>
          </a:prstGeom>
          <a:noFill/>
          <a:ln w="25400" cap="flat" cmpd="sng" algn="ctr">
            <a:solidFill>
              <a:srgbClr val="FAC09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E4EFE2F-61AB-49D7-ACE1-7CD9D609431E}"/>
                  </a:ext>
                </a:extLst>
              </p:cNvPr>
              <p:cNvSpPr txBox="1"/>
              <p:nvPr/>
            </p:nvSpPr>
            <p:spPr>
              <a:xfrm>
                <a:off x="6996179" y="4329808"/>
                <a:ext cx="899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𝐶𝑜𝑣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E4EFE2F-61AB-49D7-ACE1-7CD9D6094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179" y="4329808"/>
                <a:ext cx="8998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13972-C256-45D3-AB1B-C59717D15D53}"/>
              </a:ext>
            </a:extLst>
          </p:cNvPr>
          <p:cNvCxnSpPr>
            <a:cxnSpLocks/>
          </p:cNvCxnSpPr>
          <p:nvPr/>
        </p:nvCxnSpPr>
        <p:spPr>
          <a:xfrm>
            <a:off x="6814998" y="5138289"/>
            <a:ext cx="305352" cy="0"/>
          </a:xfrm>
          <a:prstGeom prst="straightConnector1">
            <a:avLst/>
          </a:prstGeom>
          <a:noFill/>
          <a:ln w="25400" cap="flat" cmpd="sng" algn="ctr">
            <a:solidFill>
              <a:srgbClr val="FAC09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D35C7ED-0DCF-4729-868A-374BD9C0C1C7}"/>
                  </a:ext>
                </a:extLst>
              </p:cNvPr>
              <p:cNvSpPr txBox="1"/>
              <p:nvPr/>
            </p:nvSpPr>
            <p:spPr>
              <a:xfrm>
                <a:off x="6770729" y="4952869"/>
                <a:ext cx="136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𝐶𝑜𝑣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D35C7ED-0DCF-4729-868A-374BD9C0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729" y="4952869"/>
                <a:ext cx="136263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859D71A-F2C7-4226-B836-7E45E91A4254}"/>
                  </a:ext>
                </a:extLst>
              </p:cNvPr>
              <p:cNvSpPr txBox="1"/>
              <p:nvPr/>
            </p:nvSpPr>
            <p:spPr>
              <a:xfrm>
                <a:off x="7839031" y="4300541"/>
                <a:ext cx="11254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/>
                <a:r>
                  <a:rPr lang="en-US" dirty="0">
                    <a:solidFill>
                      <a:prstClr val="black"/>
                    </a:solidFill>
                    <a:latin typeface="Arial" charset="0"/>
                    <a:ea typeface="ＭＳ Ｐゴシック" charset="-128"/>
                  </a:rPr>
                  <a:t>Average</a:t>
                </a:r>
              </a:p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𝐶𝑜</m:t>
                      </m:r>
                      <m:r>
                        <a:rPr lang="en-US" i="1" dirty="0" err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859D71A-F2C7-4226-B836-7E45E91A4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031" y="4300541"/>
                <a:ext cx="1125457" cy="646331"/>
              </a:xfrm>
              <a:prstGeom prst="rect">
                <a:avLst/>
              </a:prstGeom>
              <a:blipFill>
                <a:blip r:embed="rId7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ight Brace 80">
            <a:extLst>
              <a:ext uri="{FF2B5EF4-FFF2-40B4-BE49-F238E27FC236}">
                <a16:creationId xmlns:a16="http://schemas.microsoft.com/office/drawing/2014/main" id="{EE83F73E-5327-4670-B724-53482A248876}"/>
              </a:ext>
            </a:extLst>
          </p:cNvPr>
          <p:cNvSpPr/>
          <p:nvPr/>
        </p:nvSpPr>
        <p:spPr>
          <a:xfrm>
            <a:off x="7702515" y="3994719"/>
            <a:ext cx="242588" cy="1352455"/>
          </a:xfrm>
          <a:prstGeom prst="rightBrac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32AAE8-D81D-4C48-8924-BAB94E626261}"/>
              </a:ext>
            </a:extLst>
          </p:cNvPr>
          <p:cNvSpPr txBox="1"/>
          <p:nvPr/>
        </p:nvSpPr>
        <p:spPr>
          <a:xfrm>
            <a:off x="1421243" y="3879203"/>
            <a:ext cx="2714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Split samples into 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two subsets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C1D3C26-B280-4481-AE97-BA3648AADEB5}"/>
              </a:ext>
            </a:extLst>
          </p:cNvPr>
          <p:cNvGrpSpPr/>
          <p:nvPr/>
        </p:nvGrpSpPr>
        <p:grpSpPr>
          <a:xfrm>
            <a:off x="1195982" y="4391955"/>
            <a:ext cx="2094991" cy="977098"/>
            <a:chOff x="367861" y="3209366"/>
            <a:chExt cx="2094991" cy="977098"/>
          </a:xfrm>
        </p:grpSpPr>
        <p:graphicFrame>
          <p:nvGraphicFramePr>
            <p:cNvPr id="84" name="Table 4">
              <a:extLst>
                <a:ext uri="{FF2B5EF4-FFF2-40B4-BE49-F238E27FC236}">
                  <a16:creationId xmlns:a16="http://schemas.microsoft.com/office/drawing/2014/main" id="{F816A052-8E8F-4136-B58D-FD26C37772D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68174417"/>
                </p:ext>
              </p:extLst>
            </p:nvPr>
          </p:nvGraphicFramePr>
          <p:xfrm>
            <a:off x="367861" y="3209366"/>
            <a:ext cx="1861160" cy="304800"/>
          </p:xfrm>
          <a:graphic>
            <a:graphicData uri="http://schemas.openxmlformats.org/drawingml/2006/table">
              <a:tbl>
                <a:tblPr firstRow="1" bandRow="1"/>
                <a:tblGrid>
                  <a:gridCol w="1021668">
                    <a:extLst>
                      <a:ext uri="{9D8B030D-6E8A-4147-A177-3AD203B41FA5}">
                        <a16:colId xmlns:a16="http://schemas.microsoft.com/office/drawing/2014/main" val="2420498791"/>
                      </a:ext>
                    </a:extLst>
                  </a:gridCol>
                  <a:gridCol w="839492">
                    <a:extLst>
                      <a:ext uri="{9D8B030D-6E8A-4147-A177-3AD203B41FA5}">
                        <a16:colId xmlns:a16="http://schemas.microsoft.com/office/drawing/2014/main" val="5036651"/>
                      </a:ext>
                    </a:extLst>
                  </a:gridCol>
                </a:tblGrid>
                <a:tr h="304800">
                  <a:tc>
                    <a:txBody>
                      <a:bodyPr/>
                      <a:lstStyle>
                        <a:lvl1pPr marL="0" algn="l" defTabSz="442126" rtl="0" eaLnBrk="1" latinLnBrk="0" hangingPunct="1">
                          <a:defRPr sz="1662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1pPr>
                        <a:lvl2pPr marL="442126" algn="l" defTabSz="442126" rtl="0" eaLnBrk="1" latinLnBrk="0" hangingPunct="1">
                          <a:defRPr sz="1662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2pPr>
                        <a:lvl3pPr marL="884251" algn="l" defTabSz="442126" rtl="0" eaLnBrk="1" latinLnBrk="0" hangingPunct="1">
                          <a:defRPr sz="1662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3pPr>
                        <a:lvl4pPr marL="1326377" algn="l" defTabSz="442126" rtl="0" eaLnBrk="1" latinLnBrk="0" hangingPunct="1">
                          <a:defRPr sz="1662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4pPr>
                        <a:lvl5pPr marL="1768503" algn="l" defTabSz="442126" rtl="0" eaLnBrk="1" latinLnBrk="0" hangingPunct="1">
                          <a:defRPr sz="1662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5pPr>
                        <a:lvl6pPr marL="2210628" algn="l" defTabSz="442126" rtl="0" eaLnBrk="1" latinLnBrk="0" hangingPunct="1">
                          <a:defRPr sz="1662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6pPr>
                        <a:lvl7pPr marL="2652754" algn="l" defTabSz="442126" rtl="0" eaLnBrk="1" latinLnBrk="0" hangingPunct="1">
                          <a:defRPr sz="1662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7pPr>
                        <a:lvl8pPr marL="3094880" algn="l" defTabSz="442126" rtl="0" eaLnBrk="1" latinLnBrk="0" hangingPunct="1">
                          <a:defRPr sz="1662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8pPr>
                        <a:lvl9pPr marL="3537005" algn="l" defTabSz="442126" rtl="0" eaLnBrk="1" latinLnBrk="0" hangingPunct="1">
                          <a:defRPr sz="1662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9pPr>
                      </a:lstStyle>
                      <a:p>
                        <a:pPr algn="ctr"/>
                        <a:r>
                          <a:rPr lang="en-US" sz="1200" dirty="0"/>
                          <a:t>Training</a:t>
                        </a:r>
                      </a:p>
                    </a:txBody>
                    <a:tcPr>
                      <a:lnL w="12700" cmpd="sng">
                        <a:solidFill>
                          <a:sysClr val="window" lastClr="FFFFFF"/>
                        </a:solidFill>
                      </a:lnL>
                      <a:lnR w="12700" cmpd="sng">
                        <a:solidFill>
                          <a:sysClr val="window" lastClr="FFFFFF"/>
                        </a:solidFill>
                      </a:lnR>
                      <a:lnT w="12700" cmpd="sng">
                        <a:solidFill>
                          <a:sysClr val="window" lastClr="FFFFFF"/>
                        </a:solidFill>
                      </a:lnT>
                      <a:lnB w="38100" cmpd="sng">
                        <a:solidFill>
                          <a:sysClr val="window" lastClr="FFFFFF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4F81BD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442126" rtl="0" eaLnBrk="1" latinLnBrk="0" hangingPunct="1">
                          <a:defRPr sz="1662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1pPr>
                        <a:lvl2pPr marL="442126" algn="l" defTabSz="442126" rtl="0" eaLnBrk="1" latinLnBrk="0" hangingPunct="1">
                          <a:defRPr sz="1662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2pPr>
                        <a:lvl3pPr marL="884251" algn="l" defTabSz="442126" rtl="0" eaLnBrk="1" latinLnBrk="0" hangingPunct="1">
                          <a:defRPr sz="1662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3pPr>
                        <a:lvl4pPr marL="1326377" algn="l" defTabSz="442126" rtl="0" eaLnBrk="1" latinLnBrk="0" hangingPunct="1">
                          <a:defRPr sz="1662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4pPr>
                        <a:lvl5pPr marL="1768503" algn="l" defTabSz="442126" rtl="0" eaLnBrk="1" latinLnBrk="0" hangingPunct="1">
                          <a:defRPr sz="1662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5pPr>
                        <a:lvl6pPr marL="2210628" algn="l" defTabSz="442126" rtl="0" eaLnBrk="1" latinLnBrk="0" hangingPunct="1">
                          <a:defRPr sz="1662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6pPr>
                        <a:lvl7pPr marL="2652754" algn="l" defTabSz="442126" rtl="0" eaLnBrk="1" latinLnBrk="0" hangingPunct="1">
                          <a:defRPr sz="1662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7pPr>
                        <a:lvl8pPr marL="3094880" algn="l" defTabSz="442126" rtl="0" eaLnBrk="1" latinLnBrk="0" hangingPunct="1">
                          <a:defRPr sz="1662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8pPr>
                        <a:lvl9pPr marL="3537005" algn="l" defTabSz="442126" rtl="0" eaLnBrk="1" latinLnBrk="0" hangingPunct="1">
                          <a:defRPr sz="1662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9pPr>
                      </a:lstStyle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Validation</a:t>
                        </a:r>
                      </a:p>
                    </a:txBody>
                    <a:tcPr>
                      <a:lnL w="12700" cmpd="sng">
                        <a:solidFill>
                          <a:sysClr val="window" lastClr="FFFFFF"/>
                        </a:solidFill>
                      </a:lnL>
                      <a:lnR w="12700" cmpd="sng">
                        <a:solidFill>
                          <a:sysClr val="window" lastClr="FFFFFF"/>
                        </a:solidFill>
                      </a:lnR>
                      <a:lnT w="12700" cmpd="sng">
                        <a:solidFill>
                          <a:sysClr val="window" lastClr="FFFFFF"/>
                        </a:solidFill>
                      </a:lnT>
                      <a:lnB w="38100" cmpd="sng">
                        <a:solidFill>
                          <a:sysClr val="window" lastClr="FFFFFF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AC09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60554324"/>
                    </a:ext>
                  </a:extLst>
                </a:tr>
              </a:tbl>
            </a:graphicData>
          </a:graphic>
        </p:graphicFrame>
        <p:sp>
          <p:nvSpPr>
            <p:cNvPr id="85" name="Speech Bubble: Rectangle with Corners Rounded 84">
              <a:extLst>
                <a:ext uri="{FF2B5EF4-FFF2-40B4-BE49-F238E27FC236}">
                  <a16:creationId xmlns:a16="http://schemas.microsoft.com/office/drawing/2014/main" id="{5E7FCD6D-378A-4CB9-996B-7D6EE934C9FF}"/>
                </a:ext>
              </a:extLst>
            </p:cNvPr>
            <p:cNvSpPr/>
            <p:nvPr/>
          </p:nvSpPr>
          <p:spPr>
            <a:xfrm>
              <a:off x="454130" y="3715101"/>
              <a:ext cx="816396" cy="471363"/>
            </a:xfrm>
            <a:prstGeom prst="wedgeRoundRectCallout">
              <a:avLst>
                <a:gd name="adj1" fmla="val -28156"/>
                <a:gd name="adj2" fmla="val -90382"/>
                <a:gd name="adj3" fmla="val 16667"/>
              </a:avLst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Fit model</a:t>
              </a:r>
            </a:p>
          </p:txBody>
        </p:sp>
        <p:sp>
          <p:nvSpPr>
            <p:cNvPr id="86" name="Speech Bubble: Rectangle with Corners Rounded 85">
              <a:extLst>
                <a:ext uri="{FF2B5EF4-FFF2-40B4-BE49-F238E27FC236}">
                  <a16:creationId xmlns:a16="http://schemas.microsoft.com/office/drawing/2014/main" id="{DEB76B6F-6897-4DCF-9491-1CE6B2BE5D51}"/>
                </a:ext>
              </a:extLst>
            </p:cNvPr>
            <p:cNvSpPr/>
            <p:nvPr/>
          </p:nvSpPr>
          <p:spPr>
            <a:xfrm>
              <a:off x="1399467" y="3710700"/>
              <a:ext cx="1063385" cy="471363"/>
            </a:xfrm>
            <a:prstGeom prst="wedgeRoundRectCallout">
              <a:avLst>
                <a:gd name="adj1" fmla="val -28156"/>
                <a:gd name="adj2" fmla="val -90382"/>
                <a:gd name="adj3" fmla="val 16667"/>
              </a:avLst>
            </a:prstGeom>
            <a:solidFill>
              <a:srgbClr val="FAC090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Evaluate covariance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5089733-D0E5-4A66-A50F-91EF77050373}"/>
              </a:ext>
            </a:extLst>
          </p:cNvPr>
          <p:cNvSpPr txBox="1"/>
          <p:nvPr/>
        </p:nvSpPr>
        <p:spPr>
          <a:xfrm>
            <a:off x="4017644" y="4596363"/>
            <a:ext cx="10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4704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1: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 Component Analysis (PCA)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Partial Least Squares (PLS)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Two-way Orthogonal PLS (O2PLS)</a:t>
            </a:r>
          </a:p>
          <a:p>
            <a:r>
              <a:rPr lang="en-US" dirty="0"/>
              <a:t>Group sparse O2PLS</a:t>
            </a:r>
          </a:p>
          <a:p>
            <a:pPr lvl="1"/>
            <a:r>
              <a:rPr lang="en-US" dirty="0"/>
              <a:t>Feature/group selection</a:t>
            </a:r>
          </a:p>
          <a:p>
            <a:pPr lvl="1"/>
            <a:r>
              <a:rPr lang="en-US" dirty="0"/>
              <a:t>Number of groups to select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Post-hoc analyses using external databases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936889"/>
      </p:ext>
    </p:extLst>
  </p:cSld>
  <p:clrMapOvr>
    <a:masterClrMapping/>
  </p:clrMapOvr>
</p:sld>
</file>

<file path=ppt/theme/theme1.xml><?xml version="1.0" encoding="utf-8"?>
<a:theme xmlns:a="http://schemas.openxmlformats.org/drawingml/2006/main" name="17_Standaardthem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9_UMCU_PPT_V1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8528</TotalTime>
  <Words>521</Words>
  <Application>Microsoft Office PowerPoint</Application>
  <PresentationFormat>On-screen Show (4:3)</PresentationFormat>
  <Paragraphs>218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Myriad Pro</vt:lpstr>
      <vt:lpstr>UMC Frutiger</vt:lpstr>
      <vt:lpstr>Arial</vt:lpstr>
      <vt:lpstr>Calibri</vt:lpstr>
      <vt:lpstr>Cambria Math</vt:lpstr>
      <vt:lpstr>Courier New</vt:lpstr>
      <vt:lpstr>Segoe UI</vt:lpstr>
      <vt:lpstr>17_Standaardthema</vt:lpstr>
      <vt:lpstr>9_UMCU_PPT_V1</vt:lpstr>
      <vt:lpstr>Part 1: overview</vt:lpstr>
      <vt:lpstr>Recall: joint principal components</vt:lpstr>
      <vt:lpstr>Feature selection</vt:lpstr>
      <vt:lpstr>Group selection</vt:lpstr>
      <vt:lpstr>Dimension reduction + Group selection</vt:lpstr>
      <vt:lpstr>Penalty on loadings</vt:lpstr>
      <vt:lpstr>GO2PLS – different penalties</vt:lpstr>
      <vt:lpstr>How to select the number of groups</vt:lpstr>
      <vt:lpstr>Part 1: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Jonge, J. de</dc:creator>
  <cp:lastModifiedBy>Zhujie Gu</cp:lastModifiedBy>
  <cp:revision>317</cp:revision>
  <cp:lastPrinted>2012-03-19T06:06:08Z</cp:lastPrinted>
  <dcterms:created xsi:type="dcterms:W3CDTF">2010-12-13T14:54:46Z</dcterms:created>
  <dcterms:modified xsi:type="dcterms:W3CDTF">2021-06-26T10:48:26Z</dcterms:modified>
</cp:coreProperties>
</file>