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6"/>
  </p:notesMasterIdLst>
  <p:sldIdLst>
    <p:sldId id="493" r:id="rId3"/>
    <p:sldId id="494" r:id="rId4"/>
    <p:sldId id="495" r:id="rId5"/>
    <p:sldId id="496" r:id="rId6"/>
    <p:sldId id="502" r:id="rId7"/>
    <p:sldId id="497" r:id="rId8"/>
    <p:sldId id="498" r:id="rId9"/>
    <p:sldId id="499" r:id="rId10"/>
    <p:sldId id="500" r:id="rId11"/>
    <p:sldId id="504" r:id="rId12"/>
    <p:sldId id="503" r:id="rId13"/>
    <p:sldId id="507" r:id="rId14"/>
    <p:sldId id="506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2698" autoAdjust="0"/>
  </p:normalViewPr>
  <p:slideViewPr>
    <p:cSldViewPr showGuides="1">
      <p:cViewPr varScale="1">
        <p:scale>
          <a:sx n="96" d="100"/>
          <a:sy n="96" d="100"/>
        </p:scale>
        <p:origin x="2208" y="168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14-08-2022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NL" dirty="0"/>
              <a:t>nterpretation what we are doing, loadings,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49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NL" dirty="0"/>
              <a:t>nterpretation what we are doing, loadings,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84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62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with dataset, 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9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62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pPr lvl="1"/>
            <a:r>
              <a:rPr lang="en-US" dirty="0"/>
              <a:t>Single dataset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syndrome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D09F37-29C7-41E5-B460-2ABA9C4E0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dirty="0"/>
              <a:t>Methylation and glycomics data on Down syndrome patients and controls</a:t>
            </a:r>
          </a:p>
          <a:p>
            <a:r>
              <a:rPr lang="en-US" sz="2600" dirty="0"/>
              <a:t>29 trios: a DS patient and its sibling and mother</a:t>
            </a:r>
          </a:p>
          <a:p>
            <a:r>
              <a:rPr lang="en-US" sz="2600" dirty="0"/>
              <a:t>A subset of 450k methylation intensity values</a:t>
            </a:r>
          </a:p>
          <a:p>
            <a:pPr lvl="1"/>
            <a:r>
              <a:rPr lang="en-US" sz="2200" dirty="0"/>
              <a:t>We only consider chromosome 21 and targeting a gene</a:t>
            </a:r>
          </a:p>
          <a:p>
            <a:pPr lvl="1"/>
            <a:r>
              <a:rPr lang="en-US" sz="2200" dirty="0"/>
              <a:t>Yields 3322 CpG sites</a:t>
            </a:r>
          </a:p>
          <a:p>
            <a:r>
              <a:rPr lang="en-US" sz="2600" dirty="0"/>
              <a:t>Ten (plasma N-)glycan peaks </a:t>
            </a:r>
          </a:p>
          <a:p>
            <a:pPr lvl="1"/>
            <a:r>
              <a:rPr lang="en-US" sz="2200" dirty="0"/>
              <a:t>Divide by the total abundance, apply log</a:t>
            </a:r>
          </a:p>
        </p:txBody>
      </p:sp>
    </p:spTree>
    <p:extLst>
      <p:ext uri="{BB962C8B-B14F-4D97-AF65-F5344CB8AC3E}">
        <p14:creationId xmlns:p14="http://schemas.microsoft.com/office/powerpoint/2010/main" val="34960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E89-A600-C547-9654-DA20678C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B4A2-19D5-204D-A0A3-507F4F3E0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Down Syndrome data and describe the datasets. </a:t>
            </a:r>
          </a:p>
          <a:p>
            <a:pPr marL="901221" lvl="1" indent="-514350"/>
            <a:r>
              <a:rPr lang="en-GB" dirty="0"/>
              <a:t>Use boxplots, histograms and 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PCA on glycomics, using </a:t>
            </a:r>
            <a:r>
              <a:rPr lang="en-GB" i="1" dirty="0" err="1"/>
              <a:t>svd</a:t>
            </a:r>
            <a:r>
              <a:rPr lang="en-GB" dirty="0"/>
              <a:t>, and inspect the loadings of the first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and plot the scores of the first component</a:t>
            </a:r>
          </a:p>
        </p:txBody>
      </p:sp>
    </p:spTree>
    <p:extLst>
      <p:ext uri="{BB962C8B-B14F-4D97-AF65-F5344CB8AC3E}">
        <p14:creationId xmlns:p14="http://schemas.microsoft.com/office/powerpoint/2010/main" val="361947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E89-A600-C547-9654-DA20678C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B4A2-19D5-204D-A0A3-507F4F3E0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Down Syndrome data and describe the datasets. </a:t>
            </a:r>
          </a:p>
          <a:p>
            <a:pPr marL="901221" lvl="1" indent="-514350"/>
            <a:r>
              <a:rPr lang="en-GB" dirty="0"/>
              <a:t>Use boxplots, histograms and 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PCA on glycomics, using </a:t>
            </a:r>
            <a:r>
              <a:rPr lang="en-GB" i="1" dirty="0" err="1"/>
              <a:t>svd</a:t>
            </a:r>
            <a:r>
              <a:rPr lang="en-GB" dirty="0"/>
              <a:t>, and inspect the loadings of the first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and plot the scores of the first component</a:t>
            </a:r>
          </a:p>
        </p:txBody>
      </p:sp>
    </p:spTree>
    <p:extLst>
      <p:ext uri="{BB962C8B-B14F-4D97-AF65-F5344CB8AC3E}">
        <p14:creationId xmlns:p14="http://schemas.microsoft.com/office/powerpoint/2010/main" val="415773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pPr lvl="1"/>
            <a:r>
              <a:rPr lang="en-US" dirty="0"/>
              <a:t>Single dataset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Post-hoc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</p:spPr>
            <p:txBody>
              <a:bodyPr/>
              <a:lstStyle/>
              <a:p>
                <a:r>
                  <a:rPr lang="en-US" dirty="0"/>
                  <a:t>Suppose we have a dataset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columns</a:t>
                </a:r>
              </a:p>
              <a:p>
                <a:r>
                  <a:rPr lang="en-US" dirty="0"/>
                  <a:t>E.g. methylation values, glycan abundances, </a:t>
                </a:r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  <a:blipFill>
                <a:blip r:embed="rId2"/>
                <a:stretch>
                  <a:fillRect l="-1246" t="-2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033454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033454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0345" r="-10116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110345" r="-2353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16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203333" r="-2353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3793" r="-10116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313793" r="-2353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DABEB420-476F-4DB1-A093-A482D95202C6}"/>
              </a:ext>
            </a:extLst>
          </p:cNvPr>
          <p:cNvSpPr txBox="1">
            <a:spLocks/>
          </p:cNvSpPr>
          <p:nvPr/>
        </p:nvSpPr>
        <p:spPr>
          <a:xfrm>
            <a:off x="323528" y="4221089"/>
            <a:ext cx="5256584" cy="1483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How to inspect these variables and their correlations?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bivariate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5040560" cy="1152128"/>
          </a:xfrm>
        </p:spPr>
        <p:txBody>
          <a:bodyPr/>
          <a:lstStyle/>
          <a:p>
            <a:r>
              <a:rPr lang="en-US" dirty="0"/>
              <a:t>Suppose we have two genes</a:t>
            </a:r>
          </a:p>
          <a:p>
            <a:r>
              <a:rPr lang="en-US" dirty="0"/>
              <a:t>They are highly correlated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65B4666-98AF-499B-94C0-0F901F7B292E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7560840" cy="1844824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you represent these data? Do you need both dimensions?</a:t>
            </a:r>
          </a:p>
          <a:p>
            <a:r>
              <a:rPr lang="en-US" dirty="0"/>
              <a:t>In general, aggregate data across direction of maximal variance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6CBFD03-08F7-4C50-BD56-125C1B9D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16" y="692696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written as the product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 </a:t>
                </a:r>
                <a:r>
                  <a:rPr lang="en-US" i="1" dirty="0"/>
                  <a:t>weight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has p numbers </a:t>
                </a:r>
              </a:p>
              <a:p>
                <a:r>
                  <a:rPr lang="en-US" dirty="0"/>
                  <a:t>Resulting product: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nl-NL" b="0" dirty="0"/>
                  <a:t> (</a:t>
                </a:r>
                <a:r>
                  <a:rPr lang="nl-NL" b="0" dirty="0" err="1"/>
                  <a:t>dimension</a:t>
                </a:r>
                <a:r>
                  <a:rPr lang="nl-NL" b="0" dirty="0"/>
                  <a:t> of </a:t>
                </a:r>
                <a:r>
                  <a:rPr lang="nl-NL" b="0" dirty="0" err="1"/>
                  <a:t>this</a:t>
                </a:r>
                <a:r>
                  <a:rPr lang="nl-NL" b="0" dirty="0"/>
                  <a:t> product?)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sample variance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the “matrix-squared”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nl-NL" b="0" dirty="0"/>
              </a:p>
              <a:p>
                <a:pPr marL="0" indent="0">
                  <a:buNone/>
                </a:pPr>
                <a:r>
                  <a:rPr lang="nl-NL" b="1" dirty="0"/>
                  <a:t>Message: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NL" dirty="0"/>
                  <a:t>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calculate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b="1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  <a:blipFill>
                <a:blip r:embed="rId4"/>
                <a:stretch>
                  <a:fillRect l="-1556" t="-1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4734272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Consider 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b="1" dirty="0"/>
              </a:p>
              <a:p>
                <a:pPr marL="0" indent="0">
                  <a:buNone/>
                </a:pPr>
                <a:endParaRPr lang="nl-NL" b="1" dirty="0"/>
              </a:p>
              <a:p>
                <a:pPr marL="0" indent="0">
                  <a:buNone/>
                </a:pPr>
                <a:r>
                  <a:rPr lang="nl-NL" b="1" dirty="0" err="1"/>
                  <a:t>Which</a:t>
                </a:r>
                <a:r>
                  <a:rPr lang="nl-NL" b="1" dirty="0"/>
                  <a:t> </a:t>
                </a:r>
                <a:r>
                  <a:rPr lang="nl-NL" b="1" dirty="0" err="1"/>
                  <a:t>one</a:t>
                </a:r>
                <a:r>
                  <a:rPr lang="nl-NL" b="1" dirty="0"/>
                  <a:t> has </a:t>
                </a:r>
                <a:r>
                  <a:rPr lang="nl-NL" b="1" dirty="0" err="1"/>
                  <a:t>the</a:t>
                </a:r>
                <a:r>
                  <a:rPr lang="nl-NL" b="1" dirty="0"/>
                  <a:t> </a:t>
                </a:r>
                <a:r>
                  <a:rPr lang="nl-NL" b="1" dirty="0" err="1"/>
                  <a:t>highest</a:t>
                </a:r>
                <a:r>
                  <a:rPr lang="nl-NL" b="1" dirty="0"/>
                  <a:t> </a:t>
                </a:r>
                <a:r>
                  <a:rPr lang="nl-NL" b="1" dirty="0" err="1"/>
                  <a:t>variance</a:t>
                </a:r>
                <a:r>
                  <a:rPr lang="nl-NL" b="1" dirty="0"/>
                  <a:t>?</a:t>
                </a:r>
              </a:p>
              <a:p>
                <a:r>
                  <a:rPr lang="nl-NL" dirty="0"/>
                  <a:t>1*Gene 1 + 1*Gene 2?</a:t>
                </a:r>
              </a:p>
              <a:p>
                <a:r>
                  <a:rPr lang="nl-NL" dirty="0"/>
                  <a:t>1*Gene 1 – 1*Gene 2?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4734272" cy="4608512"/>
              </a:xfrm>
              <a:blipFill>
                <a:blip r:embed="rId3"/>
                <a:stretch>
                  <a:fillRect l="-2674" t="-1374" r="-2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7">
            <a:extLst>
              <a:ext uri="{FF2B5EF4-FFF2-40B4-BE49-F238E27FC236}">
                <a16:creationId xmlns:a16="http://schemas.microsoft.com/office/drawing/2014/main" id="{2C41480D-10BD-2442-BD0F-D9A301CD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816" y="1628800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algorithm: estimation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534D68-5C2E-423D-A713-B346662F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Objective: maximize variance of linear combination</a:t>
            </a:r>
          </a:p>
          <a:p>
            <a:r>
              <a:rPr lang="en-US" dirty="0"/>
              <a:t>The combination is relative</a:t>
            </a:r>
          </a:p>
          <a:p>
            <a:pPr lvl="1"/>
            <a:r>
              <a:rPr lang="en-US" dirty="0"/>
              <a:t>Multiply numbers by 0.1, or 1, or 100 times is equivalent</a:t>
            </a:r>
          </a:p>
          <a:p>
            <a:r>
              <a:rPr lang="en-US" dirty="0"/>
              <a:t>Can be calculated using </a:t>
            </a:r>
          </a:p>
          <a:p>
            <a:pPr lvl="1"/>
            <a:r>
              <a:rPr lang="en-US" dirty="0"/>
              <a:t>A singular value decomposition (</a:t>
            </a:r>
            <a:r>
              <a:rPr lang="en-US" i="1" dirty="0" err="1"/>
              <a:t>svd</a:t>
            </a:r>
            <a:r>
              <a:rPr lang="en-US" dirty="0"/>
              <a:t> in 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Message</a:t>
            </a:r>
            <a:r>
              <a:rPr lang="en-US" dirty="0"/>
              <a:t>: first principal component is first (right) singular vector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65299-8925-4B08-BBD5-50558F2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186B6D-E026-4CE0-A487-0062E38B3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21602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c(-2, 0, 1,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c(-3.5, 0.5, 2,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plot(gene1, gene2)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gene2))$v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CE86ED-D65C-4312-AB33-FCE7D8901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4" t="16401" r="55113" b="9401"/>
          <a:stretch/>
        </p:blipFill>
        <p:spPr>
          <a:xfrm>
            <a:off x="4554286" y="908720"/>
            <a:ext cx="4356992" cy="4965281"/>
          </a:xfrm>
          <a:prstGeom prst="rect">
            <a:avLst/>
          </a:prstGeom>
        </p:spPr>
      </p:pic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9270FBD-0426-4810-A8AF-3ACC77B29D5D}"/>
              </a:ext>
            </a:extLst>
          </p:cNvPr>
          <p:cNvSpPr txBox="1">
            <a:spLocks/>
          </p:cNvSpPr>
          <p:nvPr/>
        </p:nvSpPr>
        <p:spPr>
          <a:xfrm>
            <a:off x="467544" y="4221088"/>
            <a:ext cx="4104456" cy="2160240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The best weight </a:t>
            </a:r>
            <a:r>
              <a:rPr lang="en-US" sz="2400" dirty="0">
                <a:cs typeface="Times New Roman" panose="02020603050405020304" pitchFamily="18" charset="0"/>
              </a:rPr>
              <a:t>is (0.5,0.87)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So: 0.5 times gene 1 and 0.87 times gene 2 gives the highest variance</a:t>
            </a:r>
          </a:p>
        </p:txBody>
      </p:sp>
    </p:spTree>
    <p:extLst>
      <p:ext uri="{BB962C8B-B14F-4D97-AF65-F5344CB8AC3E}">
        <p14:creationId xmlns:p14="http://schemas.microsoft.com/office/powerpoint/2010/main" val="387176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D296-B5A8-48A7-84FF-B9627C8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interpretation of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numbers for each feature (gene) indicating the importance for that principal component</a:t>
                </a:r>
              </a:p>
              <a:p>
                <a:r>
                  <a:rPr lang="en-US" dirty="0"/>
                  <a:t>A weight is also called a loading</a:t>
                </a:r>
              </a:p>
              <a:p>
                <a:r>
                  <a:rPr lang="en-US" dirty="0"/>
                  <a:t>These loadings are relative, the squares sum up to 1 </a:t>
                </a:r>
              </a:p>
              <a:p>
                <a:r>
                  <a:rPr lang="en-US" dirty="0"/>
                  <a:t>The result of projecting the data onto these loadings are called scores: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scores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indicate the importance of each sample for that component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 r="-1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a given dataset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we want to inspect variables and their correlations</a:t>
                </a:r>
              </a:p>
              <a:p>
                <a:r>
                  <a:rPr lang="en-US" sz="2600" dirty="0"/>
                  <a:t>Based on a bivariate scatterplot, we find the direction of maximal 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</a:t>
                </a:r>
              </a:p>
              <a:p>
                <a:r>
                  <a:rPr lang="en-US" sz="2600" dirty="0"/>
                  <a:t>The projections of the data onto these weights are called the scores.</a:t>
                </a:r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11931</TotalTime>
  <Words>738</Words>
  <Application>Microsoft Macintosh PowerPoint</Application>
  <PresentationFormat>On-screen Show (4:3)</PresentationFormat>
  <Paragraphs>108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Part 1: overview</vt:lpstr>
      <vt:lpstr>Introduction</vt:lpstr>
      <vt:lpstr> Example: bivariate data</vt:lpstr>
      <vt:lpstr>PCA principle: maximal variance</vt:lpstr>
      <vt:lpstr>PCA principle: maximal variance</vt:lpstr>
      <vt:lpstr>PCA algorithm: estimation</vt:lpstr>
      <vt:lpstr>An example in R</vt:lpstr>
      <vt:lpstr>PCA: interpretation of the results</vt:lpstr>
      <vt:lpstr>Principal component analysis: summary</vt:lpstr>
      <vt:lpstr>Down syndrome data</vt:lpstr>
      <vt:lpstr>Exercises</vt:lpstr>
      <vt:lpstr>Exercises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 (Said)</cp:lastModifiedBy>
  <cp:revision>317</cp:revision>
  <cp:lastPrinted>2012-03-19T06:06:08Z</cp:lastPrinted>
  <dcterms:created xsi:type="dcterms:W3CDTF">2010-12-13T14:54:46Z</dcterms:created>
  <dcterms:modified xsi:type="dcterms:W3CDTF">2022-08-14T19:37:45Z</dcterms:modified>
</cp:coreProperties>
</file>