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2"/>
  </p:notesMasterIdLst>
  <p:sldIdLst>
    <p:sldId id="493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88889" autoAdjust="0"/>
  </p:normalViewPr>
  <p:slideViewPr>
    <p:cSldViewPr showGuides="1">
      <p:cViewPr varScale="1">
        <p:scale>
          <a:sx n="91" d="100"/>
          <a:sy n="91" d="100"/>
        </p:scale>
        <p:origin x="2368" y="192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89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Morning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Unsupervised learning: dimension reduction and data integration </a:t>
            </a:r>
          </a:p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Multi-omics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5085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</p:spPr>
            <p:txBody>
              <a:bodyPr/>
              <a:lstStyle/>
              <a:p>
                <a:r>
                  <a:rPr lang="en-US" dirty="0"/>
                  <a:t>Suppose we have a dataset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columns</a:t>
                </a:r>
              </a:p>
              <a:p>
                <a:r>
                  <a:rPr lang="en-US" dirty="0"/>
                  <a:t>Make it concrete: gene expression values, metabolite abundances, questionnaires,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  <a:blipFill>
                <a:blip r:embed="rId2"/>
                <a:stretch>
                  <a:fillRect l="-1246" t="-29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545853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545853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30" t="-106557" r="-10226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6557" r="-1685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30" t="-206557" r="-102260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06557" r="-1685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30" t="-306557" r="-10226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06557" r="-1685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DABEB420-476F-4DB1-A093-A482D95202C6}"/>
              </a:ext>
            </a:extLst>
          </p:cNvPr>
          <p:cNvSpPr txBox="1">
            <a:spLocks/>
          </p:cNvSpPr>
          <p:nvPr/>
        </p:nvSpPr>
        <p:spPr>
          <a:xfrm>
            <a:off x="323528" y="4221089"/>
            <a:ext cx="5256584" cy="1483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How to inspect these variables and their correlations?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bivariate 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5040560" cy="1152128"/>
          </a:xfrm>
        </p:spPr>
        <p:txBody>
          <a:bodyPr/>
          <a:lstStyle/>
          <a:p>
            <a:r>
              <a:rPr lang="en-US" dirty="0"/>
              <a:t>Suppose we have two genes</a:t>
            </a:r>
          </a:p>
          <a:p>
            <a:r>
              <a:rPr lang="en-US" dirty="0"/>
              <a:t>They are highly correlated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65B4666-98AF-499B-94C0-0F901F7B292E}"/>
              </a:ext>
            </a:extLst>
          </p:cNvPr>
          <p:cNvSpPr txBox="1">
            <a:spLocks/>
          </p:cNvSpPr>
          <p:nvPr/>
        </p:nvSpPr>
        <p:spPr>
          <a:xfrm>
            <a:off x="467544" y="4509120"/>
            <a:ext cx="7560840" cy="1844824"/>
          </a:xfrm>
          <a:prstGeom prst="rect">
            <a:avLst/>
          </a:prstGeom>
        </p:spPr>
        <p:txBody>
          <a:bodyPr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you represent these data? Do you need both dimensions?</a:t>
            </a:r>
          </a:p>
          <a:p>
            <a:r>
              <a:rPr lang="en-US" dirty="0"/>
              <a:t>In general, aggregate data across direction of maximal variance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6CBFD03-08F7-4C50-BD56-125C1B9D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16" y="692696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principle: maximal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dataset, where each column has zero mean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linear combination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written as the product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 </a:t>
                </a:r>
                <a:r>
                  <a:rPr lang="en-US" i="1" dirty="0"/>
                  <a:t>weight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has p numbers </a:t>
                </a:r>
              </a:p>
              <a:p>
                <a:r>
                  <a:rPr lang="en-US" dirty="0"/>
                  <a:t>Resulting product: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nl-NL" b="0" dirty="0"/>
                  <a:t> (</a:t>
                </a:r>
                <a:r>
                  <a:rPr lang="nl-NL" b="0" dirty="0" err="1"/>
                  <a:t>dimension</a:t>
                </a:r>
                <a:r>
                  <a:rPr lang="nl-NL" b="0" dirty="0"/>
                  <a:t> of </a:t>
                </a:r>
                <a:r>
                  <a:rPr lang="nl-NL" b="0" dirty="0" err="1"/>
                  <a:t>this</a:t>
                </a:r>
                <a:r>
                  <a:rPr lang="nl-NL" b="0" dirty="0"/>
                  <a:t> product?)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sample variance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the “matrix-squared”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𝑋𝑤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nl-NL" b="0" dirty="0"/>
              </a:p>
              <a:p>
                <a:pPr marL="0" indent="0">
                  <a:buNone/>
                </a:pPr>
                <a:r>
                  <a:rPr lang="nl-NL" b="1" dirty="0"/>
                  <a:t>Message: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NL" dirty="0"/>
                  <a:t>, 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calculate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endParaRPr lang="nl-NL" b="1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  <a:blipFill>
                <a:blip r:embed="rId4"/>
                <a:stretch>
                  <a:fillRect l="-1556" t="-1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7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algorithm: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Objective: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Such that the squared elements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Apply the Lagrange method:</a:t>
                </a:r>
              </a:p>
              <a:p>
                <a:pPr lvl="1"/>
                <a:r>
                  <a:rPr lang="nl-NL" dirty="0" err="1">
                    <a:solidFill>
                      <a:schemeClr val="bg1">
                        <a:lumMod val="50000"/>
                      </a:schemeClr>
                    </a:solidFill>
                  </a:rPr>
                  <a:t>Maximize</a:t>
                </a:r>
                <a:r>
                  <a:rPr lang="nl-NL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Differentiate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w.r.t.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and set to zero: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Resulting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first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Equivalently: first right singular vector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Thus</a:t>
                </a:r>
                <a:r>
                  <a:rPr lang="en-US" dirty="0"/>
                  <a:t>: first principal component is first eigenvector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57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21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65299-8925-4B08-BBD5-50558F2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 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186B6D-E026-4CE0-A487-0062E38B3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4104456" cy="21602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gene1 &lt;- c(-2, 0, 1,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gene2 &lt;- c(-3.5, 0.5, 2,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plot(gene1, gene2)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(gene1, gene2))$v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CE86ED-D65C-4312-AB33-FCE7D8901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4" t="16401" r="55113" b="9401"/>
          <a:stretch/>
        </p:blipFill>
        <p:spPr>
          <a:xfrm>
            <a:off x="4554286" y="908720"/>
            <a:ext cx="4356992" cy="4965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tekst 2">
                <a:extLst>
                  <a:ext uri="{FF2B5EF4-FFF2-40B4-BE49-F238E27FC236}">
                    <a16:creationId xmlns:a16="http://schemas.microsoft.com/office/drawing/2014/main" id="{E9270FBD-0426-4810-A8AF-3ACC77B29D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4221088"/>
                <a:ext cx="4104456" cy="2160240"/>
              </a:xfrm>
              <a:prstGeom prst="rect">
                <a:avLst/>
              </a:prstGeom>
            </p:spPr>
            <p:txBody>
              <a:bodyPr/>
              <a:lstStyle>
                <a:lvl1pPr marL="331185" indent="-331185" algn="l" defTabSz="441092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8056" indent="-275499" algn="l" defTabSz="441092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04928" indent="-219813" algn="l" defTabSz="441092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46020" indent="-219813" algn="l" defTabSz="441092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939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88577" indent="-219813" algn="l" defTabSz="441092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939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431691" indent="-221063" algn="l" defTabSz="44212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9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73817" indent="-221063" algn="l" defTabSz="44212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9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315943" indent="-221063" algn="l" defTabSz="44212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9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58068" indent="-221063" algn="l" defTabSz="44212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9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prstClr val="black"/>
                    </a:solidFill>
                  </a:rPr>
                  <a:t>The best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c(0.5,0.87)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So: 0.5 times gene 1 and 0.87 times gene 2 gives the highest variance</a:t>
                </a:r>
              </a:p>
            </p:txBody>
          </p:sp>
        </mc:Choice>
        <mc:Fallback xmlns="">
          <p:sp>
            <p:nvSpPr>
              <p:cNvPr id="8" name="Tijdelijke aanduiding voor tekst 2">
                <a:extLst>
                  <a:ext uri="{FF2B5EF4-FFF2-40B4-BE49-F238E27FC236}">
                    <a16:creationId xmlns:a16="http://schemas.microsoft.com/office/drawing/2014/main" id="{E9270FBD-0426-4810-A8AF-3ACC77B29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21088"/>
                <a:ext cx="4104456" cy="2160240"/>
              </a:xfrm>
              <a:prstGeom prst="rect">
                <a:avLst/>
              </a:prstGeom>
              <a:blipFill>
                <a:blip r:embed="rId6"/>
                <a:stretch>
                  <a:fillRect l="-2080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76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D296-B5A8-48A7-84FF-B9627C8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interpretation of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numbers for each feature (gene) indicating the importance for that principal component</a:t>
                </a:r>
              </a:p>
              <a:p>
                <a:r>
                  <a:rPr lang="en-US" dirty="0"/>
                  <a:t>These weights are relative, the squares sum up to 1 </a:t>
                </a:r>
              </a:p>
              <a:p>
                <a:r>
                  <a:rPr lang="en-US" dirty="0"/>
                  <a:t>The result of projecting the data onto these weights are called scores: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scores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indicate the importance of each sample for that component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349" t="-1190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9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a given dataset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we want to inspect variables and their correlations</a:t>
                </a:r>
              </a:p>
              <a:p>
                <a:r>
                  <a:rPr lang="en-US" sz="2600" dirty="0"/>
                  <a:t>Based on a bivariate scatterplot, we find the direction of maximal variance</a:t>
                </a:r>
              </a:p>
              <a:p>
                <a:r>
                  <a:rPr lang="en-US" sz="2600" dirty="0"/>
                  <a:t>This direction is represented by weights for each feature, calculated by a singular value decomposition</a:t>
                </a:r>
              </a:p>
              <a:p>
                <a:r>
                  <a:rPr lang="en-US" sz="2600" dirty="0"/>
                  <a:t>The projections of the data onto these weights are called the scores.</a:t>
                </a:r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Morning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Unsupervised learning: dimension reduction and data integration </a:t>
            </a:r>
          </a:p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Multi-omics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542413396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7317</TotalTime>
  <Words>539</Words>
  <Application>Microsoft Macintosh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UMC Frutiger</vt:lpstr>
      <vt:lpstr>17_Standaardthema</vt:lpstr>
      <vt:lpstr>9_UMCU_PPT_V1</vt:lpstr>
      <vt:lpstr>Morning session: overview</vt:lpstr>
      <vt:lpstr>Introduction</vt:lpstr>
      <vt:lpstr> Example: bivariate data</vt:lpstr>
      <vt:lpstr>PCA principle: maximal variance</vt:lpstr>
      <vt:lpstr>PCA algorithm: estimation</vt:lpstr>
      <vt:lpstr>An example in R</vt:lpstr>
      <vt:lpstr>PCA: interpretation of the results</vt:lpstr>
      <vt:lpstr>Principal component analysis: summary</vt:lpstr>
      <vt:lpstr>Morning session: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 (Said)</cp:lastModifiedBy>
  <cp:revision>301</cp:revision>
  <cp:lastPrinted>2012-03-19T06:06:08Z</cp:lastPrinted>
  <dcterms:created xsi:type="dcterms:W3CDTF">2010-12-13T14:54:46Z</dcterms:created>
  <dcterms:modified xsi:type="dcterms:W3CDTF">2022-06-14T12:56:38Z</dcterms:modified>
</cp:coreProperties>
</file>