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4"/>
  </p:notesMasterIdLst>
  <p:sldIdLst>
    <p:sldId id="501" r:id="rId3"/>
    <p:sldId id="494" r:id="rId4"/>
    <p:sldId id="495" r:id="rId5"/>
    <p:sldId id="507" r:id="rId6"/>
    <p:sldId id="508" r:id="rId7"/>
    <p:sldId id="509" r:id="rId8"/>
    <p:sldId id="510" r:id="rId9"/>
    <p:sldId id="511" r:id="rId10"/>
    <p:sldId id="512" r:id="rId11"/>
    <p:sldId id="500" r:id="rId12"/>
    <p:sldId id="513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38" autoAdjust="0"/>
  </p:normalViewPr>
  <p:slideViewPr>
    <p:cSldViewPr showGuides="1">
      <p:cViewPr varScale="1">
        <p:scale>
          <a:sx n="84" d="100"/>
          <a:sy n="84" d="100"/>
        </p:scale>
        <p:origin x="1603" y="67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learning: dimension reduction and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variance principle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covariance principle 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12689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nl-NL" sz="2600" dirty="0"/>
                  <a:t>Want to </a:t>
                </a:r>
                <a:r>
                  <a:rPr lang="nl-NL" sz="2600" dirty="0" err="1"/>
                  <a:t>capture</a:t>
                </a:r>
                <a:r>
                  <a:rPr lang="nl-NL" sz="2600" dirty="0"/>
                  <a:t> data-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 as well</a:t>
                </a:r>
              </a:p>
              <a:p>
                <a:r>
                  <a:rPr lang="nl-NL" sz="2600" dirty="0"/>
                  <a:t>O2PLS </a:t>
                </a:r>
                <a:r>
                  <a:rPr lang="nl-NL" sz="2600" dirty="0" err="1"/>
                  <a:t>estimates</a:t>
                </a:r>
                <a:r>
                  <a:rPr lang="nl-NL" sz="2600" dirty="0"/>
                  <a:t> joint and 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, </a:t>
                </a:r>
                <a:r>
                  <a:rPr lang="nl-NL" sz="2600" dirty="0" err="1"/>
                  <a:t>consisting</a:t>
                </a:r>
                <a:r>
                  <a:rPr lang="nl-NL" sz="2600" dirty="0"/>
                  <a:t> of </a:t>
                </a:r>
                <a:r>
                  <a:rPr lang="nl-NL" sz="2600" dirty="0" err="1"/>
                  <a:t>weights</a:t>
                </a:r>
                <a:r>
                  <a:rPr lang="nl-NL" sz="2600" dirty="0"/>
                  <a:t> and scores</a:t>
                </a:r>
                <a:endParaRPr lang="en-US" sz="2600" dirty="0"/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learning: dimension reduction and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variance principle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Maximal covariance principle 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6066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2856"/>
            <a:ext cx="8075240" cy="4176464"/>
          </a:xfrm>
        </p:spPr>
        <p:txBody>
          <a:bodyPr/>
          <a:lstStyle/>
          <a:p>
            <a:r>
              <a:rPr lang="nl-NL" dirty="0"/>
              <a:t>We have </a:t>
            </a:r>
            <a:r>
              <a:rPr lang="nl-NL" dirty="0" err="1"/>
              <a:t>seen</a:t>
            </a:r>
            <a:r>
              <a:rPr lang="nl-NL" dirty="0"/>
              <a:t> PCA and PLS</a:t>
            </a:r>
          </a:p>
          <a:p>
            <a:r>
              <a:rPr lang="nl-NL" dirty="0" err="1"/>
              <a:t>Looked</a:t>
            </a:r>
            <a:r>
              <a:rPr lang="nl-NL" dirty="0"/>
              <a:t> at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algorithmic</a:t>
            </a:r>
            <a:r>
              <a:rPr lang="nl-NL" dirty="0"/>
              <a:t> point of view</a:t>
            </a:r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model?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random variables, and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parameters?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b="0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scores (the PCs)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weights (or loadings), </a:t>
                </a:r>
                <a:r>
                  <a:rPr lang="en-US" dirty="0" smtClean="0"/>
                  <a:t>parameters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are residuals</a:t>
                </a:r>
                <a:endParaRPr lang="en-US" dirty="0"/>
              </a:p>
              <a:p>
                <a:r>
                  <a:rPr lang="en-US" dirty="0"/>
                  <a:t>Parameters are estimated such that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b="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latent (hidden) scores (the joint PCs)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are weights (or loadings), parameters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via the third relation</a:t>
                </a:r>
              </a:p>
              <a:p>
                <a:r>
                  <a:rPr lang="en-US" sz="2400" dirty="0"/>
                  <a:t>Parameters are estimated such that the covariance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r>
                  <a:rPr lang="en-US" sz="2400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  <a:blipFill>
                <a:blip r:embed="rId4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are latent variables underlying these data</a:t>
                </a:r>
              </a:p>
              <a:p>
                <a:r>
                  <a:rPr lang="en-US" sz="2400" dirty="0"/>
                  <a:t>These latent variables vary, and through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cause variation in the two datasets</a:t>
                </a:r>
              </a:p>
              <a:p>
                <a:r>
                  <a:rPr lang="en-US" sz="2400" dirty="0"/>
                  <a:t>In the above context,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could be genetic/metabolic pathways of several connected genes and metabolites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would tell us which genes and metabolites are involved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049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0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BEB9-C59D-4C8F-97F4-B219A34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Omics-specific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PCA models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PLS models the covariance</a:t>
                </a:r>
              </a:p>
              <a:p>
                <a:r>
                  <a:rPr lang="en-US" dirty="0"/>
                  <a:t>Suppose both sources are present, independently</a:t>
                </a:r>
              </a:p>
              <a:p>
                <a:pPr lvl="1"/>
                <a:r>
                  <a:rPr lang="en-US" dirty="0"/>
                  <a:t>E.g. some pathways connect genes and metabolites</a:t>
                </a:r>
              </a:p>
              <a:p>
                <a:pPr lvl="1"/>
                <a:r>
                  <a:rPr lang="en-US" dirty="0"/>
                  <a:t>Other pathways are there for self-maintenance</a:t>
                </a:r>
              </a:p>
              <a:p>
                <a:r>
                  <a:rPr lang="en-US" dirty="0"/>
                  <a:t>Capture both parts at the same time</a:t>
                </a:r>
              </a:p>
              <a:p>
                <a:r>
                  <a:rPr lang="en-US" dirty="0"/>
                  <a:t>Need to extend the PLS model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34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15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 model and data-specific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:r>
                  <a:rPr lang="en-US" sz="2400" dirty="0"/>
                  <a:t>In addition to the PLS joint weights and scores, we have specific weights and scores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still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2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0374-73B6-4A79-B209-C63A77D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O2PLS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7BC438-0F40-43CE-AE2A-5B814C86D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step estimation</a:t>
            </a:r>
          </a:p>
          <a:p>
            <a:pPr lvl="1"/>
            <a:r>
              <a:rPr lang="en-US" dirty="0"/>
              <a:t>First estimate several PLS components, they will contain both joint and specific parts</a:t>
            </a:r>
          </a:p>
          <a:p>
            <a:pPr lvl="1"/>
            <a:r>
              <a:rPr lang="en-US" dirty="0"/>
              <a:t>From that, estimate specific parts only and subtract</a:t>
            </a:r>
          </a:p>
          <a:p>
            <a:pPr lvl="1"/>
            <a:r>
              <a:rPr lang="en-US" dirty="0"/>
              <a:t>Finally, estimate again PLS on the “corrected” data</a:t>
            </a:r>
          </a:p>
          <a:p>
            <a:r>
              <a:rPr lang="en-US" dirty="0"/>
              <a:t>Software available from CRAN: </a:t>
            </a:r>
            <a:r>
              <a:rPr lang="en-US" i="1" dirty="0" err="1"/>
              <a:t>OmicsPLS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B8FD-4BF0-49B7-A20B-943C034A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CE4D2-2B8F-4575-AB39-E6F0BAE9C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Until now, we did not mention how to find out the number of components needed</a:t>
            </a:r>
          </a:p>
          <a:p>
            <a:r>
              <a:rPr lang="en-US" sz="2400" dirty="0"/>
              <a:t>For PCA, this number is the number of PCs</a:t>
            </a:r>
          </a:p>
          <a:p>
            <a:r>
              <a:rPr lang="en-US" sz="2400" dirty="0"/>
              <a:t>For PLS, this is the number of joint PCs</a:t>
            </a:r>
          </a:p>
          <a:p>
            <a:r>
              <a:rPr lang="en-US" sz="2400" dirty="0"/>
              <a:t>For O2PLS, this is</a:t>
            </a:r>
          </a:p>
          <a:p>
            <a:pPr lvl="1"/>
            <a:r>
              <a:rPr lang="en-US" sz="2000" dirty="0"/>
              <a:t>The number of Joint PCs</a:t>
            </a:r>
          </a:p>
          <a:p>
            <a:pPr lvl="1"/>
            <a:r>
              <a:rPr lang="en-US" sz="2000" dirty="0"/>
              <a:t>And the number of X-specific components</a:t>
            </a:r>
          </a:p>
          <a:p>
            <a:pPr lvl="1"/>
            <a:r>
              <a:rPr lang="en-US" sz="2000" dirty="0"/>
              <a:t>And Y-specific components</a:t>
            </a:r>
          </a:p>
          <a:p>
            <a:r>
              <a:rPr lang="en-US" sz="2400" dirty="0"/>
              <a:t>Standard way is to do cross-validation (next session)</a:t>
            </a:r>
          </a:p>
          <a:p>
            <a:pPr lvl="1"/>
            <a:r>
              <a:rPr lang="en-US" sz="2000" dirty="0"/>
              <a:t>Pick a number, then evaluate the performance on an independent test set</a:t>
            </a:r>
          </a:p>
          <a:p>
            <a:pPr lvl="1"/>
            <a:r>
              <a:rPr lang="en-US" sz="2000" dirty="0"/>
              <a:t>Repeat, and select the one that gives the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183266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7451</TotalTime>
  <Words>386</Words>
  <Application>Microsoft Office PowerPoint</Application>
  <PresentationFormat>Diavoorstelling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Courier New</vt:lpstr>
      <vt:lpstr>Myriad Pro</vt:lpstr>
      <vt:lpstr>Segoe UI</vt:lpstr>
      <vt:lpstr>UMC Frutiger</vt:lpstr>
      <vt:lpstr>17_Standaardthema</vt:lpstr>
      <vt:lpstr>9_UMCU_PPT_V1</vt:lpstr>
      <vt:lpstr>Morning session: overview</vt:lpstr>
      <vt:lpstr>Introduction</vt:lpstr>
      <vt:lpstr>Population model for PCA</vt:lpstr>
      <vt:lpstr>Population model for PLS</vt:lpstr>
      <vt:lpstr>Interpretation of the model</vt:lpstr>
      <vt:lpstr>Omics-specific variation</vt:lpstr>
      <vt:lpstr>O2PLS model and data-specific parts</vt:lpstr>
      <vt:lpstr>Estimating the O2PLS components</vt:lpstr>
      <vt:lpstr>Number of components</vt:lpstr>
      <vt:lpstr>O2PLS: summary</vt:lpstr>
      <vt:lpstr>Morning session: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</cp:lastModifiedBy>
  <cp:revision>307</cp:revision>
  <cp:lastPrinted>2012-03-19T06:06:08Z</cp:lastPrinted>
  <dcterms:created xsi:type="dcterms:W3CDTF">2010-12-13T14:54:46Z</dcterms:created>
  <dcterms:modified xsi:type="dcterms:W3CDTF">2020-06-17T18:01:08Z</dcterms:modified>
</cp:coreProperties>
</file>