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72" r:id="rId4"/>
    <p:sldMasterId id="2147483674" r:id="rId5"/>
    <p:sldMasterId id="2147483682" r:id="rId6"/>
    <p:sldMasterId id="2147483686" r:id="rId7"/>
    <p:sldMasterId id="2147483688" r:id="rId8"/>
    <p:sldMasterId id="2147483697" r:id="rId9"/>
  </p:sldMasterIdLst>
  <p:notesMasterIdLst>
    <p:notesMasterId r:id="rId27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9" r:id="rId22"/>
    <p:sldId id="268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39FF0-7C21-4F5A-84D7-8C33E7811E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E462D-4586-43AA-B69F-B59C9E1EAF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1.76, 1.74, 1.87 =&gt; 1.8, 0.1</a:t>
            </a:r>
          </a:p>
          <a:p>
            <a:pPr marL="0" indent="0">
              <a:buNone/>
            </a:pPr>
            <a:r>
              <a:rPr lang="en-US" dirty="0" smtClean="0"/>
              <a:t>10, 9, 5 =&gt; 10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E462D-4586-43AA-B69F-B59C9E1EA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t.test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(c(1.84, 1.78, 1.69), c(1.74, 1.85, 1.84))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E462D-4586-43AA-B69F-B59C9E1EA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400" y="2451217"/>
            <a:ext cx="7402748" cy="782344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399" y="3233561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144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84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807970"/>
            <a:ext cx="7402748" cy="667890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tx2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399" y="2673769"/>
            <a:ext cx="7402749" cy="2755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accent6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14400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1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807970"/>
            <a:ext cx="7402748" cy="667890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tx2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399" y="2673769"/>
            <a:ext cx="7402749" cy="2755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accent6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14400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13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9620" y="1291082"/>
            <a:ext cx="7543260" cy="423639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006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5"/>
          <p:cNvSpPr>
            <a:spLocks noGrp="1"/>
          </p:cNvSpPr>
          <p:nvPr>
            <p:ph type="ftr" sz="quarter" idx="15"/>
          </p:nvPr>
        </p:nvSpPr>
        <p:spPr>
          <a:xfrm>
            <a:off x="7254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14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962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3962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87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5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93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0" y="3545864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739620" y="3546809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21"/>
          </p:nvPr>
        </p:nvSpPr>
        <p:spPr>
          <a:xfrm>
            <a:off x="7381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00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0" y="3534213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291850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291850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39620" y="3534213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22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583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0845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269362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39632" y="4457532"/>
            <a:ext cx="5765260" cy="60625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9632" y="5063787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7381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6231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807970"/>
            <a:ext cx="7402748" cy="667890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tx2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399" y="2673769"/>
            <a:ext cx="7402749" cy="2755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accent6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14400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807970"/>
            <a:ext cx="7402748" cy="667890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tx2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399" y="2673769"/>
            <a:ext cx="7402749" cy="2755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accent6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14400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13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807970"/>
            <a:ext cx="7402748" cy="667890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tx2"/>
                </a:solidFill>
                <a:latin typeface="Segoe UI"/>
              </a:defRPr>
            </a:lvl1pPr>
          </a:lstStyle>
          <a:p>
            <a:r>
              <a:rPr lang="nl-BE" smtClean="0"/>
              <a:t>Titelstijl van model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399" y="2673769"/>
            <a:ext cx="7402749" cy="2755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accent6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14400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 defTabSz="457200">
              <a:defRPr/>
            </a:pPr>
            <a:endParaRPr lang="nl-NL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58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807970"/>
            <a:ext cx="7402748" cy="667890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tx2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399" y="2673769"/>
            <a:ext cx="7402749" cy="2755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accent6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14400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13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9620" y="1291082"/>
            <a:ext cx="7543260" cy="423639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006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5"/>
          <p:cNvSpPr>
            <a:spLocks noGrp="1"/>
          </p:cNvSpPr>
          <p:nvPr>
            <p:ph type="ftr" sz="quarter" idx="15"/>
          </p:nvPr>
        </p:nvSpPr>
        <p:spPr>
          <a:xfrm>
            <a:off x="7254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14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962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3962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87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5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937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0" y="3545864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739620" y="3546809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21"/>
          </p:nvPr>
        </p:nvSpPr>
        <p:spPr>
          <a:xfrm>
            <a:off x="7381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007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0" y="3534213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291850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291850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39620" y="3534213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22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583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08451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269362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39632" y="4457532"/>
            <a:ext cx="5765260" cy="60625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9632" y="5063787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7381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62312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400" y="2451217"/>
            <a:ext cx="7402748" cy="782344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399" y="3233561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144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84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9620" y="1291082"/>
            <a:ext cx="7543260" cy="423639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006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 sz="1600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21" name="Rechthoe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hoe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hoe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  <p:sp>
        <p:nvSpPr>
          <p:cNvPr id="7" name="Rechthoe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5" name="Rechte verbindingslijn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5"/>
          <p:cNvSpPr>
            <a:spLocks noGrp="1"/>
          </p:cNvSpPr>
          <p:nvPr>
            <p:ph type="ftr" sz="quarter" idx="15"/>
          </p:nvPr>
        </p:nvSpPr>
        <p:spPr>
          <a:xfrm>
            <a:off x="7254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141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elijkbenige driehoe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962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3962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87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5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93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0" y="3545864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739620" y="3546809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21"/>
          </p:nvPr>
        </p:nvSpPr>
        <p:spPr>
          <a:xfrm>
            <a:off x="7381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00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0" y="3534213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291850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291850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39620" y="3534213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22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58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084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269362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39632" y="4457532"/>
            <a:ext cx="5765260" cy="60625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9632" y="5063787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7381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623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3" descr="onderzoek achtergrond Eng 4-3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9876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subtro-4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2" descr="41556_UMCU_PPT_vervolg-14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84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subtro-4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2" descr="41556_UMCU_PPT_vervolg-14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5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subtro-4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70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subtro-4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2" descr="41556_UMCU_PPT_vervolg-14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7/2/2019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‹nr.›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Rechte verbindingslijn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echte verbindingslijn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lijkbenige driehoe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Biostatistics for RNA-</a:t>
            </a:r>
            <a:r>
              <a:rPr lang="en-US" dirty="0" err="1" smtClean="0"/>
              <a:t>seq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87624" y="5157192"/>
            <a:ext cx="6858000" cy="648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Day 1 - Morning session </a:t>
            </a:r>
            <a:endParaRPr lang="en-US" dirty="0" smtClean="0"/>
          </a:p>
          <a:p>
            <a:r>
              <a:rPr lang="en-US" i="1" dirty="0" smtClean="0"/>
              <a:t>Introduction </a:t>
            </a:r>
            <a:r>
              <a:rPr lang="en-US" i="1" dirty="0" smtClean="0"/>
              <a:t>to Probability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274814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Suppose there is a grouping in the data</a:t>
                </a:r>
              </a:p>
              <a:p>
                <a:pPr lvl="1"/>
                <a:r>
                  <a:rPr lang="en-US" dirty="0" smtClean="0"/>
                  <a:t>E.g. length: males, females; </a:t>
                </a:r>
                <a:r>
                  <a:rPr lang="en-US" dirty="0" err="1" smtClean="0"/>
                  <a:t>dutch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asians</a:t>
                </a:r>
                <a:r>
                  <a:rPr lang="en-US" dirty="0" smtClean="0"/>
                  <a:t>;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 gene expression: different experimental conditions; disease</a:t>
                </a:r>
              </a:p>
              <a:p>
                <a:r>
                  <a:rPr lang="en-US" dirty="0" smtClean="0"/>
                  <a:t>Each group has its own true unobserved mean</a:t>
                </a:r>
              </a:p>
              <a:p>
                <a:r>
                  <a:rPr lang="en-US" dirty="0" smtClean="0"/>
                  <a:t>Typically, we are interested whether there is a </a:t>
                </a:r>
                <a:r>
                  <a:rPr lang="en-US" b="1" dirty="0" smtClean="0"/>
                  <a:t>difference</a:t>
                </a:r>
                <a:r>
                  <a:rPr lang="en-US" dirty="0" smtClean="0"/>
                  <a:t> between the group means</a:t>
                </a:r>
              </a:p>
              <a:p>
                <a:r>
                  <a:rPr lang="en-US" dirty="0" smtClean="0"/>
                  <a:t>Formally, we write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0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hypotheses (continuous)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Four types of tests, parametric/non-parametric and continuous/discrete</a:t>
                </a:r>
              </a:p>
              <a:p>
                <a:pPr lvl="1"/>
                <a:r>
                  <a:rPr lang="en-US" dirty="0" smtClean="0"/>
                  <a:t>We will only cover parametric &amp; continuous</a:t>
                </a:r>
              </a:p>
              <a:p>
                <a:r>
                  <a:rPr lang="en-US" dirty="0" smtClean="0"/>
                  <a:t>In the continuous case, we assume that we have two sets of measurements</a:t>
                </a:r>
              </a:p>
              <a:p>
                <a:r>
                  <a:rPr lang="nl-NL" b="0" dirty="0" smtClean="0"/>
                  <a:t>For </a:t>
                </a:r>
                <a:r>
                  <a:rPr lang="nl-NL" b="0" dirty="0" err="1" smtClean="0"/>
                  <a:t>example</a:t>
                </a:r>
                <a:r>
                  <a:rPr lang="nl-NL" b="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~</m:t>
                    </m:r>
                    <m:r>
                      <a:rPr lang="nl-NL" b="0" i="1" smtClean="0">
                        <a:latin typeface="Cambria Math"/>
                      </a:rPr>
                      <m:t>𝒩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nl-N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~</m:t>
                    </m:r>
                    <m:r>
                      <a:rPr lang="nl-NL" i="1">
                        <a:latin typeface="Cambria Math"/>
                      </a:rPr>
                      <m:t>𝒩</m:t>
                    </m:r>
                    <m:r>
                      <a:rPr lang="nl-NL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nl-NL" i="1">
                            <a:latin typeface="Cambria Math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Now, formally, what do we write to test equality of the means?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50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 (t test)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9012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~</m:t>
                    </m:r>
                    <m:r>
                      <a:rPr lang="nl-NL" i="1">
                        <a:latin typeface="Cambria Math"/>
                      </a:rPr>
                      <m:t>𝒩</m:t>
                    </m:r>
                    <m:r>
                      <a:rPr lang="nl-NL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nl-NL" i="1">
                            <a:latin typeface="Cambria Math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~</m:t>
                    </m:r>
                    <m:r>
                      <a:rPr lang="nl-NL" i="1">
                        <a:latin typeface="Cambria Math"/>
                      </a:rPr>
                      <m:t>𝒩</m:t>
                    </m:r>
                    <m:r>
                      <a:rPr lang="nl-NL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nl-NL" i="1">
                            <a:latin typeface="Cambria Math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Step </a:t>
                </a:r>
                <a:r>
                  <a:rPr lang="en-US" dirty="0"/>
                  <a:t>1: </a:t>
                </a:r>
                <a:r>
                  <a:rPr lang="en-US" dirty="0" smtClean="0"/>
                  <a:t>calculate </a:t>
                </a:r>
                <a:r>
                  <a:rPr lang="en-US" dirty="0"/>
                  <a:t>the </a:t>
                </a:r>
                <a:r>
                  <a:rPr lang="en-US" i="1" dirty="0"/>
                  <a:t>test statistic</a:t>
                </a:r>
                <a:endParaRPr lang="en-US" dirty="0"/>
              </a:p>
              <a:p>
                <a:pPr lvl="1"/>
                <a:r>
                  <a:rPr lang="en-US" dirty="0"/>
                  <a:t>T = {mean(X2) – mean(X1)} / {0,5var(X1)+0,5var(X2)}</a:t>
                </a:r>
              </a:p>
              <a:p>
                <a:r>
                  <a:rPr lang="en-US" dirty="0" smtClean="0"/>
                  <a:t>Step 2: Look up the distribution of T </a:t>
                </a:r>
                <a:r>
                  <a:rPr lang="en-US" b="1" dirty="0" smtClean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nl-NL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 has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-distribution with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/>
                      </a:rPr>
                      <m:t>𝑁</m:t>
                    </m:r>
                    <m:r>
                      <a:rPr lang="nl-NL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r>
                  <a:rPr lang="en-US" dirty="0" smtClean="0"/>
                  <a:t>Step 3: calculate the p-value of T</a:t>
                </a:r>
              </a:p>
              <a:p>
                <a:pPr lvl="1"/>
                <a:r>
                  <a:rPr lang="en-US" dirty="0" smtClean="0"/>
                  <a:t>The probability that a random variable with a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-distribution would be larger than T</a:t>
                </a:r>
              </a:p>
              <a:p>
                <a:pPr lvl="1"/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𝑃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𝑡</m:t>
                    </m:r>
                    <m:r>
                      <a:rPr lang="nl-NL" b="0" i="1" smtClean="0">
                        <a:latin typeface="Cambria Math"/>
                      </a:rPr>
                      <m:t>&gt;</m:t>
                    </m:r>
                    <m:r>
                      <a:rPr lang="nl-NL" b="0" i="1" smtClean="0">
                        <a:latin typeface="Cambria Math"/>
                      </a:rPr>
                      <m:t>𝑇</m:t>
                    </m:r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other words, </a:t>
                </a:r>
                <a:r>
                  <a:rPr lang="en-US" i="1" dirty="0" smtClean="0"/>
                  <a:t>if there is truly no difference, what is the chance that we would observe T or worse</a:t>
                </a:r>
                <a:endParaRPr lang="en-US" dirty="0"/>
              </a:p>
              <a:p>
                <a:r>
                  <a:rPr lang="en-US" dirty="0" smtClean="0"/>
                  <a:t>Step 4: If the p-value is lower than some threshold (usually 0.05), the means are declared significantly different. If not, then </a:t>
                </a:r>
                <a:r>
                  <a:rPr lang="en-US" i="1" dirty="0" smtClean="0"/>
                  <a:t>we cannot conclude that</a:t>
                </a:r>
                <a:r>
                  <a:rPr lang="en-US" dirty="0" smtClean="0"/>
                  <a:t> the means are different.</a:t>
                </a:r>
                <a:endParaRPr lang="en-US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90120"/>
              </a:xfrm>
              <a:blipFill rotWithShape="1">
                <a:blip r:embed="rId2"/>
                <a:stretch>
                  <a:fillRect l="-444" t="-1677" r="-1556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4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and II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performing a test, two errors can occur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 smtClean="0"/>
                  <a:t>type I </a:t>
                </a:r>
                <a:r>
                  <a:rPr lang="en-US" dirty="0"/>
                  <a:t>error (False positive error): declaring a significant difference, while there is no true difference</a:t>
                </a:r>
              </a:p>
              <a:p>
                <a:pPr lvl="1"/>
                <a:r>
                  <a:rPr lang="en-US" dirty="0"/>
                  <a:t>A type </a:t>
                </a:r>
                <a:r>
                  <a:rPr lang="en-US" dirty="0" smtClean="0"/>
                  <a:t>II </a:t>
                </a:r>
                <a:r>
                  <a:rPr lang="en-US" dirty="0"/>
                  <a:t>error (False negative): declaring no significant difference, while there is a true difference</a:t>
                </a:r>
              </a:p>
              <a:p>
                <a:r>
                  <a:rPr lang="en-US" dirty="0"/>
                  <a:t>A test </a:t>
                </a:r>
                <a:r>
                  <a:rPr lang="en-US" b="1" dirty="0"/>
                  <a:t>must</a:t>
                </a:r>
                <a:r>
                  <a:rPr lang="en-US" dirty="0"/>
                  <a:t> control the type I error, and secondary have a small type II error</a:t>
                </a:r>
              </a:p>
              <a:p>
                <a:r>
                  <a:rPr lang="en-US" dirty="0" smtClean="0"/>
                  <a:t>The type I error states that,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true,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nl-N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/>
                            </a:rPr>
                            <m:t>|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nl-NL" b="0" i="1" smtClean="0">
                              <a:latin typeface="Cambria Math"/>
                            </a:rPr>
                            <m:t>|&gt;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/>
                                </a:rPr>
                                <m:t>97.5%</m:t>
                              </m:r>
                            </m:sub>
                          </m:sSub>
                        </m:e>
                      </m:d>
                      <m:r>
                        <a:rPr lang="nl-NL" b="0" i="1" smtClean="0">
                          <a:latin typeface="Cambria Math"/>
                        </a:rPr>
                        <m:t>≤0.05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I.e. if we repeat the experiment many times, we are allowed to make an error in at most 5% of the tests.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43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multiple hypotheses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now have multiple tests, for example, multiple gene expression values across two experimental conditions</a:t>
                </a:r>
              </a:p>
              <a:p>
                <a:pPr lvl="1"/>
                <a:r>
                  <a:rPr lang="en-US" dirty="0" smtClean="0"/>
                  <a:t>Per gene, the error probability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0.05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However, we perform many tests on the same data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Testing whether there is a difference in {age, weight, height, clinical markers,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Testing whether a new drug reduces symptom {A, B, C,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Testing whether expression is different for gene {A, B, C,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}</a:t>
                </a:r>
              </a:p>
              <a:p>
                <a:r>
                  <a:rPr lang="en-US" dirty="0"/>
                  <a:t>If we test two genes, the probability of making </a:t>
                </a:r>
                <a:r>
                  <a:rPr lang="en-US" b="1" dirty="0"/>
                  <a:t>at least</a:t>
                </a:r>
                <a:r>
                  <a:rPr lang="en-US" dirty="0"/>
                  <a:t> one error is: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1−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(no errors)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nl-NL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0.95</m:t>
                        </m:r>
                      </m:e>
                      <m:sup>
                        <m:r>
                          <a:rPr lang="nl-NL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i="1" dirty="0">
                        <a:latin typeface="Cambria Math"/>
                      </a:rPr>
                      <m:t>=0.0975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64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Family-wise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1811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Adjust the 0.05 per test such that the probability of making at least one error overall is smaller than 0.05</a:t>
                </a:r>
              </a:p>
              <a:p>
                <a:r>
                  <a:rPr lang="en-US" dirty="0" smtClean="0"/>
                  <a:t>How can we do this?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𝑎𝑡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𝑙𝑒𝑎𝑠𝑡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𝑜𝑛𝑒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𝑒𝑟𝑟𝑜𝑟</m:t>
                          </m:r>
                        </m:e>
                      </m:d>
                      <m:r>
                        <a:rPr lang="nl-NL" sz="2400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nl-NL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2400" i="1">
                                  <a:latin typeface="Cambria Math"/>
                                </a:rPr>
                                <m:t>𝑎𝑛</m:t>
                              </m:r>
                              <m:r>
                                <a:rPr lang="nl-NL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/>
                                </a:rPr>
                                <m:t>𝑒𝑟𝑟𝑜𝑟</m:t>
                              </m:r>
                              <m:r>
                                <a:rPr lang="nl-NL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/>
                                </a:rPr>
                                <m:t>𝑖𝑛</m:t>
                              </m:r>
                              <m:r>
                                <a:rPr lang="nl-NL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/>
                                </a:rPr>
                                <m:t>𝑡𝑒𝑠𝑡</m:t>
                              </m:r>
                              <m:r>
                                <a:rPr lang="nl-NL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nl-NL" sz="2400" b="0" i="1" smtClean="0">
                          <a:latin typeface="Cambria Math"/>
                        </a:rPr>
                        <m:t>≤</m:t>
                      </m:r>
                      <m:r>
                        <a:rPr lang="nl-NL" sz="2400" b="0" i="1" smtClean="0">
                          <a:latin typeface="Cambria Math"/>
                        </a:rPr>
                        <m:t>𝐾</m:t>
                      </m:r>
                      <m:r>
                        <a:rPr lang="nl-NL" sz="2400" b="0" i="1" smtClean="0">
                          <a:latin typeface="Cambria Math"/>
                        </a:rPr>
                        <m:t> 0.05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So we divide the 0.05 by K, and take this as new threshold</a:t>
                </a:r>
              </a:p>
              <a:p>
                <a:r>
                  <a:rPr lang="en-US" dirty="0" smtClean="0"/>
                  <a:t>This procedure, </a:t>
                </a:r>
                <a:r>
                  <a:rPr lang="en-US" b="1" dirty="0" smtClean="0"/>
                  <a:t>Bonferroni correction</a:t>
                </a:r>
                <a:r>
                  <a:rPr lang="en-US" dirty="0" smtClean="0"/>
                  <a:t>, always controls the FWER</a:t>
                </a:r>
              </a:p>
              <a:p>
                <a:r>
                  <a:rPr lang="en-US" dirty="0" smtClean="0"/>
                  <a:t>However, it’s very conservative (i.e. very difficult to reject a null hypothesis, very high type II error)…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18112"/>
              </a:xfrm>
              <a:blipFill rotWithShape="1">
                <a:blip r:embed="rId2"/>
                <a:stretch>
                  <a:fillRect l="-593" t="-1094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84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False Discovery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ijdelijke aanduiding voor inhoud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572373165"/>
                  </p:ext>
                </p:extLst>
              </p:nvPr>
            </p:nvGraphicFramePr>
            <p:xfrm>
              <a:off x="1074440" y="1308368"/>
              <a:ext cx="6995120" cy="1112520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{5C22544A-7EE6-4342-B048-85BDC9FD1C3A}</a:tableStyleId>
                  </a:tblPr>
                  <a:tblGrid>
                    <a:gridCol w="2386608"/>
                    <a:gridCol w="2232248"/>
                    <a:gridCol w="237626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b="1" i="1" smtClean="0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nl-NL" b="1" i="1" smtClean="0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is 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b="1" i="1" smtClean="0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nl-NL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is true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Test significant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Test not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significant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ijdelijke aanduiding voor inhoud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572373165"/>
                  </p:ext>
                </p:extLst>
              </p:nvPr>
            </p:nvGraphicFramePr>
            <p:xfrm>
              <a:off x="1074440" y="1308368"/>
              <a:ext cx="6995120" cy="1112520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{5C22544A-7EE6-4342-B048-85BDC9FD1C3A}</a:tableStyleId>
                  </a:tblPr>
                  <a:tblGrid>
                    <a:gridCol w="2386608"/>
                    <a:gridCol w="2232248"/>
                    <a:gridCol w="237626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7104" t="-8197" r="-10655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4359" t="-8197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Test significant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7104" t="-110000" r="-10655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4359" t="-110000" b="-12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Test not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significant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7104" t="-206557" r="-10655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4359" t="-2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2"/>
              <p:cNvSpPr txBox="1">
                <a:spLocks/>
              </p:cNvSpPr>
              <p:nvPr/>
            </p:nvSpPr>
            <p:spPr>
              <a:xfrm>
                <a:off x="457200" y="12192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Controlling the FWER means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nl-N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</a:rPr>
                          <m:t>𝑉</m:t>
                        </m:r>
                        <m:r>
                          <a:rPr lang="nl-NL" b="0" i="1" smtClean="0">
                            <a:latin typeface="Cambria Math"/>
                          </a:rPr>
                          <m:t>&gt;0</m:t>
                        </m:r>
                      </m:e>
                    </m:d>
                    <m:r>
                      <a:rPr lang="nl-NL" b="0" i="1" smtClean="0">
                        <a:latin typeface="Cambria Math"/>
                      </a:rPr>
                      <m:t>&lt;0.05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Controls the probability of making an error </a:t>
                </a:r>
                <a:r>
                  <a:rPr lang="en-US" b="1" dirty="0" smtClean="0"/>
                  <a:t>at all</a:t>
                </a:r>
                <a:endParaRPr lang="en-US" dirty="0" smtClean="0"/>
              </a:p>
              <a:p>
                <a:r>
                  <a:rPr lang="en-US" dirty="0" smtClean="0"/>
                  <a:t>A more powerful procedure controls the FDR</a:t>
                </a:r>
              </a:p>
              <a:p>
                <a:pPr lvl="1"/>
                <a:r>
                  <a:rPr lang="en-US" dirty="0" smtClean="0"/>
                  <a:t>FDR = The expected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𝑉</m:t>
                        </m:r>
                        <m:r>
                          <a:rPr lang="nl-NL" b="0" i="1" smtClean="0">
                            <a:latin typeface="Cambria Math"/>
                          </a:rPr>
                          <m:t>+</m:t>
                        </m:r>
                        <m:r>
                          <a:rPr lang="nl-NL" b="0" i="1" smtClean="0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Controls the proportion of errors made</a:t>
                </a:r>
              </a:p>
              <a:p>
                <a:r>
                  <a:rPr lang="en-US" dirty="0" smtClean="0"/>
                  <a:t>Several procedures that, if applied to the original p-values, yields a controlled overall expected false positive rate</a:t>
                </a:r>
              </a:p>
            </p:txBody>
          </p:sp>
        </mc:Choice>
        <mc:Fallback xmlns="">
          <p:sp>
            <p:nvSpPr>
              <p:cNvPr id="5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229600" cy="4937760"/>
              </a:xfrm>
              <a:prstGeom prst="rect">
                <a:avLst/>
              </a:prstGeom>
              <a:blipFill rotWithShape="1">
                <a:blip r:embed="rId3"/>
                <a:stretch>
                  <a:fillRect l="-593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Primer on Probability</a:t>
            </a:r>
            <a:endParaRPr lang="en-US" dirty="0"/>
          </a:p>
          <a:p>
            <a:pPr lvl="1"/>
            <a:r>
              <a:rPr lang="en-US" dirty="0" smtClean="0"/>
              <a:t>Random variables</a:t>
            </a:r>
          </a:p>
          <a:p>
            <a:pPr lvl="1"/>
            <a:r>
              <a:rPr lang="en-US" dirty="0" smtClean="0"/>
              <a:t>Continuous and discrete distributions </a:t>
            </a:r>
          </a:p>
          <a:p>
            <a:pPr lvl="1"/>
            <a:r>
              <a:rPr lang="en-US" dirty="0" err="1" smtClean="0"/>
              <a:t>RNAseq</a:t>
            </a:r>
            <a:r>
              <a:rPr lang="en-US" dirty="0" smtClean="0"/>
              <a:t> counts are inherently discrete</a:t>
            </a:r>
          </a:p>
          <a:p>
            <a:pPr lvl="1"/>
            <a:r>
              <a:rPr lang="en-US" dirty="0"/>
              <a:t>Parameters of a </a:t>
            </a:r>
            <a:r>
              <a:rPr lang="en-US" dirty="0" smtClean="0"/>
              <a:t>distribution</a:t>
            </a:r>
            <a:endParaRPr lang="en-US" dirty="0"/>
          </a:p>
          <a:p>
            <a:r>
              <a:rPr lang="en-US" dirty="0" smtClean="0"/>
              <a:t>Estimation and </a:t>
            </a:r>
            <a:r>
              <a:rPr lang="en-US" dirty="0"/>
              <a:t>hypothesis testing</a:t>
            </a:r>
          </a:p>
          <a:p>
            <a:pPr lvl="1"/>
            <a:r>
              <a:rPr lang="en-US" dirty="0" smtClean="0"/>
              <a:t>Estimation of parameters</a:t>
            </a:r>
            <a:endParaRPr lang="en-US" dirty="0"/>
          </a:p>
          <a:p>
            <a:pPr lvl="1"/>
            <a:r>
              <a:rPr lang="en-US" dirty="0" smtClean="0"/>
              <a:t>Inference using the t-test and p-values</a:t>
            </a:r>
            <a:endParaRPr lang="en-US" dirty="0"/>
          </a:p>
          <a:p>
            <a:r>
              <a:rPr lang="en-US" dirty="0" smtClean="0"/>
              <a:t>Multiple testing procedures</a:t>
            </a:r>
          </a:p>
          <a:p>
            <a:pPr lvl="1"/>
            <a:r>
              <a:rPr lang="en-US" dirty="0" smtClean="0"/>
              <a:t>Bonferroni correction </a:t>
            </a:r>
          </a:p>
          <a:p>
            <a:pPr lvl="1"/>
            <a:r>
              <a:rPr lang="en-US" dirty="0" smtClean="0"/>
              <a:t>Controlling the False Discovery Rate</a:t>
            </a:r>
          </a:p>
        </p:txBody>
      </p:sp>
    </p:spTree>
    <p:extLst>
      <p:ext uri="{BB962C8B-B14F-4D97-AF65-F5344CB8AC3E}">
        <p14:creationId xmlns:p14="http://schemas.microsoft.com/office/powerpoint/2010/main" val="240590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Primer on Probability</a:t>
            </a:r>
          </a:p>
          <a:p>
            <a:pPr lvl="1"/>
            <a:r>
              <a:rPr lang="en-US" dirty="0"/>
              <a:t>Random variables</a:t>
            </a:r>
          </a:p>
          <a:p>
            <a:pPr lvl="1"/>
            <a:r>
              <a:rPr lang="en-US" dirty="0"/>
              <a:t>Continuous and discrete distributions </a:t>
            </a:r>
          </a:p>
          <a:p>
            <a:pPr lvl="1"/>
            <a:r>
              <a:rPr lang="en-US" dirty="0" err="1"/>
              <a:t>RNAseq</a:t>
            </a:r>
            <a:r>
              <a:rPr lang="en-US" dirty="0"/>
              <a:t> counts are inherently discrete</a:t>
            </a:r>
          </a:p>
          <a:p>
            <a:pPr lvl="1"/>
            <a:r>
              <a:rPr lang="en-US" dirty="0"/>
              <a:t>Parameters of a distribution</a:t>
            </a:r>
          </a:p>
          <a:p>
            <a:r>
              <a:rPr lang="en-US" dirty="0"/>
              <a:t>Estimation and hypothesis testing</a:t>
            </a:r>
          </a:p>
          <a:p>
            <a:pPr lvl="1"/>
            <a:r>
              <a:rPr lang="en-US" dirty="0"/>
              <a:t>Estimation of parameters</a:t>
            </a:r>
          </a:p>
          <a:p>
            <a:pPr lvl="1"/>
            <a:r>
              <a:rPr lang="en-US" dirty="0"/>
              <a:t>Inference using the t-test and p-values</a:t>
            </a:r>
          </a:p>
          <a:p>
            <a:r>
              <a:rPr lang="en-US" dirty="0"/>
              <a:t>Multiple testing procedures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Controlling the False Discovery Rate</a:t>
            </a:r>
          </a:p>
          <a:p>
            <a:r>
              <a:rPr lang="en-US" dirty="0" smtClean="0"/>
              <a:t>R examples</a:t>
            </a:r>
          </a:p>
        </p:txBody>
      </p:sp>
    </p:spTree>
    <p:extLst>
      <p:ext uri="{BB962C8B-B14F-4D97-AF65-F5344CB8AC3E}">
        <p14:creationId xmlns:p14="http://schemas.microsoft.com/office/powerpoint/2010/main" val="72752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random variable is a variable that has different outcomes for different events</a:t>
                </a:r>
              </a:p>
              <a:p>
                <a:pPr lvl="1"/>
                <a:r>
                  <a:rPr lang="en-US" dirty="0" smtClean="0"/>
                  <a:t>Weather: rain = 1, no rain = 0</a:t>
                </a:r>
              </a:p>
              <a:p>
                <a:pPr lvl="1"/>
                <a:r>
                  <a:rPr lang="en-US" dirty="0" smtClean="0"/>
                  <a:t>Genotype: AA = 0, Aa = 1, aa = 2</a:t>
                </a:r>
              </a:p>
              <a:p>
                <a:pPr lvl="1"/>
                <a:r>
                  <a:rPr lang="en-US" dirty="0" smtClean="0"/>
                  <a:t>Number of RNA reads: none = 0, one = 1, two = 2,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  <a:p>
                <a:r>
                  <a:rPr lang="en-US" dirty="0" smtClean="0"/>
                  <a:t>Usually, the random variable is called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number of reads =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𝑋</m:t>
                    </m:r>
                    <m:r>
                      <a:rPr lang="nl-NL" b="0" i="1" smtClean="0">
                        <a:latin typeface="Cambria Math"/>
                      </a:rPr>
                      <m:t>=0, </m:t>
                    </m:r>
                    <m:r>
                      <a:rPr lang="nl-NL" b="0" i="1" smtClean="0">
                        <a:latin typeface="Cambria Math"/>
                      </a:rPr>
                      <m:t>𝑋</m:t>
                    </m:r>
                    <m:r>
                      <a:rPr lang="nl-NL" b="0" i="1" smtClean="0">
                        <a:latin typeface="Cambria Math"/>
                      </a:rPr>
                      <m:t>=1, </m:t>
                    </m:r>
                    <m:r>
                      <a:rPr lang="nl-NL" b="0" i="1" smtClean="0">
                        <a:latin typeface="Cambria Math"/>
                      </a:rPr>
                      <m:t>𝑋</m:t>
                    </m:r>
                    <m:r>
                      <a:rPr lang="nl-NL" b="0" i="1" smtClean="0">
                        <a:latin typeface="Cambria Math"/>
                      </a:rPr>
                      <m:t>=2, </m:t>
                    </m:r>
                  </m:oMath>
                </a14:m>
                <a:r>
                  <a:rPr lang="en-US" dirty="0" smtClean="0"/>
                  <a:t>etc</a:t>
                </a:r>
              </a:p>
              <a:p>
                <a:r>
                  <a:rPr lang="en-US" dirty="0" smtClean="0"/>
                  <a:t>Each event/outcome has a probability of </a:t>
                </a:r>
                <a:r>
                  <a:rPr lang="en-US" dirty="0" err="1" smtClean="0"/>
                  <a:t>occuring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𝑟𝑎𝑖𝑛</m:t>
                    </m:r>
                    <m:r>
                      <a:rPr lang="en-US" i="1" dirty="0" smtClean="0">
                        <a:latin typeface="Cambria Math"/>
                      </a:rPr>
                      <m:t> = 1) = 0.5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nl-N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</a:rPr>
                          <m:t>𝐺𝑒𝑛𝑜𝑡𝑦𝑝𝑒</m:t>
                        </m:r>
                        <m:r>
                          <a:rPr lang="nl-NL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nl-NL" b="0" i="1" smtClean="0">
                        <a:latin typeface="Cambria Math"/>
                      </a:rPr>
                      <m:t>=0.81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nl-N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</a:rPr>
                          <m:t>𝐺𝑒𝑛𝑜𝑡𝑦𝑝𝑒</m:t>
                        </m:r>
                        <m:r>
                          <a:rPr lang="nl-NL" b="0" i="1" smtClean="0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nl-NL" b="0" i="1" smtClean="0">
                        <a:latin typeface="Cambria Math"/>
                      </a:rPr>
                      <m:t>=0.01</m:t>
                    </m:r>
                  </m:oMath>
                </a14:m>
                <a:endParaRPr lang="en-US" baseline="-25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nl-N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</a:rPr>
                          <m:t>#</m:t>
                        </m:r>
                        <m:r>
                          <a:rPr lang="nl-NL" b="0" i="1" smtClean="0">
                            <a:latin typeface="Cambria Math"/>
                          </a:rPr>
                          <m:t>𝑟𝑒𝑎𝑑𝑠</m:t>
                        </m:r>
                        <m:r>
                          <a:rPr lang="nl-NL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nl-NL" b="0" i="1" smtClean="0">
                        <a:latin typeface="Cambria Math"/>
                      </a:rPr>
                      <m:t>=0.05, </m:t>
                    </m:r>
                    <m:r>
                      <a:rPr lang="nl-NL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nl-N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</a:rPr>
                          <m:t>#</m:t>
                        </m:r>
                        <m:r>
                          <a:rPr lang="nl-NL" b="0" i="1" smtClean="0">
                            <a:latin typeface="Cambria Math"/>
                          </a:rPr>
                          <m:t>𝑟𝑒𝑎𝑑𝑠</m:t>
                        </m:r>
                        <m:r>
                          <a:rPr lang="nl-NL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nl-NL" b="0" i="1" smtClean="0">
                        <a:latin typeface="Cambria Math"/>
                      </a:rPr>
                      <m:t>=0.15,…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04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vs discrete RVs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Discrete random variables have integer-like values</a:t>
                </a:r>
              </a:p>
              <a:p>
                <a:pPr lvl="1"/>
                <a:r>
                  <a:rPr lang="en-US" dirty="0" smtClean="0"/>
                  <a:t>Rain/no rain, genotypes, </a:t>
                </a:r>
                <a:r>
                  <a:rPr lang="en-US" dirty="0" err="1" smtClean="0"/>
                  <a:t>RNAseq</a:t>
                </a:r>
                <a:r>
                  <a:rPr lang="en-US" dirty="0" smtClean="0"/>
                  <a:t> counts,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  <a:p>
                <a:r>
                  <a:rPr lang="en-US" dirty="0" smtClean="0"/>
                  <a:t>For each value, a probability of </a:t>
                </a:r>
                <a:r>
                  <a:rPr lang="en-US" dirty="0" err="1" smtClean="0"/>
                  <a:t>occurance</a:t>
                </a:r>
                <a:r>
                  <a:rPr lang="en-US" dirty="0" smtClean="0"/>
                  <a:t> is assigned</a:t>
                </a:r>
              </a:p>
              <a:p>
                <a:r>
                  <a:rPr lang="en-US" dirty="0" smtClean="0"/>
                  <a:t>This assignment is called a </a:t>
                </a:r>
                <a:r>
                  <a:rPr lang="en-US" i="1" dirty="0" smtClean="0"/>
                  <a:t>probability distribution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Continuous random variables can take any value in between integers</a:t>
                </a:r>
              </a:p>
              <a:p>
                <a:pPr lvl="1"/>
                <a:r>
                  <a:rPr lang="en-US" dirty="0" smtClean="0"/>
                  <a:t>Amount of rain,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𝑃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𝑋</m:t>
                    </m:r>
                    <m:r>
                      <a:rPr lang="nl-NL" b="0" i="1" smtClean="0">
                        <a:latin typeface="Cambria Math"/>
                      </a:rPr>
                      <m:t>≤5</m:t>
                    </m:r>
                    <m:r>
                      <a:rPr lang="nl-NL" b="0" i="1" smtClean="0">
                        <a:latin typeface="Cambria Math"/>
                      </a:rPr>
                      <m:t>𝑚𝑚</m:t>
                    </m:r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Length and height,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𝑃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𝑋</m:t>
                    </m:r>
                    <m:r>
                      <a:rPr lang="nl-NL" b="0" i="1" smtClean="0">
                        <a:latin typeface="Cambria Math"/>
                      </a:rPr>
                      <m:t>&gt;1.80</m:t>
                    </m:r>
                    <m:r>
                      <a:rPr lang="nl-NL" b="0" i="1" smtClean="0">
                        <a:latin typeface="Cambria Math"/>
                      </a:rPr>
                      <m:t>𝑚</m:t>
                    </m:r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Microarray intensity value,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𝑃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𝑋</m:t>
                    </m:r>
                    <m:r>
                      <a:rPr lang="nl-NL" b="0" i="1" smtClean="0">
                        <a:latin typeface="Cambria Math"/>
                      </a:rPr>
                      <m:t>&gt;10)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to describe probabilities for such random variables?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2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often-used distributions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Several popular continuous distributions</a:t>
            </a:r>
          </a:p>
          <a:p>
            <a:pPr lvl="1"/>
            <a:r>
              <a:rPr lang="en-US" dirty="0" smtClean="0"/>
              <a:t>Normal/Gaussian</a:t>
            </a:r>
          </a:p>
          <a:p>
            <a:pPr lvl="1"/>
            <a:r>
              <a:rPr lang="en-US" dirty="0" smtClean="0"/>
              <a:t>Uniform</a:t>
            </a:r>
          </a:p>
          <a:p>
            <a:pPr lvl="1"/>
            <a:r>
              <a:rPr lang="en-US" dirty="0" smtClean="0"/>
              <a:t>Exponential</a:t>
            </a:r>
          </a:p>
          <a:p>
            <a:r>
              <a:rPr lang="en-US" dirty="0" smtClean="0"/>
              <a:t>And discrete distributions</a:t>
            </a:r>
          </a:p>
          <a:p>
            <a:pPr lvl="1"/>
            <a:r>
              <a:rPr lang="en-US" dirty="0" smtClean="0"/>
              <a:t>Binomial</a:t>
            </a:r>
          </a:p>
          <a:p>
            <a:pPr lvl="1"/>
            <a:r>
              <a:rPr lang="en-US" dirty="0" smtClean="0"/>
              <a:t>Poisson</a:t>
            </a:r>
          </a:p>
          <a:p>
            <a:pPr lvl="1"/>
            <a:r>
              <a:rPr lang="en-US" dirty="0" smtClean="0"/>
              <a:t>Negative-binomial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90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Normal distribution: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nl-N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</a:rPr>
                          <m:t>𝜇</m:t>
                        </m:r>
                        <m:r>
                          <a:rPr lang="nl-NL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nl-NL" b="0" dirty="0" smtClean="0"/>
              </a:p>
              <a:p>
                <a:pPr lvl="1"/>
                <a:r>
                  <a:rPr lang="nl-NL" dirty="0" smtClean="0"/>
                  <a:t>Parameters: </a:t>
                </a:r>
                <a:r>
                  <a:rPr lang="nl-NL" b="0" dirty="0" err="1" smtClean="0"/>
                  <a:t>Mean</a:t>
                </a:r>
                <a:r>
                  <a:rPr lang="nl-NL" b="0" dirty="0" smtClean="0"/>
                  <a:t> </a:t>
                </a:r>
                <a:r>
                  <a:rPr lang="nl-NL" dirty="0" smtClean="0"/>
                  <a:t>=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nl-NL" b="0" dirty="0" smtClean="0"/>
                  <a:t>  ;  </a:t>
                </a:r>
                <a:r>
                  <a:rPr lang="nl-NL" b="0" dirty="0" err="1" smtClean="0"/>
                  <a:t>Variance</a:t>
                </a:r>
                <a:r>
                  <a:rPr lang="nl-NL" b="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b="0" dirty="0" smtClean="0"/>
                  <a:t>, standard </a:t>
                </a:r>
                <a:r>
                  <a:rPr lang="nl-NL" b="0" dirty="0" err="1" smtClean="0"/>
                  <a:t>deviation</a:t>
                </a:r>
                <a:r>
                  <a:rPr lang="nl-NL" b="0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nl-NL" b="0" dirty="0" smtClean="0"/>
                  <a:t> </a:t>
                </a:r>
              </a:p>
              <a:p>
                <a:r>
                  <a:rPr lang="en-US" dirty="0" smtClean="0"/>
                  <a:t>Poisson distribution</a:t>
                </a:r>
              </a:p>
              <a:p>
                <a:pPr lvl="1"/>
                <a:r>
                  <a:rPr lang="nl-NL" b="0" dirty="0" smtClean="0"/>
                  <a:t>Parameters: </a:t>
                </a:r>
                <a:r>
                  <a:rPr lang="nl-NL" b="0" dirty="0" err="1" smtClean="0"/>
                  <a:t>Mean</a:t>
                </a:r>
                <a:r>
                  <a:rPr lang="nl-NL" b="0" dirty="0" smtClean="0"/>
                  <a:t> = </a:t>
                </a:r>
                <a:r>
                  <a:rPr lang="nl-NL" b="0" dirty="0" err="1" smtClean="0"/>
                  <a:t>Variance</a:t>
                </a:r>
                <a:r>
                  <a:rPr lang="nl-NL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1" smtClean="0">
                        <a:latin typeface="Cambria Math"/>
                      </a:rPr>
                      <m:t>λ</m:t>
                    </m:r>
                  </m:oMath>
                </a14:m>
                <a:endParaRPr lang="nl-NL" b="0" dirty="0" smtClean="0"/>
              </a:p>
              <a:p>
                <a:r>
                  <a:rPr lang="nl-NL" dirty="0" err="1" smtClean="0"/>
                  <a:t>Negative-binomial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distribution</a:t>
                </a:r>
                <a:endParaRPr lang="nl-NL" dirty="0" smtClean="0"/>
              </a:p>
              <a:p>
                <a:pPr lvl="1"/>
                <a:r>
                  <a:rPr lang="nl-NL" b="0" dirty="0" smtClean="0"/>
                  <a:t>Parameters: #</a:t>
                </a:r>
                <a:r>
                  <a:rPr lang="nl-NL" b="0" dirty="0" err="1" smtClean="0"/>
                  <a:t>failures</a:t>
                </a:r>
                <a:r>
                  <a:rPr lang="nl-NL" b="0" dirty="0" smtClean="0"/>
                  <a:t> = n ; </a:t>
                </a:r>
                <a:r>
                  <a:rPr lang="nl-NL" b="0" dirty="0" err="1" smtClean="0"/>
                  <a:t>Success</a:t>
                </a:r>
                <a:r>
                  <a:rPr lang="nl-NL" b="0" dirty="0" smtClean="0"/>
                  <a:t> </a:t>
                </a:r>
                <a:r>
                  <a:rPr lang="nl-NL" b="0" dirty="0" err="1" smtClean="0"/>
                  <a:t>probability</a:t>
                </a:r>
                <a:r>
                  <a:rPr lang="nl-NL" b="0" dirty="0" smtClean="0"/>
                  <a:t> = p</a:t>
                </a:r>
              </a:p>
              <a:p>
                <a:pPr lvl="1"/>
                <a:r>
                  <a:rPr lang="nl-NL" dirty="0" err="1" smtClean="0"/>
                  <a:t>Alternatively</a:t>
                </a:r>
                <a:r>
                  <a:rPr lang="nl-NL" dirty="0" smtClean="0"/>
                  <a:t>: </a:t>
                </a:r>
                <a:r>
                  <a:rPr lang="nl-NL" dirty="0" err="1" smtClean="0"/>
                  <a:t>Mean</a:t>
                </a:r>
                <a:r>
                  <a:rPr lang="nl-NL" dirty="0" smtClean="0"/>
                  <a:t> =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/>
                      </a:rPr>
                      <m:t>𝑛𝑝</m:t>
                    </m:r>
                    <m:r>
                      <a:rPr lang="nl-NL" i="1" dirty="0" smtClean="0">
                        <a:latin typeface="Cambria Math"/>
                      </a:rPr>
                      <m:t>/(1−</m:t>
                    </m:r>
                    <m:r>
                      <a:rPr lang="nl-NL" i="1" dirty="0" smtClean="0">
                        <a:latin typeface="Cambria Math"/>
                      </a:rPr>
                      <m:t>𝑝</m:t>
                    </m:r>
                    <m:r>
                      <a:rPr lang="nl-NL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nl-NL" dirty="0" smtClean="0"/>
                  <a:t> ;  </a:t>
                </a:r>
                <a:r>
                  <a:rPr lang="nl-NL" dirty="0" err="1" smtClean="0"/>
                  <a:t>Variance</a:t>
                </a:r>
                <a:r>
                  <a:rPr lang="nl-NL" dirty="0" smtClean="0"/>
                  <a:t> =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/>
                      </a:rPr>
                      <m:t>𝑛𝑝</m:t>
                    </m:r>
                    <m:r>
                      <a:rPr lang="nl-NL" i="1" dirty="0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nl-NL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nl-NL" i="1" dirty="0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nl-NL" i="1" dirty="0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nl-NL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nl-NL" b="0" dirty="0" smtClean="0"/>
              </a:p>
              <a:p>
                <a:r>
                  <a:rPr lang="nl-NL" dirty="0" err="1" smtClean="0"/>
                  <a:t>If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nl-NL" b="0" dirty="0" smtClean="0"/>
                  <a:t> = </a:t>
                </a:r>
                <a:r>
                  <a:rPr lang="nl-NL" b="0" dirty="0" err="1" smtClean="0"/>
                  <a:t>length</a:t>
                </a:r>
                <a:r>
                  <a:rPr lang="nl-NL" b="0" dirty="0" smtClean="0"/>
                  <a:t>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𝜇</m:t>
                    </m:r>
                    <m:r>
                      <a:rPr lang="nl-NL" b="0" i="1" smtClean="0">
                        <a:latin typeface="Cambria Math"/>
                      </a:rPr>
                      <m:t>=1.70</m:t>
                    </m:r>
                  </m:oMath>
                </a14:m>
                <a:r>
                  <a:rPr lang="nl-NL" b="0" dirty="0" smtClean="0"/>
                  <a:t> </a:t>
                </a:r>
                <a:r>
                  <a:rPr lang="nl-NL" b="0" dirty="0" err="1" smtClean="0"/>
                  <a:t>and</a:t>
                </a:r>
                <a:r>
                  <a:rPr lang="nl-NL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/>
                      </a:rPr>
                      <m:t>=0.10</m:t>
                    </m:r>
                  </m:oMath>
                </a14:m>
                <a:endParaRPr lang="nl-NL" b="0" dirty="0" smtClean="0"/>
              </a:p>
              <a:p>
                <a:r>
                  <a:rPr lang="nl-NL" dirty="0" err="1" smtClean="0"/>
                  <a:t>If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nl-NL" b="0" dirty="0" smtClean="0"/>
                  <a:t> = #</a:t>
                </a:r>
                <a:r>
                  <a:rPr lang="nl-NL" b="0" dirty="0" err="1" smtClean="0"/>
                  <a:t>read</a:t>
                </a:r>
                <a:r>
                  <a:rPr lang="nl-NL" dirty="0" err="1" smtClean="0"/>
                  <a:t>s</a:t>
                </a:r>
                <a:r>
                  <a:rPr lang="nl-NL" dirty="0" smtClean="0"/>
                  <a:t>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nl-NL" b="0" dirty="0" smtClean="0"/>
                  <a:t> = 10</a:t>
                </a:r>
                <a:endParaRPr lang="nl-NL" dirty="0"/>
              </a:p>
              <a:p>
                <a:endParaRPr lang="nl-NL" b="0" dirty="0" smtClean="0"/>
              </a:p>
              <a:p>
                <a:pPr marL="0" indent="0">
                  <a:buNone/>
                </a:pPr>
                <a:r>
                  <a:rPr lang="nl-NL" i="1" dirty="0" smtClean="0"/>
                  <a:t>Live R </a:t>
                </a:r>
                <a:r>
                  <a:rPr lang="nl-NL" i="1" dirty="0" err="1" smtClean="0"/>
                  <a:t>examples</a:t>
                </a:r>
                <a:endParaRPr lang="nl-NL" b="0" i="1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90120"/>
              </a:xfrm>
              <a:blipFill rotWithShape="1">
                <a:blip r:embed="rId2"/>
                <a:stretch>
                  <a:fillRect l="-1259" t="-1078" b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06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Up till now, we know the parameters of the distribution</a:t>
                </a:r>
              </a:p>
              <a:p>
                <a:r>
                  <a:rPr lang="en-US" dirty="0" smtClean="0"/>
                  <a:t>What if we don’t know them, but we observe numbers for a random variable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nl-NL" b="0" dirty="0" smtClean="0"/>
                  <a:t>?</a:t>
                </a:r>
              </a:p>
              <a:p>
                <a:r>
                  <a:rPr lang="en-US" dirty="0" smtClean="0"/>
                  <a:t>Estimate the parameters!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With multiple groups, estimate parameters in each group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81978"/>
              </p:ext>
            </p:extLst>
          </p:nvPr>
        </p:nvGraphicFramePr>
        <p:xfrm>
          <a:off x="1524000" y="3468608"/>
          <a:ext cx="60960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92088"/>
                <a:gridCol w="864096"/>
                <a:gridCol w="792088"/>
                <a:gridCol w="1728192"/>
                <a:gridCol w="191953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8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18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we have two experiments</a:t>
                </a:r>
              </a:p>
              <a:p>
                <a:r>
                  <a:rPr lang="en-US" dirty="0" smtClean="0"/>
                  <a:t>We observe draws from both experiments</a:t>
                </a:r>
              </a:p>
              <a:p>
                <a:r>
                  <a:rPr lang="en-US" dirty="0" smtClean="0"/>
                  <a:t>This yields two sets of several numbers,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E.g.</a:t>
                </a:r>
              </a:p>
              <a:p>
                <a:pPr marL="0" indent="0">
                  <a:buNone/>
                </a:pPr>
                <a:r>
                  <a:rPr lang="nl-NL" dirty="0" smtClean="0"/>
                  <a:t>1.88 </a:t>
                </a:r>
                <a:r>
                  <a:rPr lang="nl-NL" dirty="0"/>
                  <a:t>1.78 </a:t>
                </a:r>
                <a:r>
                  <a:rPr lang="nl-NL" dirty="0" smtClean="0"/>
                  <a:t>1.69 </a:t>
                </a:r>
              </a:p>
              <a:p>
                <a:pPr marL="0" indent="0">
                  <a:buNone/>
                </a:pPr>
                <a:r>
                  <a:rPr lang="nl-NL" dirty="0" smtClean="0"/>
                  <a:t>1.74 </a:t>
                </a:r>
                <a:r>
                  <a:rPr lang="nl-NL" dirty="0"/>
                  <a:t>1.85 </a:t>
                </a:r>
                <a:r>
                  <a:rPr lang="nl-NL" dirty="0" smtClean="0"/>
                  <a:t>1.84</a:t>
                </a:r>
              </a:p>
              <a:p>
                <a:r>
                  <a:rPr lang="nl-NL" dirty="0" err="1" smtClean="0"/>
                  <a:t>What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estimate</a:t>
                </a:r>
                <a:r>
                  <a:rPr lang="nl-NL" dirty="0" smtClean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both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experiments</a:t>
                </a:r>
                <a:r>
                  <a:rPr lang="nl-NL" dirty="0" smtClean="0"/>
                  <a:t>?</a:t>
                </a:r>
              </a:p>
              <a:p>
                <a:r>
                  <a:rPr lang="nl-NL" dirty="0" smtClean="0"/>
                  <a:t>Are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true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underlying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population</a:t>
                </a:r>
                <a:r>
                  <a:rPr lang="nl-NL" dirty="0" smtClean="0"/>
                  <a:t> means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same</a:t>
                </a:r>
                <a:r>
                  <a:rPr lang="nl-NL" dirty="0" smtClean="0"/>
                  <a:t>?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18112"/>
              </a:xfrm>
              <a:blipFill rotWithShape="1">
                <a:blip r:embed="rId3"/>
                <a:stretch>
                  <a:fillRect l="-1259" t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9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Sample means are: 1.77 and 1.81</a:t>
            </a:r>
          </a:p>
          <a:p>
            <a:pPr lvl="1"/>
            <a:r>
              <a:rPr lang="en-US" dirty="0" smtClean="0"/>
              <a:t>Suppose the true means are </a:t>
            </a:r>
            <a:r>
              <a:rPr lang="en-US" b="1" dirty="0" smtClean="0"/>
              <a:t>different</a:t>
            </a:r>
            <a:r>
              <a:rPr lang="en-US" dirty="0" smtClean="0"/>
              <a:t>, what can be an explanation for the observed sample mean difference?</a:t>
            </a:r>
          </a:p>
          <a:p>
            <a:pPr lvl="1"/>
            <a:r>
              <a:rPr lang="en-US" dirty="0" smtClean="0"/>
              <a:t>Suppose the true means are </a:t>
            </a:r>
            <a:r>
              <a:rPr lang="en-US" b="1" dirty="0" smtClean="0"/>
              <a:t>the same</a:t>
            </a:r>
            <a:r>
              <a:rPr lang="en-US" dirty="0" smtClean="0"/>
              <a:t>, what can be an explanation for the observed sample mean difference?</a:t>
            </a:r>
          </a:p>
        </p:txBody>
      </p:sp>
    </p:spTree>
    <p:extLst>
      <p:ext uri="{BB962C8B-B14F-4D97-AF65-F5344CB8AC3E}">
        <p14:creationId xmlns:p14="http://schemas.microsoft.com/office/powerpoint/2010/main" val="4185200078"/>
      </p:ext>
    </p:extLst>
  </p:cSld>
  <p:clrMapOvr>
    <a:masterClrMapping/>
  </p:clrMapOvr>
</p:sld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UMCU_Onderwijs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5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0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6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1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2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7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orsprong">
  <a:themeElements>
    <a:clrScheme name="Oorsprong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orsprong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orsprong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UMCU_Onderwijs</Template>
  <TotalTime>8663</TotalTime>
  <Words>1417</Words>
  <Application>Microsoft Office PowerPoint</Application>
  <PresentationFormat>Diavoorstelling (4:3)</PresentationFormat>
  <Paragraphs>183</Paragraphs>
  <Slides>17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9</vt:i4>
      </vt:variant>
      <vt:variant>
        <vt:lpstr>Diatitels</vt:lpstr>
      </vt:variant>
      <vt:variant>
        <vt:i4>17</vt:i4>
      </vt:variant>
    </vt:vector>
  </HeadingPairs>
  <TitlesOfParts>
    <vt:vector size="26" baseType="lpstr">
      <vt:lpstr>UMCU_Onderwijs</vt:lpstr>
      <vt:lpstr>9_Standaardthema</vt:lpstr>
      <vt:lpstr>15_Standaardthema</vt:lpstr>
      <vt:lpstr>10_Standaardthema</vt:lpstr>
      <vt:lpstr>16_Standaardthema</vt:lpstr>
      <vt:lpstr>11_Standaardthema</vt:lpstr>
      <vt:lpstr>12_Standaardthema</vt:lpstr>
      <vt:lpstr>17_Standaardthema</vt:lpstr>
      <vt:lpstr>Oorsprong</vt:lpstr>
      <vt:lpstr>Biostatistics for RNA-seq analysis</vt:lpstr>
      <vt:lpstr>Overview</vt:lpstr>
      <vt:lpstr>What is a random variable</vt:lpstr>
      <vt:lpstr>Continuous vs discrete RVs</vt:lpstr>
      <vt:lpstr>Several often-used distributions</vt:lpstr>
      <vt:lpstr>Parameters of distributions</vt:lpstr>
      <vt:lpstr>Estimation</vt:lpstr>
      <vt:lpstr>Testing hypotheses</vt:lpstr>
      <vt:lpstr>Testing hypotheses</vt:lpstr>
      <vt:lpstr>Testing hypotheses</vt:lpstr>
      <vt:lpstr>Testing hypotheses (continuous)</vt:lpstr>
      <vt:lpstr>Testing hypotheses (t test)</vt:lpstr>
      <vt:lpstr>Type I and II errors</vt:lpstr>
      <vt:lpstr>Testing multiple hypotheses</vt:lpstr>
      <vt:lpstr>Controlling the Family-wise error rate</vt:lpstr>
      <vt:lpstr>Controlling the False Discovery Rate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 for RNA-seq analysis</dc:title>
  <dc:creator>Bouhaddani-2, S. el</dc:creator>
  <cp:lastModifiedBy>Bouhaddani, S. el</cp:lastModifiedBy>
  <cp:revision>39</cp:revision>
  <dcterms:created xsi:type="dcterms:W3CDTF">2019-06-25T14:01:45Z</dcterms:created>
  <dcterms:modified xsi:type="dcterms:W3CDTF">2019-07-02T07:50:23Z</dcterms:modified>
</cp:coreProperties>
</file>