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7" r:id="rId22"/>
    <p:sldId id="275" r:id="rId2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660"/>
  </p:normalViewPr>
  <p:slideViewPr>
    <p:cSldViewPr>
      <p:cViewPr varScale="1">
        <p:scale>
          <a:sx n="80" d="100"/>
          <a:sy n="80" d="100"/>
        </p:scale>
        <p:origin x="-138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D636C07-7E76-46D3-B86B-6AF7C60E533E}" type="datetimeFigureOut">
              <a:rPr lang="nl-NL" smtClean="0"/>
              <a:t>4-7-2019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nl-NL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21" name="Rechthoe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hoe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hoe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hoe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4-7-2019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4-7-2019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elijkbenige driehoe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4-7-2019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D636C07-7E76-46D3-B86B-6AF7C60E533E}" type="datetimeFigureOut">
              <a:rPr lang="nl-NL" smtClean="0"/>
              <a:t>4-7-2019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4-7-2019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4-7-2019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4-7-2019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Gelijkbenige driehoe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4-7-2019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Rechte verbindingslijn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elijkbenige driehoe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4-7-2019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 verbindingslijn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lijkbenige driehoe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ijdelijke aanduiding voor inhoud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4-7-2019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lijkbenige driehoe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4-7-2019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28" name="Rechte verbindingslijn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Rechte verbindingslijn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lijkbenige driehoe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Biostatistics for RNA-</a:t>
            </a:r>
            <a:r>
              <a:rPr lang="en-US" dirty="0" err="1"/>
              <a:t>seq</a:t>
            </a:r>
            <a:r>
              <a:rPr lang="en-US" dirty="0"/>
              <a:t> analysis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en-US" dirty="0"/>
              <a:t>- Morning session </a:t>
            </a:r>
          </a:p>
          <a:p>
            <a:r>
              <a:rPr lang="en-US" i="1" dirty="0" smtClean="0"/>
              <a:t>Multivariate statistics and data integration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30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omics data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177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Recent advances in technology provided many types of </a:t>
            </a:r>
            <a:r>
              <a:rPr lang="en-US" dirty="0" smtClean="0"/>
              <a:t>biological datasets </a:t>
            </a:r>
            <a:r>
              <a:rPr lang="en-US" dirty="0"/>
              <a:t>(omics)</a:t>
            </a:r>
          </a:p>
          <a:p>
            <a:r>
              <a:rPr lang="en-US" dirty="0" smtClean="0"/>
              <a:t>Different </a:t>
            </a:r>
            <a:r>
              <a:rPr lang="en-US" dirty="0"/>
              <a:t>levels of biological variation </a:t>
            </a:r>
            <a:r>
              <a:rPr lang="en-US" dirty="0" smtClean="0"/>
              <a:t>measured on same samples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There </a:t>
            </a:r>
            <a:r>
              <a:rPr lang="en-US" b="1" dirty="0"/>
              <a:t>is a need for integrative approaches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6912"/>
            <a:ext cx="5751514" cy="411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6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Integrative approaches: aims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3457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 questions to </a:t>
            </a:r>
            <a:r>
              <a:rPr lang="en-US" dirty="0" smtClean="0"/>
              <a:t>answer: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does variation in transcriptome and metabolome relate?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(types of) molecules are inducing this variation?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we </a:t>
            </a:r>
            <a:r>
              <a:rPr lang="en-US" dirty="0" smtClean="0"/>
              <a:t>benefit </a:t>
            </a:r>
            <a:r>
              <a:rPr lang="en-US" dirty="0"/>
              <a:t>from a joint/integrative analysis?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429000"/>
            <a:ext cx="78994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94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Integrative approaches: aims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3457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 questions to </a:t>
            </a:r>
            <a:r>
              <a:rPr lang="en-US" dirty="0" smtClean="0"/>
              <a:t>answer: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does variation in transcriptome and metabolome relate?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(types of) molecules are inducing this variation?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we </a:t>
            </a:r>
            <a:r>
              <a:rPr lang="en-US" dirty="0" smtClean="0"/>
              <a:t>benefit </a:t>
            </a:r>
            <a:r>
              <a:rPr lang="en-US" dirty="0"/>
              <a:t>from a joint/integrative analysis?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"/>
          <a:stretch/>
        </p:blipFill>
        <p:spPr bwMode="auto">
          <a:xfrm>
            <a:off x="648680" y="3429000"/>
            <a:ext cx="784664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62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Integrative approaches: aims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3457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 questions to </a:t>
            </a:r>
            <a:r>
              <a:rPr lang="en-US" dirty="0" smtClean="0"/>
              <a:t>answer: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does variation in transcriptome and metabolome relate?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(types of) molecules are inducing this variation?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we </a:t>
            </a:r>
            <a:r>
              <a:rPr lang="en-US" dirty="0" smtClean="0"/>
              <a:t>benefit </a:t>
            </a:r>
            <a:r>
              <a:rPr lang="en-US" dirty="0"/>
              <a:t>from a joint/integrative analysis?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8598"/>
            <a:ext cx="79057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001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Integrative approaches: means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typically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correlation among transcripts.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correlation among metabolite measurements.</a:t>
            </a:r>
          </a:p>
          <a:p>
            <a:pPr lvl="1"/>
            <a:r>
              <a:rPr lang="en-US" dirty="0" smtClean="0"/>
              <a:t>Relation </a:t>
            </a:r>
            <a:r>
              <a:rPr lang="en-US" dirty="0"/>
              <a:t>between transcripts and </a:t>
            </a:r>
            <a:r>
              <a:rPr lang="en-US" dirty="0" smtClean="0"/>
              <a:t>metabolites.</a:t>
            </a:r>
            <a:endParaRPr lang="en-US" dirty="0"/>
          </a:p>
          <a:p>
            <a:r>
              <a:rPr lang="en-US" dirty="0" smtClean="0"/>
              <a:t>Latent </a:t>
            </a:r>
            <a:r>
              <a:rPr lang="en-US" dirty="0"/>
              <a:t>variable approach: few independent latent variables </a:t>
            </a:r>
            <a:r>
              <a:rPr lang="en-US" dirty="0" smtClean="0"/>
              <a:t>drive association</a:t>
            </a:r>
          </a:p>
          <a:p>
            <a:r>
              <a:rPr lang="en-US" dirty="0" smtClean="0"/>
              <a:t>These latent variables represent latent unknown “pathways”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bivariate data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we have two genes, and two metabolites </a:t>
            </a:r>
            <a:endParaRPr lang="en-US" dirty="0" smtClean="0"/>
          </a:p>
          <a:p>
            <a:pPr lvl="1"/>
            <a:r>
              <a:rPr lang="en-US" dirty="0" smtClean="0"/>
              <a:t>Measured on the same samples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variance of </a:t>
            </a:r>
            <a:r>
              <a:rPr lang="en-US" dirty="0" smtClean="0"/>
              <a:t>gene A is </a:t>
            </a:r>
            <a:r>
              <a:rPr lang="en-US" dirty="0"/>
              <a:t>larger </a:t>
            </a:r>
            <a:r>
              <a:rPr lang="en-US" dirty="0" smtClean="0"/>
              <a:t>than the variance of gene B</a:t>
            </a:r>
            <a:endParaRPr lang="en-US" dirty="0"/>
          </a:p>
          <a:p>
            <a:pPr lvl="1"/>
            <a:r>
              <a:rPr lang="en-US" dirty="0" smtClean="0"/>
              <a:t>Also</a:t>
            </a:r>
            <a:r>
              <a:rPr lang="en-US" dirty="0"/>
              <a:t>, the variance of </a:t>
            </a:r>
            <a:r>
              <a:rPr lang="en-US" dirty="0" smtClean="0"/>
              <a:t>metabolite A is </a:t>
            </a:r>
            <a:r>
              <a:rPr lang="en-US" dirty="0"/>
              <a:t>larger than the variance of </a:t>
            </a:r>
            <a:r>
              <a:rPr lang="en-US" dirty="0" smtClean="0"/>
              <a:t>metabolite B</a:t>
            </a:r>
            <a:endParaRPr lang="en-US" dirty="0"/>
          </a:p>
          <a:p>
            <a:r>
              <a:rPr lang="en-US" dirty="0" smtClean="0"/>
              <a:t>Furthermore</a:t>
            </a:r>
            <a:r>
              <a:rPr lang="en-US" dirty="0"/>
              <a:t>, only </a:t>
            </a:r>
            <a:r>
              <a:rPr lang="en-US" dirty="0" smtClean="0"/>
              <a:t>gene B </a:t>
            </a:r>
            <a:r>
              <a:rPr lang="en-US" dirty="0"/>
              <a:t>and </a:t>
            </a:r>
            <a:r>
              <a:rPr lang="en-US" dirty="0" smtClean="0"/>
              <a:t>metabolite A </a:t>
            </a:r>
            <a:r>
              <a:rPr lang="en-US" dirty="0"/>
              <a:t>are </a:t>
            </a:r>
            <a:r>
              <a:rPr lang="en-US" dirty="0" smtClean="0"/>
              <a:t>correlated</a:t>
            </a:r>
            <a:endParaRPr lang="en-US" dirty="0"/>
          </a:p>
          <a:p>
            <a:r>
              <a:rPr lang="en-US" dirty="0" smtClean="0"/>
              <a:t>Which genes and metabolites will </a:t>
            </a:r>
            <a:r>
              <a:rPr lang="en-US" dirty="0"/>
              <a:t>get high weight according to PCA?</a:t>
            </a:r>
          </a:p>
          <a:p>
            <a:r>
              <a:rPr lang="en-US" dirty="0" smtClean="0"/>
              <a:t>What </a:t>
            </a:r>
            <a:r>
              <a:rPr lang="en-US" dirty="0"/>
              <a:t>if you would look at the relation between </a:t>
            </a:r>
            <a:r>
              <a:rPr lang="en-US" dirty="0" smtClean="0"/>
              <a:t>genes </a:t>
            </a:r>
            <a:r>
              <a:rPr lang="en-US" dirty="0"/>
              <a:t>and </a:t>
            </a:r>
            <a:r>
              <a:rPr lang="en-US" dirty="0" smtClean="0"/>
              <a:t>metabolites?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Partial </a:t>
            </a:r>
            <a:r>
              <a:rPr lang="en-US" dirty="0"/>
              <a:t>L</a:t>
            </a:r>
            <a:r>
              <a:rPr lang="en-US" dirty="0" smtClean="0"/>
              <a:t>east Squares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𝑋</m:t>
                      </m:r>
                      <m:r>
                        <a:rPr lang="nl-NL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r>
                        <a:rPr lang="nl-NL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𝑇</m:t>
                      </m:r>
                      <m:sSup>
                        <m:sSupPr>
                          <m:ctrlPr>
                            <a:rPr lang="nl-NL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nl-NL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⊤</m:t>
                          </m:r>
                        </m:sup>
                      </m:sSup>
                      <m:r>
                        <a:rPr lang="nl-NL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r>
                        <a:rPr lang="nl-NL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nl-NL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𝑌</m:t>
                      </m:r>
                      <m:r>
                        <a:rPr lang="nl-NL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r>
                        <a:rPr lang="nl-NL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𝑈</m:t>
                      </m:r>
                      <m:sSup>
                        <m:sSupPr>
                          <m:ctrlPr>
                            <a:rPr lang="nl-NL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nl-NL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⊤</m:t>
                          </m:r>
                        </m:sup>
                      </m:sSup>
                      <m:r>
                        <a:rPr lang="nl-NL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r>
                        <a:rPr lang="nl-NL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nl-NL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𝑈</m:t>
                      </m:r>
                      <m:r>
                        <a:rPr lang="nl-NL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r>
                        <a:rPr lang="nl-NL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𝑇𝐵</m:t>
                      </m:r>
                      <m:r>
                        <a:rPr lang="nl-NL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r>
                        <a:rPr lang="nl-NL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dirty="0" smtClean="0"/>
                  <a:t>Data = Joint + Error</a:t>
                </a:r>
              </a:p>
              <a:p>
                <a:r>
                  <a:rPr lang="en-US" dirty="0" smtClean="0"/>
                  <a:t>T and U are again scores, W and C are loadings/weights</a:t>
                </a:r>
              </a:p>
              <a:p>
                <a:r>
                  <a:rPr lang="en-US" dirty="0" smtClean="0"/>
                  <a:t>However, now more weight is given to genes that have high covariance</a:t>
                </a:r>
              </a:p>
              <a:p>
                <a:r>
                  <a:rPr lang="en-US" dirty="0" smtClean="0"/>
                  <a:t>Also, T and U are linked with a regular linear regression model</a:t>
                </a:r>
              </a:p>
              <a:p>
                <a:r>
                  <a:rPr lang="en-US" dirty="0" smtClean="0"/>
                  <a:t>You can think of T and U as latent correlated pathways, and W and C tell us the involved genes and metabolites</a:t>
                </a:r>
                <a:endParaRPr lang="en-US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b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978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Least Squares: interpretation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Loading values per gene or metabolite</a:t>
            </a:r>
          </a:p>
          <a:p>
            <a:pPr lvl="1"/>
            <a:r>
              <a:rPr lang="en-US" dirty="0" smtClean="0"/>
              <a:t>High loading values indicate high contribution to the joint part</a:t>
            </a:r>
          </a:p>
          <a:p>
            <a:pPr lvl="1"/>
            <a:r>
              <a:rPr lang="en-US" dirty="0" smtClean="0"/>
              <a:t>High loading values for the same components indicate co-variation of the respective genes/metabolites</a:t>
            </a:r>
          </a:p>
          <a:p>
            <a:pPr lvl="1"/>
            <a:r>
              <a:rPr lang="en-US" dirty="0" smtClean="0"/>
              <a:t>Genes with positive and negative loading values are negatively correlated for that component</a:t>
            </a:r>
          </a:p>
          <a:p>
            <a:r>
              <a:rPr lang="en-US" dirty="0" smtClean="0"/>
              <a:t>Scores per sample	</a:t>
            </a:r>
          </a:p>
          <a:p>
            <a:pPr lvl="1"/>
            <a:r>
              <a:rPr lang="en-US" dirty="0" smtClean="0"/>
              <a:t>Representation of data relative to the most important genes</a:t>
            </a:r>
          </a:p>
          <a:p>
            <a:pPr lvl="1"/>
            <a:r>
              <a:rPr lang="en-US" dirty="0" smtClean="0"/>
              <a:t>Can also detect outliers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7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PCA </a:t>
            </a:r>
            <a:r>
              <a:rPr lang="en-US" dirty="0" err="1" smtClean="0"/>
              <a:t>maximises</a:t>
            </a:r>
            <a:r>
              <a:rPr lang="en-US" dirty="0" smtClean="0"/>
              <a:t> variance and looks for correlations within datasets</a:t>
            </a:r>
          </a:p>
          <a:p>
            <a:r>
              <a:rPr lang="en-US" dirty="0" smtClean="0"/>
              <a:t>PLS </a:t>
            </a:r>
            <a:r>
              <a:rPr lang="en-US" dirty="0" err="1" smtClean="0"/>
              <a:t>maximises</a:t>
            </a:r>
            <a:r>
              <a:rPr lang="en-US" dirty="0" smtClean="0"/>
              <a:t> covariance and looks for correlations between datasets</a:t>
            </a:r>
          </a:p>
          <a:p>
            <a:r>
              <a:rPr lang="en-US" dirty="0" smtClean="0"/>
              <a:t>Loadings and scores have the same interpretation of indicating importance</a:t>
            </a:r>
          </a:p>
          <a:p>
            <a:pPr lvl="1"/>
            <a:r>
              <a:rPr lang="en-US" dirty="0" smtClean="0"/>
              <a:t>However, distinguish importance with respect to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12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variation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Biological experiments lead to covariation between samples</a:t>
            </a:r>
          </a:p>
          <a:p>
            <a:pPr lvl="1"/>
            <a:r>
              <a:rPr lang="en-US" dirty="0" smtClean="0"/>
              <a:t>Expression and metabolism go up and down together</a:t>
            </a:r>
          </a:p>
          <a:p>
            <a:r>
              <a:rPr lang="en-US" dirty="0" smtClean="0"/>
              <a:t>One source of covariation is truly biological</a:t>
            </a:r>
          </a:p>
          <a:p>
            <a:pPr lvl="1"/>
            <a:r>
              <a:rPr lang="en-US" dirty="0" smtClean="0"/>
              <a:t>They go up and down because they are truly biologically connected</a:t>
            </a:r>
          </a:p>
          <a:p>
            <a:pPr lvl="1"/>
            <a:r>
              <a:rPr lang="en-US" dirty="0" smtClean="0"/>
              <a:t>This is what we want in the joint part!</a:t>
            </a:r>
          </a:p>
          <a:p>
            <a:r>
              <a:rPr lang="en-US" dirty="0" smtClean="0"/>
              <a:t>Other sources of variation is technical, artificial</a:t>
            </a:r>
          </a:p>
          <a:p>
            <a:pPr lvl="1"/>
            <a:r>
              <a:rPr lang="en-US" dirty="0" smtClean="0"/>
              <a:t>Batch effects, measurement error, scale &amp; distribution differences,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This is what we NOT want in the joint part!</a:t>
            </a:r>
          </a:p>
        </p:txBody>
      </p:sp>
    </p:spTree>
    <p:extLst>
      <p:ext uri="{BB962C8B-B14F-4D97-AF65-F5344CB8AC3E}">
        <p14:creationId xmlns:p14="http://schemas.microsoft.com/office/powerpoint/2010/main" val="419781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r>
              <a:rPr lang="en-US" dirty="0" smtClean="0"/>
              <a:t>Principal components analysis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Interpretation &amp; estimation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smtClean="0"/>
              <a:t>Partial Least Squares data integration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Interpretation &amp; estimation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smtClean="0"/>
              <a:t>Two-way orthogonal PLS data integration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Interpretation</a:t>
            </a:r>
          </a:p>
          <a:p>
            <a:pPr lvl="1"/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67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Orthogonal PLS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𝑇</m:t>
                      </m:r>
                      <m:sSup>
                        <m:sSupPr>
                          <m:ctrlP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⊤</m:t>
                          </m:r>
                        </m:sup>
                      </m:sSup>
                      <m:r>
                        <a:rPr lang="en-US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⊤</m:t>
                          </m:r>
                        </m:sup>
                      </m:sSubSup>
                      <m:r>
                        <a:rPr lang="en-US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𝐸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𝑌</m:t>
                      </m:r>
                      <m:r>
                        <a:rPr lang="en-US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𝑈</m:t>
                      </m:r>
                      <m:sSup>
                        <m:sSupPr>
                          <m:ctrlP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⊤</m:t>
                          </m:r>
                        </m:sup>
                      </m:sSup>
                      <m:r>
                        <a:rPr lang="en-US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⊤</m:t>
                          </m:r>
                        </m:sup>
                      </m:sSubSup>
                      <m:r>
                        <a:rPr lang="en-US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𝐹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𝑈</m:t>
                      </m:r>
                      <m:r>
                        <a:rPr lang="en-US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𝑇𝐵</m:t>
                      </m:r>
                      <m:r>
                        <a:rPr lang="en-US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b="0" dirty="0" smtClean="0"/>
                  <a:t>Data = Joint + Specific + Error</a:t>
                </a:r>
              </a:p>
              <a:p>
                <a:r>
                  <a:rPr lang="en-US" b="0" dirty="0" smtClean="0"/>
                  <a:t>T, </a:t>
                </a:r>
                <a:r>
                  <a:rPr lang="en-US" b="0" dirty="0" err="1" smtClean="0"/>
                  <a:t>Ts</a:t>
                </a:r>
                <a:r>
                  <a:rPr lang="en-US" b="0" dirty="0" smtClean="0"/>
                  <a:t>, U, Us are all scores </a:t>
                </a:r>
              </a:p>
              <a:p>
                <a:r>
                  <a:rPr lang="en-US" dirty="0" smtClean="0"/>
                  <a:t>Same interpretation as above, however w.r.t. each part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Now, variation in T and U is filtered/corrected/adjusted for specific variation</a:t>
                </a:r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59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52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r>
              <a:rPr lang="en-US" dirty="0" smtClean="0"/>
              <a:t>Principal components analysis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Interpretation &amp; estimation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smtClean="0"/>
              <a:t>Partial Least Squares data integration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Interpretation &amp; estimation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smtClean="0"/>
              <a:t>Two-way orthogonal PLS data integration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Interpretation</a:t>
            </a:r>
          </a:p>
          <a:p>
            <a:pPr lvl="1"/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90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exercises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1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scenario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we have a dataset X, with N </a:t>
            </a:r>
            <a:r>
              <a:rPr lang="en-US" dirty="0" smtClean="0"/>
              <a:t>samples and </a:t>
            </a:r>
            <a:r>
              <a:rPr lang="en-US" dirty="0"/>
              <a:t>p </a:t>
            </a:r>
            <a:r>
              <a:rPr lang="en-US" dirty="0" smtClean="0"/>
              <a:t>genes</a:t>
            </a:r>
            <a:endParaRPr lang="en-US" dirty="0"/>
          </a:p>
          <a:p>
            <a:r>
              <a:rPr lang="en-US" dirty="0" smtClean="0"/>
              <a:t>Lets </a:t>
            </a:r>
            <a:r>
              <a:rPr lang="en-US" dirty="0"/>
              <a:t>make it more concrete: gene </a:t>
            </a:r>
            <a:r>
              <a:rPr lang="en-US" dirty="0" smtClean="0"/>
              <a:t>expression values</a:t>
            </a:r>
          </a:p>
          <a:p>
            <a:r>
              <a:rPr lang="en-US" dirty="0" smtClean="0"/>
              <a:t>Typically, </a:t>
            </a:r>
            <a:r>
              <a:rPr lang="en-US" dirty="0" smtClean="0"/>
              <a:t>expression follows a pathway structure</a:t>
            </a:r>
          </a:p>
          <a:p>
            <a:r>
              <a:rPr lang="en-US" dirty="0" smtClean="0"/>
              <a:t>How can we </a:t>
            </a:r>
            <a:r>
              <a:rPr lang="en-US" dirty="0" err="1" smtClean="0"/>
              <a:t>visualise</a:t>
            </a:r>
            <a:r>
              <a:rPr lang="en-US" dirty="0" smtClean="0"/>
              <a:t> the relationship between genes in an efficient way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How </a:t>
            </a:r>
            <a:r>
              <a:rPr lang="en-US" b="1" dirty="0"/>
              <a:t>to inspect these </a:t>
            </a:r>
            <a:r>
              <a:rPr lang="en-US" b="1" dirty="0" smtClean="0"/>
              <a:t>gene expression values and </a:t>
            </a:r>
            <a:r>
              <a:rPr lang="en-US" b="1" dirty="0"/>
              <a:t>their correlations?</a:t>
            </a:r>
          </a:p>
        </p:txBody>
      </p:sp>
    </p:spTree>
    <p:extLst>
      <p:ext uri="{BB962C8B-B14F-4D97-AF65-F5344CB8AC3E}">
        <p14:creationId xmlns:p14="http://schemas.microsoft.com/office/powerpoint/2010/main" val="86815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bivariate data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we have two </a:t>
            </a:r>
            <a:r>
              <a:rPr lang="en-US" dirty="0" smtClean="0"/>
              <a:t>genes</a:t>
            </a:r>
          </a:p>
          <a:p>
            <a:r>
              <a:rPr lang="en-US" dirty="0" smtClean="0"/>
              <a:t>They </a:t>
            </a:r>
            <a:r>
              <a:rPr lang="en-US" dirty="0"/>
              <a:t>are positively or negatively correlated</a:t>
            </a:r>
          </a:p>
          <a:p>
            <a:r>
              <a:rPr lang="en-US" dirty="0" smtClean="0"/>
              <a:t>How </a:t>
            </a:r>
            <a:r>
              <a:rPr lang="en-US" dirty="0"/>
              <a:t>would you represent these data, do you need two dimensions</a:t>
            </a:r>
            <a:r>
              <a:rPr lang="en-US" dirty="0" smtClean="0"/>
              <a:t>? Or just one?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general, aggregate data across direction of maximal </a:t>
            </a:r>
            <a:r>
              <a:rPr lang="en-US" dirty="0" smtClean="0"/>
              <a:t>variance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Live R example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1388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Weights to represent the best direction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can represent the direction of maximal variance with numbers, stored in the vector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Each element in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contains a weight for the corresponding gene in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How many elements does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have?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Weights near zero indicate little contribution to the variance of the projected data</a:t>
                </a:r>
              </a:p>
              <a:p>
                <a:r>
                  <a:rPr lang="en-US" dirty="0" smtClean="0"/>
                  <a:t>Large positive (negative) weights indicate high contribution</a:t>
                </a:r>
              </a:p>
              <a:p>
                <a:r>
                  <a:rPr lang="en-US" dirty="0" smtClean="0"/>
                  <a:t>Correlated genes tend to have similar weight</a:t>
                </a:r>
                <a:endParaRPr lang="en-US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55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components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0901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𝑋</m:t>
                      </m:r>
                      <m:r>
                        <a:rPr lang="nl-NL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r>
                        <a:rPr lang="nl-NL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𝑇</m:t>
                      </m:r>
                      <m:sSup>
                        <m:sSupPr>
                          <m:ctrlPr>
                            <a:rPr lang="nl-NL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nl-NL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⊤</m:t>
                          </m:r>
                        </m:sup>
                      </m:sSup>
                      <m:r>
                        <a:rPr lang="nl-NL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r>
                        <a:rPr lang="nl-NL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dirty="0" smtClean="0"/>
                  <a:t>PCA is a tool to </a:t>
                </a:r>
                <a:r>
                  <a:rPr lang="en-US" dirty="0" err="1" smtClean="0"/>
                  <a:t>summarise</a:t>
                </a:r>
                <a:r>
                  <a:rPr lang="en-US" dirty="0" smtClean="0"/>
                  <a:t> a dataset in few latent components</a:t>
                </a:r>
              </a:p>
              <a:p>
                <a:r>
                  <a:rPr lang="en-US" dirty="0" smtClean="0"/>
                  <a:t>The components are combinations of genes</a:t>
                </a:r>
              </a:p>
              <a:p>
                <a:pPr lvl="1"/>
                <a:r>
                  <a:rPr lang="en-US" dirty="0" smtClean="0"/>
                  <a:t>A combination is a weighted sum of genes</a:t>
                </a:r>
              </a:p>
              <a:p>
                <a:pPr lvl="1"/>
                <a:r>
                  <a:rPr lang="en-US" dirty="0" smtClean="0"/>
                  <a:t>The weights are given by the </a:t>
                </a:r>
                <a:r>
                  <a:rPr lang="en-US" dirty="0" smtClean="0"/>
                  <a:t>maximal variance principle!</a:t>
                </a:r>
                <a:endParaRPr lang="en-US" dirty="0" smtClean="0"/>
              </a:p>
              <a:p>
                <a:r>
                  <a:rPr lang="en-US" dirty="0" smtClean="0"/>
                  <a:t>The weights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are also called loadings</a:t>
                </a:r>
              </a:p>
              <a:p>
                <a:pPr lvl="1"/>
                <a:r>
                  <a:rPr lang="en-US" dirty="0" smtClean="0"/>
                  <a:t>Indicate which genes are relatively important for which component</a:t>
                </a:r>
              </a:p>
              <a:p>
                <a:pPr lvl="1"/>
                <a:r>
                  <a:rPr lang="en-US" dirty="0" smtClean="0"/>
                  <a:t>Indicate which genes cluster together</a:t>
                </a:r>
              </a:p>
              <a:p>
                <a:pPr lvl="1"/>
                <a:r>
                  <a:rPr lang="en-US" dirty="0" smtClean="0"/>
                  <a:t>Represent pathway structure…?</a:t>
                </a:r>
              </a:p>
              <a:p>
                <a:r>
                  <a:rPr lang="en-US" dirty="0" smtClean="0"/>
                  <a:t>The latent scores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are constructed from combinations of genes, and is a score of a sample on that combination</a:t>
                </a:r>
              </a:p>
              <a:p>
                <a:pPr lvl="1"/>
                <a:r>
                  <a:rPr lang="en-US" dirty="0" smtClean="0"/>
                  <a:t>An important gene + high expression of a sample = high scores</a:t>
                </a: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090120"/>
              </a:xfrm>
              <a:blipFill rotWithShape="1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46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Loadings or weights</a:t>
            </a:r>
          </a:p>
          <a:p>
            <a:pPr lvl="1"/>
            <a:r>
              <a:rPr lang="en-US" dirty="0" smtClean="0"/>
              <a:t>A number for each gene</a:t>
            </a:r>
          </a:p>
          <a:p>
            <a:pPr lvl="1"/>
            <a:r>
              <a:rPr lang="en-US" dirty="0" smtClean="0"/>
              <a:t>Indicates which genes are important</a:t>
            </a:r>
          </a:p>
          <a:p>
            <a:pPr lvl="1"/>
            <a:r>
              <a:rPr lang="en-US" dirty="0" smtClean="0"/>
              <a:t>Group of genes with large loadings might represent pathways</a:t>
            </a:r>
          </a:p>
          <a:p>
            <a:r>
              <a:rPr lang="en-US" dirty="0" smtClean="0"/>
              <a:t>Scores or latent variables</a:t>
            </a:r>
          </a:p>
          <a:p>
            <a:pPr lvl="1"/>
            <a:r>
              <a:rPr lang="en-US" dirty="0" smtClean="0"/>
              <a:t>A number for each sample</a:t>
            </a:r>
          </a:p>
          <a:p>
            <a:pPr lvl="1"/>
            <a:r>
              <a:rPr lang="en-US" dirty="0" smtClean="0"/>
              <a:t>Indicates which samples have high expression of that gene (perhaps an outlying sample?)</a:t>
            </a:r>
          </a:p>
          <a:p>
            <a:pPr lvl="1"/>
            <a:r>
              <a:rPr lang="en-US" dirty="0" smtClean="0"/>
              <a:t>Group of scores/samples may be clustered together, because they have similar expression values of important genes.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5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exercises 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1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Principal components analysis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Interpretation &amp; estimation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Examples</a:t>
            </a:r>
          </a:p>
          <a:p>
            <a:r>
              <a:rPr lang="en-US" dirty="0" smtClean="0"/>
              <a:t>Partial Least Squares data integration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Interpretation &amp; estimation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Two-way orthogonal PLS data integration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Interpretation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Examples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0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orsprong">
  <a:themeElements>
    <a:clrScheme name="Oorsprong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orsprong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orsprong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1325</TotalTime>
  <Words>989</Words>
  <Application>Microsoft Office PowerPoint</Application>
  <PresentationFormat>Diavoorstelling (4:3)</PresentationFormat>
  <Paragraphs>161</Paragraphs>
  <Slides>22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3" baseType="lpstr">
      <vt:lpstr>Oorsprong</vt:lpstr>
      <vt:lpstr>Biostatistics for RNA-seq analysis</vt:lpstr>
      <vt:lpstr>Overview</vt:lpstr>
      <vt:lpstr>Motivating scenario</vt:lpstr>
      <vt:lpstr>Example: bivariate data</vt:lpstr>
      <vt:lpstr>Weights to represent the best direction</vt:lpstr>
      <vt:lpstr>Principal components analysis</vt:lpstr>
      <vt:lpstr>Interpretation</vt:lpstr>
      <vt:lpstr>R exercises </vt:lpstr>
      <vt:lpstr>Overview</vt:lpstr>
      <vt:lpstr>Multiple omics data</vt:lpstr>
      <vt:lpstr>Integrative approaches: aims</vt:lpstr>
      <vt:lpstr>Integrative approaches: aims</vt:lpstr>
      <vt:lpstr>Integrative approaches: aims</vt:lpstr>
      <vt:lpstr>Integrative approaches: means</vt:lpstr>
      <vt:lpstr>Example: bivariate data</vt:lpstr>
      <vt:lpstr>Partial Least Squares</vt:lpstr>
      <vt:lpstr>Partial Least Squares: interpretation</vt:lpstr>
      <vt:lpstr>Quick recap</vt:lpstr>
      <vt:lpstr>Sources of variation</vt:lpstr>
      <vt:lpstr>Two-way Orthogonal PLS</vt:lpstr>
      <vt:lpstr>Summary</vt:lpstr>
      <vt:lpstr>R 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Biostatistics for RNA-seq analysis</dc:title>
  <dc:creator>Bouhaddani-2, S. el</dc:creator>
  <cp:lastModifiedBy>Bouhaddani, S. el</cp:lastModifiedBy>
  <cp:revision>18</cp:revision>
  <dcterms:created xsi:type="dcterms:W3CDTF">2019-06-25T14:01:45Z</dcterms:created>
  <dcterms:modified xsi:type="dcterms:W3CDTF">2019-07-04T05:27:00Z</dcterms:modified>
</cp:coreProperties>
</file>