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39" r:id="rId5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77" r:id="rId12"/>
    <p:sldId id="262" r:id="rId13"/>
    <p:sldId id="263" r:id="rId14"/>
    <p:sldId id="274" r:id="rId15"/>
    <p:sldId id="264" r:id="rId16"/>
    <p:sldId id="265" r:id="rId17"/>
    <p:sldId id="275" r:id="rId18"/>
    <p:sldId id="266" r:id="rId19"/>
    <p:sldId id="276" r:id="rId20"/>
    <p:sldId id="267" r:id="rId21"/>
    <p:sldId id="273" r:id="rId22"/>
    <p:sldId id="272" r:id="rId23"/>
    <p:sldId id="270" r:id="rId24"/>
    <p:sldId id="27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Orta Stil 3 - Vurgu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0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 dirty="0">
                <a:solidFill>
                  <a:srgbClr val="000000"/>
                </a:solidFill>
                <a:latin typeface="Tenorite"/>
              </a:rPr>
              <a:t>Click to move the slide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36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37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37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F330A75-19C7-4592-BCD9-82F87E8653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48E7302-9CC0-40BF-84FD-302A0744E6E4}" type="slidenum">
              <a:rPr lang="tr-TR" sz="1200" b="0" strike="noStrike" spc="-1">
                <a:latin typeface="Times New Roman"/>
              </a:rPr>
              <a:t>1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6385F9-AF36-4779-9F8E-660D876471F4}" type="slidenum">
              <a:rPr lang="tr-TR" sz="1200" b="0" strike="noStrike" spc="-1">
                <a:latin typeface="Times New Roman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26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DAD9B9B-69B7-49CB-869E-1827D7EEBF31}" type="slidenum">
              <a:rPr lang="tr-TR" sz="1200" b="0" strike="noStrike" spc="-1">
                <a:latin typeface="Times New Roman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95667A-3F2E-47AA-BA20-3D3FC71C96A0}" type="slidenum">
              <a:rPr lang="tr-TR" sz="1200" b="0" strike="noStrike" spc="-1">
                <a:latin typeface="Times New Roman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95667A-3F2E-47AA-BA20-3D3FC71C96A0}" type="slidenum">
              <a:rPr lang="tr-TR" sz="1200" b="0" strike="noStrike" spc="-1">
                <a:latin typeface="Times New Roman"/>
              </a:rPr>
              <a:t>13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78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0FBB2AE-E833-4B7A-B629-09BDF5A9C713}" type="slidenum">
              <a:rPr lang="tr-TR" sz="1200" b="0" strike="noStrike" spc="-1">
                <a:latin typeface="Times New Roman"/>
              </a:rPr>
              <a:t>14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0FBB2AE-E833-4B7A-B629-09BDF5A9C713}" type="slidenum">
              <a:rPr lang="tr-TR" sz="1200" b="0" strike="noStrike" spc="-1">
                <a:latin typeface="Times New Roman"/>
              </a:rPr>
              <a:t>15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396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AE147A2-E408-47D5-8186-15E3668BEF63}" type="slidenum">
              <a:rPr lang="tr-TR" sz="1200" b="0" strike="noStrike" spc="-1">
                <a:latin typeface="Times New Roman"/>
              </a:rPr>
              <a:t>16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AE147A2-E408-47D5-8186-15E3668BEF63}" type="slidenum">
              <a:rPr lang="tr-TR" sz="1200" b="0" strike="noStrike" spc="-1">
                <a:latin typeface="Times New Roman"/>
              </a:rPr>
              <a:t>17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476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AE147A2-E408-47D5-8186-15E3668BEF63}" type="slidenum">
              <a:rPr lang="tr-TR" sz="1200" b="0" strike="noStrike" spc="-1">
                <a:latin typeface="Times New Roman"/>
              </a:rPr>
              <a:t>18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15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B417FF9-086A-427B-B36B-BFFC4E77A05A}" type="slidenum">
              <a:rPr lang="tr-TR" sz="1200" b="0" strike="noStrike" spc="-1">
                <a:latin typeface="Times New Roman"/>
              </a:rPr>
              <a:t>19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6622243-D6AB-4485-9BD4-3ADDE5568341}" type="slidenum">
              <a:rPr lang="tr-TR" sz="1200" b="0" strike="noStrike" spc="-1">
                <a:latin typeface="Times New Roman"/>
              </a:rPr>
              <a:t>2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FFA099F-934C-4EC5-8F91-CDCA35E1152A}" type="slidenum">
              <a:rPr lang="tr-TR" sz="1200" b="0" strike="noStrike" spc="-1">
                <a:latin typeface="Times New Roman"/>
              </a:rPr>
              <a:t>20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56A9E2E-9D5B-43BC-9BBA-70AFE622DA94}" type="slidenum">
              <a:rPr lang="tr-TR" sz="1200" b="0" strike="noStrike" spc="-1">
                <a:latin typeface="Times New Roman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0701BA7-3909-4446-B124-D3DA9758A50A}" type="slidenum">
              <a:rPr lang="tr-TR" sz="1200" b="0" strike="noStrike" spc="-1">
                <a:latin typeface="Times New Roman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AC5AD0C-E1E4-4A72-A1F7-A4989E75D846}" type="slidenum">
              <a:rPr lang="tr-TR" sz="1200" b="0" strike="noStrike" spc="-1">
                <a:latin typeface="Times New Roman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ACF8370-BCE8-4059-AD11-FA53958A9374}" type="slidenum">
              <a:rPr lang="tr-TR" sz="1200" b="0" strike="noStrike" spc="-1">
                <a:latin typeface="Times New Roman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ACF8370-BCE8-4059-AD11-FA53958A9374}" type="slidenum">
              <a:rPr lang="tr-TR" sz="1200" b="0" strike="noStrike" spc="-1">
                <a:latin typeface="Times New Roman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0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35B3A99-BE96-4508-9F9E-D604A7D32141}" type="slidenum">
              <a:rPr lang="tr-TR" sz="1200" b="0" strike="noStrike" spc="-1">
                <a:latin typeface="Times New Roman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6385F9-AF36-4779-9F8E-660D876471F4}" type="slidenum">
              <a:rPr lang="tr-TR" sz="1200" b="0" strike="noStrike" spc="-1">
                <a:latin typeface="Times New Roman"/>
              </a:rPr>
              <a:t>9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15920" y="4434840"/>
            <a:ext cx="4941360" cy="11217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tr-TR" sz="3600" b="0" strike="noStrike" cap="all" spc="148">
                <a:solidFill>
                  <a:srgbClr val="404040"/>
                </a:solidFill>
                <a:latin typeface="Arial"/>
              </a:rPr>
              <a:t>ANA BAŞLIK STİLİNİ DÜZENLEMEK İÇİN TIKLAYIN</a:t>
            </a:r>
            <a:endParaRPr lang="tr-TR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afik 7"/>
          <p:cNvPicPr/>
          <p:nvPr/>
        </p:nvPicPr>
        <p:blipFill>
          <a:blip r:embed="rId14"/>
          <a:srcRect l="9357" t="23648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40404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40404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40404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7"/>
          <p:cNvPicPr/>
          <p:nvPr/>
        </p:nvPicPr>
        <p:blipFill>
          <a:blip r:embed="rId14"/>
          <a:srcRect t="18300" r="28340" b="23070"/>
          <a:stretch/>
        </p:blipFill>
        <p:spPr>
          <a:xfrm>
            <a:off x="5488920" y="0"/>
            <a:ext cx="670284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33440" y="1020600"/>
            <a:ext cx="3171600" cy="1325160"/>
          </a:xfrm>
          <a:prstGeom prst="rect">
            <a:avLst/>
          </a:prstGeom>
        </p:spPr>
        <p:txBody>
          <a:bodyPr anchor="b">
            <a:normAutofit fontScale="80000"/>
          </a:bodyPr>
          <a:lstStyle/>
          <a:p>
            <a:pPr>
              <a:lnSpc>
                <a:spcPct val="90000"/>
              </a:lnSpc>
            </a:pPr>
            <a:r>
              <a:rPr lang="tr-TR" sz="2800" b="0" strike="noStrike" cap="all" spc="148">
                <a:solidFill>
                  <a:srgbClr val="404040"/>
                </a:solidFill>
                <a:latin typeface="Arial"/>
              </a:rPr>
              <a:t>ANA BAŞLIK STİLİNİ DÜZENLEMEK İÇİN TIKLAYIN</a:t>
            </a:r>
            <a:endParaRPr lang="tr-T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33440" y="2924280"/>
            <a:ext cx="3171600" cy="2518920"/>
          </a:xfrm>
          <a:prstGeom prst="rect">
            <a:avLst/>
          </a:prstGeom>
        </p:spPr>
        <p:txBody>
          <a:bodyPr>
            <a:normAutofit fontScale="23000"/>
          </a:bodyPr>
          <a:lstStyle/>
          <a:p>
            <a:pPr marL="432000" indent="-32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Asıl metin stillerini düzenlemek için tıklayın</a:t>
            </a:r>
          </a:p>
          <a:p>
            <a:pPr marL="457200" lv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İkinci düzey</a:t>
            </a:r>
          </a:p>
          <a:p>
            <a:pPr marL="914400" lvl="2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Üçüncü düzey</a:t>
            </a:r>
          </a:p>
          <a:p>
            <a:pPr marL="1371600" lvl="3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Dördüncü düzey</a:t>
            </a:r>
          </a:p>
          <a:p>
            <a:pPr marL="1828800" lvl="4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Beşinci düzey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333440" y="6356520"/>
            <a:ext cx="984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20XX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2669760" y="6356520"/>
            <a:ext cx="248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Sunum Destesi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5536440" y="6356520"/>
            <a:ext cx="98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00F969A-F8BF-468D-A70A-F8AAA0CEE47D}" type="slidenum">
              <a:rPr lang="tr-TR" sz="9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9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08760" y="4156560"/>
            <a:ext cx="3139200" cy="1325160"/>
          </a:xfrm>
          <a:prstGeom prst="rect">
            <a:avLst/>
          </a:prstGeom>
        </p:spPr>
        <p:txBody>
          <a:bodyPr anchor="b">
            <a:normAutofit fontScale="80000"/>
          </a:bodyPr>
          <a:lstStyle/>
          <a:p>
            <a:pPr>
              <a:lnSpc>
                <a:spcPct val="90000"/>
              </a:lnSpc>
            </a:pPr>
            <a:r>
              <a:rPr lang="tr-TR" sz="2800" b="0" strike="noStrike" cap="all" spc="148">
                <a:solidFill>
                  <a:srgbClr val="404040"/>
                </a:solidFill>
                <a:latin typeface="Arial"/>
              </a:rPr>
              <a:t>ANA BAŞLIK STİLİNİ DÜZENLEMEK İÇİN TIKLAYIN</a:t>
            </a:r>
            <a:endParaRPr lang="tr-T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922360" y="1530720"/>
            <a:ext cx="5432760" cy="364680"/>
          </a:xfrm>
          <a:prstGeom prst="rect">
            <a:avLst/>
          </a:prstGeom>
        </p:spPr>
        <p:txBody>
          <a:bodyPr>
            <a:normAutofit fontScale="38000"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tr-TR" sz="2000" b="0" strike="noStrike" spc="148">
                <a:solidFill>
                  <a:srgbClr val="404040"/>
                </a:solidFill>
                <a:latin typeface="Arial"/>
              </a:rPr>
              <a:t>ALT BAŞLIK EKLEMEK İÇİN TIKLAYIN</a:t>
            </a:r>
            <a:endParaRPr lang="tr-TR" sz="2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922000" y="1860120"/>
            <a:ext cx="5431680" cy="557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Metin eklemek için tıklayın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922360" y="2630520"/>
            <a:ext cx="5432760" cy="3646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2000" b="0" strike="noStrike" spc="148">
                <a:solidFill>
                  <a:srgbClr val="404040"/>
                </a:solidFill>
                <a:latin typeface="Arial"/>
              </a:rPr>
              <a:t>ALT BAŞLIK EKLEMEK İÇİN TIKLAYIN</a:t>
            </a:r>
            <a:endParaRPr lang="tr-TR" sz="2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922000" y="2959920"/>
            <a:ext cx="5431680" cy="557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Metin eklemek için tıklayın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922360" y="3730320"/>
            <a:ext cx="5432760" cy="3646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2000" b="0" strike="noStrike" spc="148">
                <a:solidFill>
                  <a:srgbClr val="404040"/>
                </a:solidFill>
                <a:latin typeface="Arial"/>
              </a:rPr>
              <a:t>ALT BAŞLIK EKLEMEK İÇİN TIKLAYIN</a:t>
            </a:r>
            <a:endParaRPr lang="tr-TR" sz="2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922000" y="4059720"/>
            <a:ext cx="5431680" cy="557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Metin eklemek için tıklayın</a:t>
            </a:r>
          </a:p>
        </p:txBody>
      </p:sp>
      <p:sp>
        <p:nvSpPr>
          <p:cNvPr id="88" name="PlaceHolder 8"/>
          <p:cNvSpPr>
            <a:spLocks noGrp="1"/>
          </p:cNvSpPr>
          <p:nvPr>
            <p:ph type="body"/>
          </p:nvPr>
        </p:nvSpPr>
        <p:spPr>
          <a:xfrm>
            <a:off x="5920200" y="4830120"/>
            <a:ext cx="5432760" cy="3646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2000" b="0" strike="noStrike" spc="148">
                <a:solidFill>
                  <a:srgbClr val="404040"/>
                </a:solidFill>
                <a:latin typeface="Arial"/>
              </a:rPr>
              <a:t>ALT BAŞLIK EKLEMEK İÇİN TIKLAYIN</a:t>
            </a:r>
            <a:endParaRPr lang="tr-TR" sz="2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9" name="PlaceHolder 9"/>
          <p:cNvSpPr>
            <a:spLocks noGrp="1"/>
          </p:cNvSpPr>
          <p:nvPr>
            <p:ph type="body"/>
          </p:nvPr>
        </p:nvSpPr>
        <p:spPr>
          <a:xfrm>
            <a:off x="5919840" y="5159520"/>
            <a:ext cx="5431680" cy="557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Arial"/>
              </a:rPr>
              <a:t>Metin eklemek için tıklayın</a:t>
            </a:r>
          </a:p>
        </p:txBody>
      </p:sp>
      <p:sp>
        <p:nvSpPr>
          <p:cNvPr id="90" name="PlaceHolder 10"/>
          <p:cNvSpPr>
            <a:spLocks noGrp="1"/>
          </p:cNvSpPr>
          <p:nvPr>
            <p:ph type="dt"/>
          </p:nvPr>
        </p:nvSpPr>
        <p:spPr>
          <a:xfrm>
            <a:off x="5919840" y="6356520"/>
            <a:ext cx="947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20XX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91" name="PlaceHolder 11"/>
          <p:cNvSpPr>
            <a:spLocks noGrp="1"/>
          </p:cNvSpPr>
          <p:nvPr>
            <p:ph type="ftr"/>
          </p:nvPr>
        </p:nvSpPr>
        <p:spPr>
          <a:xfrm>
            <a:off x="7161840" y="6356520"/>
            <a:ext cx="32436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Sunum Destesi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92" name="PlaceHolder 12"/>
          <p:cNvSpPr>
            <a:spLocks noGrp="1"/>
          </p:cNvSpPr>
          <p:nvPr>
            <p:ph type="sldNum"/>
          </p:nvPr>
        </p:nvSpPr>
        <p:spPr>
          <a:xfrm>
            <a:off x="10700640" y="6356520"/>
            <a:ext cx="652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4E759AC-740B-4F84-BFD3-2E6BB64D5D16}" type="slidenum">
              <a:rPr lang="tr-TR" sz="9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900" b="0" strike="noStrike" spc="-1" dirty="0">
              <a:latin typeface="Times New Roman"/>
            </a:endParaRPr>
          </a:p>
        </p:txBody>
      </p:sp>
      <p:pic>
        <p:nvPicPr>
          <p:cNvPr id="93" name="Grafik 1"/>
          <p:cNvPicPr/>
          <p:nvPr/>
        </p:nvPicPr>
        <p:blipFill>
          <a:blip r:embed="rId14"/>
          <a:srcRect l="39434" t="20279" b="22672"/>
          <a:stretch/>
        </p:blipFill>
        <p:spPr>
          <a:xfrm>
            <a:off x="-4680" y="0"/>
            <a:ext cx="4896360" cy="43855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2800" b="0" strike="noStrike" cap="all" spc="148">
                <a:solidFill>
                  <a:srgbClr val="404040"/>
                </a:solidFill>
                <a:latin typeface="Arial"/>
              </a:rPr>
              <a:t>ANA BAŞLIK STİLİNİ DÜZENLEMEK İÇİN TIKLAYIN</a:t>
            </a:r>
            <a:endParaRPr lang="tr-T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7160" y="2886120"/>
            <a:ext cx="1845000" cy="18450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Tenorite"/>
              </a:rPr>
              <a:t>Resim eklemek için simgeye tıklayın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836880" y="2886120"/>
            <a:ext cx="1845000" cy="18450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Tenorite"/>
              </a:rPr>
              <a:t>Resim eklemek için simgeye tıklayın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327720" y="2886120"/>
            <a:ext cx="1845000" cy="18450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tr-TR" sz="1400" b="0" strike="noStrike" spc="-1">
                <a:solidFill>
                  <a:srgbClr val="000000"/>
                </a:solidFill>
                <a:latin typeface="Tenorite"/>
              </a:rPr>
              <a:t>Resim eklemek için simgeye tıklayın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8747280" y="2886120"/>
            <a:ext cx="1845000" cy="18450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tr-TR" sz="1400" b="0" strike="noStrike" spc="-1">
                <a:solidFill>
                  <a:srgbClr val="404040"/>
                </a:solidFill>
                <a:latin typeface="Tenorite"/>
              </a:rPr>
              <a:t>Resim eklemek için simgeye tıklayın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1343160" y="5084640"/>
            <a:ext cx="2123280" cy="342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3692880" y="5099040"/>
            <a:ext cx="2135520" cy="342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7" name="PlaceHolder 8"/>
          <p:cNvSpPr>
            <a:spLocks noGrp="1"/>
          </p:cNvSpPr>
          <p:nvPr>
            <p:ph type="body"/>
          </p:nvPr>
        </p:nvSpPr>
        <p:spPr>
          <a:xfrm>
            <a:off x="6183720" y="5099040"/>
            <a:ext cx="2123280" cy="342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8" name="PlaceHolder 9"/>
          <p:cNvSpPr>
            <a:spLocks noGrp="1"/>
          </p:cNvSpPr>
          <p:nvPr>
            <p:ph type="body"/>
          </p:nvPr>
        </p:nvSpPr>
        <p:spPr>
          <a:xfrm>
            <a:off x="8603640" y="5084640"/>
            <a:ext cx="2123280" cy="342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4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4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39" name="PlaceHolder 10"/>
          <p:cNvSpPr>
            <a:spLocks noGrp="1"/>
          </p:cNvSpPr>
          <p:nvPr>
            <p:ph type="body"/>
          </p:nvPr>
        </p:nvSpPr>
        <p:spPr>
          <a:xfrm>
            <a:off x="1487160" y="5464080"/>
            <a:ext cx="1845000" cy="3427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0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40" name="PlaceHolder 11"/>
          <p:cNvSpPr>
            <a:spLocks noGrp="1"/>
          </p:cNvSpPr>
          <p:nvPr>
            <p:ph type="body"/>
          </p:nvPr>
        </p:nvSpPr>
        <p:spPr>
          <a:xfrm>
            <a:off x="3836880" y="5478840"/>
            <a:ext cx="1855440" cy="3427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0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41" name="PlaceHolder 12"/>
          <p:cNvSpPr>
            <a:spLocks noGrp="1"/>
          </p:cNvSpPr>
          <p:nvPr>
            <p:ph type="body"/>
          </p:nvPr>
        </p:nvSpPr>
        <p:spPr>
          <a:xfrm>
            <a:off x="6327720" y="5478840"/>
            <a:ext cx="1845000" cy="3427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0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42" name="PlaceHolder 13"/>
          <p:cNvSpPr>
            <a:spLocks noGrp="1"/>
          </p:cNvSpPr>
          <p:nvPr>
            <p:ph type="body"/>
          </p:nvPr>
        </p:nvSpPr>
        <p:spPr>
          <a:xfrm>
            <a:off x="8747280" y="5464080"/>
            <a:ext cx="1845000" cy="3427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1000" b="0" strike="noStrike" spc="148">
                <a:solidFill>
                  <a:srgbClr val="404040"/>
                </a:solidFill>
                <a:latin typeface="Arial"/>
              </a:rPr>
              <a:t>DÜZENLEMEK İÇİN TIKLAYIN</a:t>
            </a:r>
            <a:endParaRPr lang="tr-TR" sz="1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43" name="PlaceHolder 1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20XX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144" name="PlaceHolder 1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Sunum Destesi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145" name="PlaceHolder 1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AECAE3-79AC-486D-AFBF-C99E3AE8C5F2}" type="slidenum">
              <a:rPr lang="tr-TR" sz="9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146" name="Line 17"/>
          <p:cNvSpPr/>
          <p:nvPr/>
        </p:nvSpPr>
        <p:spPr>
          <a:xfrm flipH="1" flipV="1">
            <a:off x="7333920" y="0"/>
            <a:ext cx="4857840" cy="761760"/>
          </a:xfrm>
          <a:prstGeom prst="line">
            <a:avLst/>
          </a:prstGeom>
          <a:ln w="6480">
            <a:solidFill>
              <a:srgbClr val="C6BF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18"/>
          <p:cNvSpPr/>
          <p:nvPr/>
        </p:nvSpPr>
        <p:spPr>
          <a:xfrm>
            <a:off x="11486880" y="0"/>
            <a:ext cx="704880" cy="1723680"/>
          </a:xfrm>
          <a:prstGeom prst="line">
            <a:avLst/>
          </a:prstGeom>
          <a:ln w="6480">
            <a:solidFill>
              <a:srgbClr val="C6BF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tr-TR" sz="3200" b="0" strike="noStrike" cap="all" spc="148">
                <a:solidFill>
                  <a:srgbClr val="404040"/>
                </a:solidFill>
                <a:latin typeface="Arial"/>
              </a:rPr>
              <a:t>ANA BAŞLIK STİLİNİ DÜZENLEMEK İÇİN TIKLAYIN</a:t>
            </a:r>
            <a:endParaRPr lang="tr-TR" sz="32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25" name="Grafik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>
            <a:noFill/>
          </a:ln>
        </p:spPr>
      </p:pic>
      <p:sp>
        <p:nvSpPr>
          <p:cNvPr id="326" name="PlaceHolder 2"/>
          <p:cNvSpPr>
            <a:spLocks noGrp="1"/>
          </p:cNvSpPr>
          <p:nvPr>
            <p:ph type="dt"/>
          </p:nvPr>
        </p:nvSpPr>
        <p:spPr>
          <a:xfrm>
            <a:off x="4267080" y="6356520"/>
            <a:ext cx="17740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20XX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/>
          </p:nvPr>
        </p:nvSpPr>
        <p:spPr>
          <a:xfrm>
            <a:off x="6479640" y="6356520"/>
            <a:ext cx="2661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900" b="0" strike="noStrike" spc="-1" dirty="0">
                <a:solidFill>
                  <a:srgbClr val="8B8B8B"/>
                </a:solidFill>
                <a:latin typeface="Arial"/>
              </a:rPr>
              <a:t>Sunum Destesi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sldNum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E229E0-5228-4E3C-9BF3-506A9A757279}" type="slidenum">
              <a:rPr lang="tr-TR" sz="9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40404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40404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40404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40404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6490146" y="4228512"/>
            <a:ext cx="5406480" cy="79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Times New Roman"/>
              </a:rPr>
              <a:t>Bank marketıng</a:t>
            </a:r>
            <a:endParaRPr lang="tr-TR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6490146" y="5094336"/>
            <a:ext cx="4941360" cy="3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2400" b="0" strike="noStrike" spc="-1" dirty="0">
                <a:solidFill>
                  <a:srgbClr val="404040"/>
                </a:solidFill>
                <a:latin typeface="Times New Roman"/>
              </a:rPr>
              <a:t>Selçuk ŞAN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-113040" y="231480"/>
            <a:ext cx="8421480" cy="629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Keşifçi veri analizi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TextShape 2">
            <a:extLst>
              <a:ext uri="{FF2B5EF4-FFF2-40B4-BE49-F238E27FC236}">
                <a16:creationId xmlns:a16="http://schemas.microsoft.com/office/drawing/2014/main" id="{D56E9005-E72D-71FD-CD52-D4A314E8FE0D}"/>
              </a:ext>
            </a:extLst>
          </p:cNvPr>
          <p:cNvSpPr txBox="1"/>
          <p:nvPr/>
        </p:nvSpPr>
        <p:spPr>
          <a:xfrm>
            <a:off x="1457635" y="5306400"/>
            <a:ext cx="3691440" cy="657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Abonelik yapan müşterilerle en son hangi ayda iletişime geçilmiş?</a:t>
            </a:r>
            <a:endParaRPr lang="tr-TR" sz="1600" b="0" strike="noStrike" spc="-1" dirty="0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14" name="Resim 28">
            <a:extLst>
              <a:ext uri="{FF2B5EF4-FFF2-40B4-BE49-F238E27FC236}">
                <a16:creationId xmlns:a16="http://schemas.microsoft.com/office/drawing/2014/main" id="{5567C7EE-629C-4C10-9B1E-5E88FA310110}"/>
              </a:ext>
            </a:extLst>
          </p:cNvPr>
          <p:cNvPicPr/>
          <p:nvPr/>
        </p:nvPicPr>
        <p:blipFill>
          <a:blip r:embed="rId3"/>
          <a:srcRect t="7512" r="5876"/>
          <a:stretch/>
        </p:blipFill>
        <p:spPr>
          <a:xfrm>
            <a:off x="670920" y="1377280"/>
            <a:ext cx="5264870" cy="3701906"/>
          </a:xfrm>
          <a:prstGeom prst="rect">
            <a:avLst/>
          </a:prstGeom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16B4BA5-F3C8-8E16-1637-A3F3F5A0D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16" r="6340" b="196"/>
          <a:stretch/>
        </p:blipFill>
        <p:spPr>
          <a:xfrm>
            <a:off x="6256212" y="1377280"/>
            <a:ext cx="5134466" cy="3712224"/>
          </a:xfrm>
          <a:prstGeom prst="rect">
            <a:avLst/>
          </a:prstGeom>
        </p:spPr>
      </p:pic>
      <p:sp>
        <p:nvSpPr>
          <p:cNvPr id="16" name="TextShape 2">
            <a:extLst>
              <a:ext uri="{FF2B5EF4-FFF2-40B4-BE49-F238E27FC236}">
                <a16:creationId xmlns:a16="http://schemas.microsoft.com/office/drawing/2014/main" id="{F436F88F-03CD-9BCF-6D28-CC7BCBE03842}"/>
              </a:ext>
            </a:extLst>
          </p:cNvPr>
          <p:cNvSpPr txBox="1"/>
          <p:nvPr/>
        </p:nvSpPr>
        <p:spPr>
          <a:xfrm>
            <a:off x="6977725" y="5306400"/>
            <a:ext cx="3691440" cy="657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Ödenememiş krediye sahip olmak yeni kampanya durumunu nasıl etkiliyor?</a:t>
            </a: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59006CE3-BEF3-BEC4-9C5F-2D27E7C1339E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pc="-1" dirty="0">
                <a:latin typeface="Arial"/>
              </a:rPr>
              <a:t>9</a:t>
            </a:r>
            <a:r>
              <a:rPr lang="tr-TR" sz="1800" b="0" strike="noStrike" spc="-1" dirty="0">
                <a:latin typeface="Arial"/>
              </a:rPr>
              <a:t>/19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56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Resim 434"/>
          <p:cNvPicPr/>
          <p:nvPr/>
        </p:nvPicPr>
        <p:blipFill>
          <a:blip r:embed="rId3"/>
          <a:srcRect l="8474" r="5087"/>
          <a:stretch/>
        </p:blipFill>
        <p:spPr>
          <a:xfrm>
            <a:off x="640080" y="1951348"/>
            <a:ext cx="7589520" cy="3735932"/>
          </a:xfrm>
          <a:prstGeom prst="rect">
            <a:avLst/>
          </a:prstGeom>
          <a:ln>
            <a:noFill/>
          </a:ln>
        </p:spPr>
      </p:pic>
      <p:sp>
        <p:nvSpPr>
          <p:cNvPr id="436" name="TextShape 3"/>
          <p:cNvSpPr txBox="1"/>
          <p:nvPr/>
        </p:nvSpPr>
        <p:spPr>
          <a:xfrm>
            <a:off x="8329105" y="2139885"/>
            <a:ext cx="3691440" cy="167797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Veri setinde eksik gözlem değeri bulunmamaktadır.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spc="148" dirty="0">
                <a:solidFill>
                  <a:srgbClr val="404040"/>
                </a:solidFill>
                <a:latin typeface="Times New Roman"/>
              </a:rPr>
              <a:t>Unknown olarak geçen değerler Na olarak kabul edilebilir ama…</a:t>
            </a:r>
            <a:endParaRPr lang="tr-TR" sz="1600" b="0" strike="noStrike" spc="148" dirty="0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B9ACDE8-E090-F7E3-879C-2D7A92239516}"/>
              </a:ext>
            </a:extLst>
          </p:cNvPr>
          <p:cNvSpPr txBox="1"/>
          <p:nvPr/>
        </p:nvSpPr>
        <p:spPr>
          <a:xfrm>
            <a:off x="1484722" y="293060"/>
            <a:ext cx="6099142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all" spc="148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/>
              </a:rPr>
              <a:t>Veri ön işleme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all" spc="148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/>
              </a:rPr>
              <a:t>(Eksik değerler)</a:t>
            </a:r>
            <a:endParaRPr kumimoji="0" lang="tr-TR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</a:endParaRPr>
          </a:p>
        </p:txBody>
      </p:sp>
      <p:sp>
        <p:nvSpPr>
          <p:cNvPr id="6" name="CustomShape 21">
            <a:extLst>
              <a:ext uri="{FF2B5EF4-FFF2-40B4-BE49-F238E27FC236}">
                <a16:creationId xmlns:a16="http://schemas.microsoft.com/office/drawing/2014/main" id="{936CB35D-204C-6820-5A50-CD9DC27423E1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10/19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1607759" y="322842"/>
            <a:ext cx="6435720" cy="118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Veri ön işleme</a:t>
            </a:r>
          </a:p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(Aykırı değerler)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39" name="Resim 438"/>
          <p:cNvPicPr/>
          <p:nvPr/>
        </p:nvPicPr>
        <p:blipFill rotWithShape="1">
          <a:blip r:embed="rId3"/>
          <a:srcRect l="10247" t="9127" r="4034" b="8"/>
          <a:stretch/>
        </p:blipFill>
        <p:spPr>
          <a:xfrm>
            <a:off x="6294298" y="1960776"/>
            <a:ext cx="5073504" cy="4273196"/>
          </a:xfrm>
          <a:prstGeom prst="rect">
            <a:avLst/>
          </a:prstGeom>
          <a:ln>
            <a:noFill/>
          </a:ln>
        </p:spPr>
      </p:pic>
      <p:pic>
        <p:nvPicPr>
          <p:cNvPr id="440" name="Resim 439"/>
          <p:cNvPicPr/>
          <p:nvPr/>
        </p:nvPicPr>
        <p:blipFill rotWithShape="1">
          <a:blip r:embed="rId4"/>
          <a:srcRect l="8061" t="9286" r="7733"/>
          <a:stretch/>
        </p:blipFill>
        <p:spPr>
          <a:xfrm>
            <a:off x="899612" y="1960776"/>
            <a:ext cx="5073506" cy="4273196"/>
          </a:xfrm>
          <a:prstGeom prst="rect">
            <a:avLst/>
          </a:prstGeom>
          <a:ln>
            <a:noFill/>
          </a:ln>
        </p:spPr>
      </p:pic>
      <p:sp>
        <p:nvSpPr>
          <p:cNvPr id="8" name="CustomShape 21">
            <a:extLst>
              <a:ext uri="{FF2B5EF4-FFF2-40B4-BE49-F238E27FC236}">
                <a16:creationId xmlns:a16="http://schemas.microsoft.com/office/drawing/2014/main" id="{6A9C2859-8A74-A6B1-1CEA-04F61CFDE6AE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11/19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3450210" y="348792"/>
            <a:ext cx="7861954" cy="97672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Veri ön işleme</a:t>
            </a:r>
          </a:p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(Aykırı değerler-LOF yöntemi)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363F65A-DD81-5BB2-F44D-461377A0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95" y="1604914"/>
            <a:ext cx="6183983" cy="4637987"/>
          </a:xfrm>
          <a:prstGeom prst="rect">
            <a:avLst/>
          </a:prstGeom>
        </p:spPr>
      </p:pic>
      <p:sp>
        <p:nvSpPr>
          <p:cNvPr id="8" name="CustomShape 21">
            <a:extLst>
              <a:ext uri="{FF2B5EF4-FFF2-40B4-BE49-F238E27FC236}">
                <a16:creationId xmlns:a16="http://schemas.microsoft.com/office/drawing/2014/main" id="{455D0EA2-854C-A05D-766F-B3016558AA0B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12/19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65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037924" y="492528"/>
            <a:ext cx="5936394" cy="968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Veri ön işleme</a:t>
            </a:r>
            <a:br>
              <a:rPr lang="tr-TR" sz="3200" cap="all" spc="148" dirty="0">
                <a:solidFill>
                  <a:srgbClr val="404040"/>
                </a:solidFill>
                <a:latin typeface="Times New Roman"/>
              </a:rPr>
            </a:b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(UNDER sAmplıng)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44C6741-A8A6-7F39-9789-EE48BEC51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6" r="5338"/>
          <a:stretch/>
        </p:blipFill>
        <p:spPr>
          <a:xfrm>
            <a:off x="582832" y="1911284"/>
            <a:ext cx="5269703" cy="3902697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1E87C66A-633A-074E-9CE6-98B90F3A7A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" t="7442" r="7282"/>
          <a:stretch/>
        </p:blipFill>
        <p:spPr>
          <a:xfrm>
            <a:off x="6339467" y="1880647"/>
            <a:ext cx="5269703" cy="3933334"/>
          </a:xfrm>
          <a:prstGeom prst="rect">
            <a:avLst/>
          </a:prstGeom>
        </p:spPr>
      </p:pic>
      <p:sp>
        <p:nvSpPr>
          <p:cNvPr id="6" name="CustomShape 21">
            <a:extLst>
              <a:ext uri="{FF2B5EF4-FFF2-40B4-BE49-F238E27FC236}">
                <a16:creationId xmlns:a16="http://schemas.microsoft.com/office/drawing/2014/main" id="{266C92B7-8EF2-0DFE-4D46-BF6F79C04D6F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13/19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037924" y="492528"/>
            <a:ext cx="5936394" cy="688157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Eğitim ve test setleri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8EAD305-84D1-B0A5-49A6-098A537CEF04}"/>
              </a:ext>
            </a:extLst>
          </p:cNvPr>
          <p:cNvSpPr/>
          <p:nvPr/>
        </p:nvSpPr>
        <p:spPr>
          <a:xfrm>
            <a:off x="3714161" y="2498102"/>
            <a:ext cx="5788058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Eğitim seti (%80)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88D223E-E60E-CAA3-7571-495A9635660E}"/>
              </a:ext>
            </a:extLst>
          </p:cNvPr>
          <p:cNvSpPr/>
          <p:nvPr/>
        </p:nvSpPr>
        <p:spPr>
          <a:xfrm>
            <a:off x="9682545" y="2498101"/>
            <a:ext cx="1545995" cy="688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 seti (%20)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FFEB0E1-022E-009D-5161-E04B2788A86E}"/>
              </a:ext>
            </a:extLst>
          </p:cNvPr>
          <p:cNvSpPr/>
          <p:nvPr/>
        </p:nvSpPr>
        <p:spPr>
          <a:xfrm>
            <a:off x="3714162" y="3535052"/>
            <a:ext cx="4289196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Eğitim seti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2FD5718-74BD-E5CB-8D9F-69DCE8C422DF}"/>
              </a:ext>
            </a:extLst>
          </p:cNvPr>
          <p:cNvSpPr/>
          <p:nvPr/>
        </p:nvSpPr>
        <p:spPr>
          <a:xfrm>
            <a:off x="9682545" y="3535052"/>
            <a:ext cx="1545995" cy="688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 seti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7C29747-0FD1-6BEF-C84E-C7BB2071EAFF}"/>
              </a:ext>
            </a:extLst>
          </p:cNvPr>
          <p:cNvSpPr/>
          <p:nvPr/>
        </p:nvSpPr>
        <p:spPr>
          <a:xfrm>
            <a:off x="8003358" y="3535052"/>
            <a:ext cx="1545995" cy="688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Doğrulama seti</a:t>
            </a: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id="{C3A96C8E-C213-4AD1-7FE7-AA9D82AAFC08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pc="-1" dirty="0">
                <a:latin typeface="Arial"/>
              </a:rPr>
              <a:t>14</a:t>
            </a:r>
            <a:r>
              <a:rPr lang="tr-TR" sz="1800" b="0" strike="noStrike" spc="-1" dirty="0">
                <a:latin typeface="Arial"/>
              </a:rPr>
              <a:t>/19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5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4524866" y="297630"/>
            <a:ext cx="4784045" cy="42082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Times New Roman"/>
              </a:rPr>
              <a:t>Modelleme</a:t>
            </a:r>
            <a:endParaRPr lang="tr-TR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785DF505-5399-CBE4-788D-369E4F901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55637"/>
              </p:ext>
            </p:extLst>
          </p:nvPr>
        </p:nvGraphicFramePr>
        <p:xfrm>
          <a:off x="3748218" y="1017552"/>
          <a:ext cx="6830839" cy="20885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1287">
                  <a:extLst>
                    <a:ext uri="{9D8B030D-6E8A-4147-A177-3AD203B41FA5}">
                      <a16:colId xmlns:a16="http://schemas.microsoft.com/office/drawing/2014/main" val="857796131"/>
                    </a:ext>
                  </a:extLst>
                </a:gridCol>
                <a:gridCol w="1110119">
                  <a:extLst>
                    <a:ext uri="{9D8B030D-6E8A-4147-A177-3AD203B41FA5}">
                      <a16:colId xmlns:a16="http://schemas.microsoft.com/office/drawing/2014/main" val="113767598"/>
                    </a:ext>
                  </a:extLst>
                </a:gridCol>
                <a:gridCol w="1019355">
                  <a:extLst>
                    <a:ext uri="{9D8B030D-6E8A-4147-A177-3AD203B41FA5}">
                      <a16:colId xmlns:a16="http://schemas.microsoft.com/office/drawing/2014/main" val="3728759052"/>
                    </a:ext>
                  </a:extLst>
                </a:gridCol>
                <a:gridCol w="1047283">
                  <a:extLst>
                    <a:ext uri="{9D8B030D-6E8A-4147-A177-3AD203B41FA5}">
                      <a16:colId xmlns:a16="http://schemas.microsoft.com/office/drawing/2014/main" val="1919952630"/>
                    </a:ext>
                  </a:extLst>
                </a:gridCol>
                <a:gridCol w="1084321">
                  <a:extLst>
                    <a:ext uri="{9D8B030D-6E8A-4147-A177-3AD203B41FA5}">
                      <a16:colId xmlns:a16="http://schemas.microsoft.com/office/drawing/2014/main" val="3752576405"/>
                    </a:ext>
                  </a:extLst>
                </a:gridCol>
                <a:gridCol w="1138474">
                  <a:extLst>
                    <a:ext uri="{9D8B030D-6E8A-4147-A177-3AD203B41FA5}">
                      <a16:colId xmlns:a16="http://schemas.microsoft.com/office/drawing/2014/main" val="1226081242"/>
                    </a:ext>
                  </a:extLst>
                </a:gridCol>
              </a:tblGrid>
              <a:tr h="34809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Algoritmalar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4199431"/>
                  </a:ext>
                </a:extLst>
              </a:tr>
              <a:tr h="34809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LightGBM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019885"/>
                  </a:ext>
                </a:extLst>
              </a:tr>
              <a:tr h="34809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4553102"/>
                  </a:ext>
                </a:extLst>
              </a:tr>
              <a:tr h="34809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7431805"/>
                  </a:ext>
                </a:extLst>
              </a:tr>
              <a:tr h="34809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4448933"/>
                  </a:ext>
                </a:extLst>
              </a:tr>
              <a:tr h="34809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2402262"/>
                  </a:ext>
                </a:extLst>
              </a:tr>
            </a:tbl>
          </a:graphicData>
        </a:graphic>
      </p:graphicFrame>
      <p:graphicFrame>
        <p:nvGraphicFramePr>
          <p:cNvPr id="17" name="Tablo 5">
            <a:extLst>
              <a:ext uri="{FF2B5EF4-FFF2-40B4-BE49-F238E27FC236}">
                <a16:creationId xmlns:a16="http://schemas.microsoft.com/office/drawing/2014/main" id="{DC10F5AA-70BC-44A5-8CBF-4207522F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23120"/>
              </p:ext>
            </p:extLst>
          </p:nvPr>
        </p:nvGraphicFramePr>
        <p:xfrm>
          <a:off x="2356490" y="3945894"/>
          <a:ext cx="6952421" cy="22116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6763">
                  <a:extLst>
                    <a:ext uri="{9D8B030D-6E8A-4147-A177-3AD203B41FA5}">
                      <a16:colId xmlns:a16="http://schemas.microsoft.com/office/drawing/2014/main" val="857796131"/>
                    </a:ext>
                  </a:extLst>
                </a:gridCol>
                <a:gridCol w="1129878">
                  <a:extLst>
                    <a:ext uri="{9D8B030D-6E8A-4147-A177-3AD203B41FA5}">
                      <a16:colId xmlns:a16="http://schemas.microsoft.com/office/drawing/2014/main" val="113767598"/>
                    </a:ext>
                  </a:extLst>
                </a:gridCol>
                <a:gridCol w="1037499">
                  <a:extLst>
                    <a:ext uri="{9D8B030D-6E8A-4147-A177-3AD203B41FA5}">
                      <a16:colId xmlns:a16="http://schemas.microsoft.com/office/drawing/2014/main" val="3728759052"/>
                    </a:ext>
                  </a:extLst>
                </a:gridCol>
                <a:gridCol w="1065923">
                  <a:extLst>
                    <a:ext uri="{9D8B030D-6E8A-4147-A177-3AD203B41FA5}">
                      <a16:colId xmlns:a16="http://schemas.microsoft.com/office/drawing/2014/main" val="1919952630"/>
                    </a:ext>
                  </a:extLst>
                </a:gridCol>
                <a:gridCol w="1103621">
                  <a:extLst>
                    <a:ext uri="{9D8B030D-6E8A-4147-A177-3AD203B41FA5}">
                      <a16:colId xmlns:a16="http://schemas.microsoft.com/office/drawing/2014/main" val="3752576405"/>
                    </a:ext>
                  </a:extLst>
                </a:gridCol>
                <a:gridCol w="1158737">
                  <a:extLst>
                    <a:ext uri="{9D8B030D-6E8A-4147-A177-3AD203B41FA5}">
                      <a16:colId xmlns:a16="http://schemas.microsoft.com/office/drawing/2014/main" val="1226081242"/>
                    </a:ext>
                  </a:extLst>
                </a:gridCol>
              </a:tblGrid>
              <a:tr h="36861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Algoritmalar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Auc Score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4199431"/>
                  </a:ext>
                </a:extLst>
              </a:tr>
              <a:tr h="36861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019885"/>
                  </a:ext>
                </a:extLst>
              </a:tr>
              <a:tr h="36861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4553102"/>
                  </a:ext>
                </a:extLst>
              </a:tr>
              <a:tr h="36861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7431805"/>
                  </a:ext>
                </a:extLst>
              </a:tr>
              <a:tr h="36861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4448933"/>
                  </a:ext>
                </a:extLst>
              </a:tr>
              <a:tr h="368614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2402262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A330D9D6-5A73-8694-60C2-9377690E4D9D}"/>
              </a:ext>
            </a:extLst>
          </p:cNvPr>
          <p:cNvSpPr txBox="1"/>
          <p:nvPr/>
        </p:nvSpPr>
        <p:spPr>
          <a:xfrm>
            <a:off x="3445829" y="6252593"/>
            <a:ext cx="4773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cap="all" spc="148" dirty="0">
                <a:solidFill>
                  <a:srgbClr val="404040"/>
                </a:solidFill>
                <a:latin typeface="Times New Roman"/>
              </a:rPr>
              <a:t>parametre Optimizasyonu sonrası</a:t>
            </a:r>
            <a:endParaRPr lang="tr-TR" sz="1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BE1C73C-07FF-C719-AA07-24AC27FDE584}"/>
              </a:ext>
            </a:extLst>
          </p:cNvPr>
          <p:cNvSpPr txBox="1"/>
          <p:nvPr/>
        </p:nvSpPr>
        <p:spPr>
          <a:xfrm>
            <a:off x="5062628" y="3213083"/>
            <a:ext cx="4584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cap="all" spc="148" dirty="0">
                <a:solidFill>
                  <a:srgbClr val="404040"/>
                </a:solidFill>
                <a:latin typeface="Times New Roman"/>
              </a:rPr>
              <a:t>parametre Optimizasyonu Öncesi</a:t>
            </a:r>
            <a:endParaRPr lang="tr-TR" sz="1400" dirty="0"/>
          </a:p>
        </p:txBody>
      </p:sp>
      <p:sp>
        <p:nvSpPr>
          <p:cNvPr id="10" name="CustomShape 21">
            <a:extLst>
              <a:ext uri="{FF2B5EF4-FFF2-40B4-BE49-F238E27FC236}">
                <a16:creationId xmlns:a16="http://schemas.microsoft.com/office/drawing/2014/main" id="{AB80EE3B-162B-9392-FBC7-6E8C563CE739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15/19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725863" y="241355"/>
            <a:ext cx="6741381" cy="1237249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Times New Roman"/>
              </a:rPr>
              <a:t>Tahminleme</a:t>
            </a:r>
          </a:p>
          <a:p>
            <a:pPr algn="ctr"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Times New Roman"/>
              </a:rPr>
              <a:t>(Modelin Test Seti Üzerindeki Performansı)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3507C2B-041B-FDC8-FE20-66B1AAF6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" y="2832791"/>
            <a:ext cx="5224577" cy="240199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AEE6192-8313-B9EB-0598-D3C6DF758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03" b="9167"/>
          <a:stretch/>
        </p:blipFill>
        <p:spPr>
          <a:xfrm>
            <a:off x="6628047" y="1981712"/>
            <a:ext cx="4406885" cy="3253076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34056CA-54A0-2232-6A99-610E1AF09F0B}"/>
              </a:ext>
            </a:extLst>
          </p:cNvPr>
          <p:cNvSpPr txBox="1"/>
          <p:nvPr/>
        </p:nvSpPr>
        <p:spPr>
          <a:xfrm>
            <a:off x="7943013" y="5234788"/>
            <a:ext cx="243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strike="noStrike" spc="148" dirty="0">
                <a:solidFill>
                  <a:srgbClr val="404040"/>
                </a:solidFill>
                <a:latin typeface="Times New Roman"/>
              </a:rPr>
              <a:t>Karmaşıklık matrisi</a:t>
            </a:r>
            <a:endParaRPr lang="tr-TR" dirty="0"/>
          </a:p>
        </p:txBody>
      </p:sp>
      <p:sp>
        <p:nvSpPr>
          <p:cNvPr id="16" name="CustomShape 21">
            <a:extLst>
              <a:ext uri="{FF2B5EF4-FFF2-40B4-BE49-F238E27FC236}">
                <a16:creationId xmlns:a16="http://schemas.microsoft.com/office/drawing/2014/main" id="{C269FA7B-5A1D-D7DF-54E9-F3954AEBBDAE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16/19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14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3393649" y="309712"/>
            <a:ext cx="8399283" cy="895546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Times New Roman"/>
              </a:rPr>
              <a:t>Sonuçların Diğer Çalışmalarla Karşılaştırılması </a:t>
            </a:r>
            <a:endParaRPr lang="tr-TR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6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E923F04F-F6F1-3101-6C9C-2DBCD89DC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8"/>
          <a:stretch/>
        </p:blipFill>
        <p:spPr bwMode="auto">
          <a:xfrm>
            <a:off x="826660" y="4471659"/>
            <a:ext cx="5133975" cy="16787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Resim 10" descr="tablo içeren bir resim&#10;&#10;Açıklama otomatik olarak oluşturuldu">
            <a:extLst>
              <a:ext uri="{FF2B5EF4-FFF2-40B4-BE49-F238E27FC236}">
                <a16:creationId xmlns:a16="http://schemas.microsoft.com/office/drawing/2014/main" id="{DBAD57EE-F2E9-5388-CAAF-E108D13D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21" y="1764892"/>
            <a:ext cx="4506011" cy="151977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A0D6FAF-B10B-6702-B379-5A359974F962}"/>
              </a:ext>
            </a:extLst>
          </p:cNvPr>
          <p:cNvSpPr txBox="1"/>
          <p:nvPr/>
        </p:nvSpPr>
        <p:spPr>
          <a:xfrm>
            <a:off x="2274217" y="1909226"/>
            <a:ext cx="469219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“Data Analysis of a Portuguese Marketing Campaign using Bank Marketing data Set” isimli makalede </a:t>
            </a:r>
            <a:r>
              <a:rPr lang="tr-TR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yandaki</a:t>
            </a:r>
            <a: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tablodaki değerler gözlenmiştir.</a:t>
            </a:r>
            <a:endParaRPr lang="tr-TR" sz="16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</a:t>
            </a:r>
            <a: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: Precision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</a:t>
            </a:r>
            <a: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: Recall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</a:t>
            </a:r>
            <a: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: F1 Score</a:t>
            </a:r>
            <a:endParaRPr lang="tr-TR" sz="16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14BBF87-DF01-2E15-113F-53CAFED7D5BB}"/>
              </a:ext>
            </a:extLst>
          </p:cNvPr>
          <p:cNvSpPr txBox="1"/>
          <p:nvPr/>
        </p:nvSpPr>
        <p:spPr>
          <a:xfrm>
            <a:off x="6231366" y="4895517"/>
            <a:ext cx="5442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“Using Data Mining Techniques for Detecting the Important Features of the Bank Direct Marketing Data” isimli makalede </a:t>
            </a:r>
            <a:r>
              <a:rPr lang="tr-TR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yandaki</a:t>
            </a:r>
            <a: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tablodaki değerler gözlenmiştir.</a:t>
            </a:r>
            <a:endParaRPr lang="tr-TR" sz="16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8" name="CustomShape 21">
            <a:extLst>
              <a:ext uri="{FF2B5EF4-FFF2-40B4-BE49-F238E27FC236}">
                <a16:creationId xmlns:a16="http://schemas.microsoft.com/office/drawing/2014/main" id="{D1E15633-EAAD-E32B-C6BC-F4245B9EE519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17/19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90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5187318" y="277645"/>
            <a:ext cx="5972185" cy="48898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Arial"/>
              </a:rPr>
              <a:t>Değişken Önem Düzeyleri</a:t>
            </a:r>
            <a:endParaRPr lang="tr-TR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83010EF-C56E-DBC5-AD3D-837FE9A4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27" y="782982"/>
            <a:ext cx="6412545" cy="5797373"/>
          </a:xfrm>
          <a:prstGeom prst="rect">
            <a:avLst/>
          </a:prstGeom>
        </p:spPr>
      </p:pic>
      <p:sp>
        <p:nvSpPr>
          <p:cNvPr id="11" name="CustomShape 21">
            <a:extLst>
              <a:ext uri="{FF2B5EF4-FFF2-40B4-BE49-F238E27FC236}">
                <a16:creationId xmlns:a16="http://schemas.microsoft.com/office/drawing/2014/main" id="{5AD55F2F-3115-71CF-40DB-94BCA07708A3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18/19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268244" y="241920"/>
            <a:ext cx="3171600" cy="858959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Arial"/>
              </a:rPr>
              <a:t>Metodoloji</a:t>
            </a:r>
          </a:p>
          <a:p>
            <a:pPr>
              <a:lnSpc>
                <a:spcPct val="90000"/>
              </a:lnSpc>
            </a:pPr>
            <a:r>
              <a:rPr lang="tr-TR" sz="2800" cap="all" spc="148" dirty="0">
                <a:solidFill>
                  <a:srgbClr val="404040"/>
                </a:solidFill>
                <a:latin typeface="Arial"/>
              </a:rPr>
              <a:t>(CRISP-DM)</a:t>
            </a:r>
            <a:endParaRPr lang="tr-TR" sz="2800" b="0" strike="noStrike" cap="all" spc="148" dirty="0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D34626C-FE6E-E660-1901-15F21097E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3"/>
          <a:stretch/>
        </p:blipFill>
        <p:spPr>
          <a:xfrm>
            <a:off x="135410" y="1314849"/>
            <a:ext cx="5577233" cy="5095875"/>
          </a:xfrm>
          <a:prstGeom prst="rect">
            <a:avLst/>
          </a:prstGeom>
        </p:spPr>
      </p:pic>
      <p:sp>
        <p:nvSpPr>
          <p:cNvPr id="38" name="CustomShape 21">
            <a:extLst>
              <a:ext uri="{FF2B5EF4-FFF2-40B4-BE49-F238E27FC236}">
                <a16:creationId xmlns:a16="http://schemas.microsoft.com/office/drawing/2014/main" id="{D04D7630-7445-7637-40C2-52550592F3A7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860969" y="2036190"/>
            <a:ext cx="3434619" cy="641022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tr-TR" sz="3200" b="0" strike="noStrike" cap="all" spc="148" dirty="0">
                <a:solidFill>
                  <a:srgbClr val="404040"/>
                </a:solidFill>
                <a:latin typeface="Arial"/>
              </a:rPr>
              <a:t>TEŞEKKÜRLER</a:t>
            </a:r>
          </a:p>
        </p:txBody>
      </p:sp>
      <p:sp>
        <p:nvSpPr>
          <p:cNvPr id="460" name="TextShape 2"/>
          <p:cNvSpPr txBox="1"/>
          <p:nvPr/>
        </p:nvSpPr>
        <p:spPr>
          <a:xfrm>
            <a:off x="4860969" y="2950590"/>
            <a:ext cx="4179240" cy="47841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r-TR" sz="2000" b="0" strike="noStrike" spc="49" dirty="0">
                <a:solidFill>
                  <a:srgbClr val="404040"/>
                </a:solidFill>
                <a:latin typeface="Arial"/>
              </a:rPr>
              <a:t>Selçuk Şan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10718280" y="6356520"/>
            <a:ext cx="725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21">
            <a:extLst>
              <a:ext uri="{FF2B5EF4-FFF2-40B4-BE49-F238E27FC236}">
                <a16:creationId xmlns:a16="http://schemas.microsoft.com/office/drawing/2014/main" id="{D9E58BD8-79F6-329C-C67E-52E12B5DA136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19/19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4638600" y="741240"/>
            <a:ext cx="3679560" cy="61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Times New Roman"/>
              </a:rPr>
              <a:t>Problem Tanımı</a:t>
            </a:r>
            <a:endParaRPr lang="tr-TR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3002400" y="3025080"/>
            <a:ext cx="5432760" cy="807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3B3838"/>
              </a:buClr>
              <a:buFont typeface="Arial"/>
              <a:buChar char="•"/>
            </a:pPr>
            <a:r>
              <a:rPr lang="tr-TR" sz="1800" b="0" strike="noStrike" spc="148" dirty="0">
                <a:solidFill>
                  <a:srgbClr val="3B3838"/>
                </a:solidFill>
                <a:latin typeface="Times New Roman"/>
              </a:rPr>
              <a:t>Denetimli Öğrenme</a:t>
            </a:r>
            <a:endParaRPr lang="tr-TR" sz="1800" b="0" strike="noStrike" spc="-1" dirty="0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3B3838"/>
              </a:buClr>
              <a:buFont typeface="Arial"/>
              <a:buChar char="•"/>
            </a:pPr>
            <a:r>
              <a:rPr lang="tr-TR" sz="1800" b="0" strike="noStrike" spc="148" dirty="0">
                <a:solidFill>
                  <a:srgbClr val="3B3838"/>
                </a:solidFill>
                <a:latin typeface="Times New Roman"/>
              </a:rPr>
              <a:t>Sınıflandırma (Classification)</a:t>
            </a:r>
            <a:endParaRPr lang="tr-TR" sz="1800" b="0" strike="noStrike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18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2669760" y="2142000"/>
            <a:ext cx="6098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pc="-1" dirty="0">
                <a:solidFill>
                  <a:srgbClr val="000000"/>
                </a:solidFill>
                <a:latin typeface="Times New Roman"/>
              </a:rPr>
              <a:t>Amaç</a:t>
            </a:r>
            <a:r>
              <a:rPr lang="tr-TR" sz="1800" b="0" strike="noStrike" spc="-1" dirty="0">
                <a:solidFill>
                  <a:srgbClr val="000000"/>
                </a:solidFill>
                <a:latin typeface="Times New Roman"/>
              </a:rPr>
              <a:t> müşterinin bir vadeli mevduata abone olup olmayacağını tahmin etme.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CustomShape 21">
            <a:extLst>
              <a:ext uri="{FF2B5EF4-FFF2-40B4-BE49-F238E27FC236}">
                <a16:creationId xmlns:a16="http://schemas.microsoft.com/office/drawing/2014/main" id="{0D5D5EB5-0BBB-A199-4DDB-6D746567F5C3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2/19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4198680" y="443060"/>
            <a:ext cx="4052880" cy="6909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000"/>
          </a:bodyPr>
          <a:lstStyle/>
          <a:p>
            <a:pPr>
              <a:lnSpc>
                <a:spcPct val="90000"/>
              </a:lnSpc>
            </a:pPr>
            <a:r>
              <a:rPr lang="tr-TR" sz="2800" b="0" strike="noStrike" cap="all" spc="148" dirty="0">
                <a:solidFill>
                  <a:srgbClr val="404040"/>
                </a:solidFill>
                <a:latin typeface="Times New Roman"/>
              </a:rPr>
              <a:t>Veri Seti Hikayesi</a:t>
            </a:r>
            <a:endParaRPr lang="tr-TR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6225120" y="4406400"/>
            <a:ext cx="4701960" cy="134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252525"/>
              </a:buClr>
              <a:buFont typeface="Wingdings" charset="2"/>
              <a:buChar char=""/>
            </a:pPr>
            <a:r>
              <a:rPr lang="tr-TR" sz="1800" b="0" strike="noStrike" spc="148" dirty="0">
                <a:solidFill>
                  <a:srgbClr val="252525"/>
                </a:solidFill>
                <a:latin typeface="Times New Roman"/>
              </a:rPr>
              <a:t>17 değişken (feature) vardır.</a:t>
            </a:r>
            <a:endParaRPr lang="tr-TR" sz="1800" b="0" strike="noStrike" spc="-1" dirty="0">
              <a:solidFill>
                <a:srgbClr val="404040"/>
              </a:solidFill>
              <a:latin typeface="Arial"/>
            </a:endParaRPr>
          </a:p>
          <a:p>
            <a:pPr marL="1028880" lvl="1" indent="-342720">
              <a:lnSpc>
                <a:spcPct val="90000"/>
              </a:lnSpc>
              <a:spcBef>
                <a:spcPts val="499"/>
              </a:spcBef>
              <a:buClr>
                <a:srgbClr val="252525"/>
              </a:buClr>
              <a:buFont typeface="Courier New"/>
              <a:buChar char="o"/>
            </a:pPr>
            <a:r>
              <a:rPr lang="tr-TR" sz="1600" b="0" strike="noStrike" spc="-1" dirty="0">
                <a:solidFill>
                  <a:srgbClr val="252525"/>
                </a:solidFill>
                <a:latin typeface="Times New Roman"/>
              </a:rPr>
              <a:t>10 kategorik</a:t>
            </a:r>
            <a:endParaRPr lang="tr-TR" sz="1600" b="0" strike="noStrike" spc="-1" dirty="0">
              <a:solidFill>
                <a:srgbClr val="404040"/>
              </a:solidFill>
              <a:latin typeface="Arial"/>
            </a:endParaRPr>
          </a:p>
          <a:p>
            <a:pPr marL="1028880" lvl="1" indent="-342720">
              <a:lnSpc>
                <a:spcPct val="90000"/>
              </a:lnSpc>
              <a:spcBef>
                <a:spcPts val="499"/>
              </a:spcBef>
              <a:buClr>
                <a:srgbClr val="252525"/>
              </a:buClr>
              <a:buFont typeface="Courier New"/>
              <a:buChar char="o"/>
            </a:pPr>
            <a:r>
              <a:rPr lang="tr-TR" sz="1600" b="0" strike="noStrike" spc="-1" dirty="0">
                <a:solidFill>
                  <a:srgbClr val="252525"/>
                </a:solidFill>
                <a:latin typeface="Times New Roman"/>
              </a:rPr>
              <a:t>7 sayısal</a:t>
            </a:r>
            <a:endParaRPr lang="tr-TR" sz="1600" b="0" strike="noStrike" spc="-1" dirty="0">
              <a:solidFill>
                <a:srgbClr val="40404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252525"/>
              </a:buClr>
              <a:buFont typeface="Wingdings" charset="2"/>
              <a:buChar char=""/>
            </a:pPr>
            <a:r>
              <a:rPr lang="tr-TR" sz="1800" b="0" strike="noStrike" spc="148" dirty="0">
                <a:solidFill>
                  <a:srgbClr val="252525"/>
                </a:solidFill>
                <a:latin typeface="Times New Roman"/>
              </a:rPr>
              <a:t>Eksik değer yok.</a:t>
            </a:r>
            <a:endParaRPr lang="tr-TR" sz="1800" b="0" strike="noStrike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18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5919840" y="1347120"/>
            <a:ext cx="609948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Resim 4"/>
          <p:cNvPicPr/>
          <p:nvPr/>
        </p:nvPicPr>
        <p:blipFill>
          <a:blip r:embed="rId3"/>
          <a:stretch/>
        </p:blipFill>
        <p:spPr>
          <a:xfrm>
            <a:off x="1264680" y="1388159"/>
            <a:ext cx="9662760" cy="2561671"/>
          </a:xfrm>
          <a:prstGeom prst="rect">
            <a:avLst/>
          </a:prstGeom>
          <a:ln>
            <a:noFill/>
          </a:ln>
        </p:spPr>
      </p:pic>
      <p:sp>
        <p:nvSpPr>
          <p:cNvPr id="405" name="CustomShape 5"/>
          <p:cNvSpPr/>
          <p:nvPr/>
        </p:nvSpPr>
        <p:spPr>
          <a:xfrm>
            <a:off x="1488481" y="4406400"/>
            <a:ext cx="4478400" cy="1593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lang="tr-TR" sz="1800" b="0" strike="noStrike" spc="148" dirty="0">
                <a:solidFill>
                  <a:srgbClr val="404040"/>
                </a:solidFill>
                <a:latin typeface="Times New Roman"/>
              </a:rPr>
              <a:t>Veriler, bir bankacılık kurumunun pazarlama kampanyaları ile ilgilidir.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lang="tr-TR" sz="1800" b="0" strike="noStrike" spc="148" dirty="0">
                <a:solidFill>
                  <a:srgbClr val="404040"/>
                </a:solidFill>
                <a:latin typeface="Times New Roman"/>
              </a:rPr>
              <a:t>Her bir gözlem bir telefon görüşmesini ifade etmektedir.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252525"/>
              </a:buClr>
              <a:buFont typeface="Wingdings" charset="2"/>
              <a:buChar char=""/>
            </a:pPr>
            <a:r>
              <a:rPr lang="tr-TR" sz="1800" b="0" strike="noStrike" spc="148" dirty="0">
                <a:solidFill>
                  <a:srgbClr val="252525"/>
                </a:solidFill>
                <a:latin typeface="Times New Roman"/>
              </a:rPr>
              <a:t>45211 gözlem biriminden oluşur.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CustomShape 21">
            <a:extLst>
              <a:ext uri="{FF2B5EF4-FFF2-40B4-BE49-F238E27FC236}">
                <a16:creationId xmlns:a16="http://schemas.microsoft.com/office/drawing/2014/main" id="{15C5D509-723C-3DB8-841D-757CD72DCC39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3/19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284040" y="5821560"/>
            <a:ext cx="3639600" cy="534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tr-TR" sz="2400" b="0" strike="noStrike" cap="all" spc="148" dirty="0">
                <a:solidFill>
                  <a:srgbClr val="404040"/>
                </a:solidFill>
                <a:latin typeface="Times New Roman"/>
              </a:rPr>
              <a:t>Veri Seti Hikayesi ( DEğişkenler)</a:t>
            </a:r>
            <a:endParaRPr lang="tr-TR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408" name="Table 3"/>
          <p:cNvGraphicFramePr/>
          <p:nvPr>
            <p:extLst>
              <p:ext uri="{D42A27DB-BD31-4B8C-83A1-F6EECF244321}">
                <p14:modId xmlns:p14="http://schemas.microsoft.com/office/powerpoint/2010/main" val="1555423280"/>
              </p:ext>
            </p:extLst>
          </p:nvPr>
        </p:nvGraphicFramePr>
        <p:xfrm>
          <a:off x="4409280" y="255960"/>
          <a:ext cx="6944040" cy="5554094"/>
        </p:xfrm>
        <a:graphic>
          <a:graphicData uri="http://schemas.openxmlformats.org/drawingml/2006/table">
            <a:tbl>
              <a:tblPr/>
              <a:tblGrid>
                <a:gridCol w="69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1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Bağımsız Değişkenler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 – age: Yaş (sayısal)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2 – job: İş tipi (kategorik:  'admin’, 'retired', 'student’, 'unemployed')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3 – marital: Medeni hal (kategorik: 'divorced’, 'married’, 'single’)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4 – education: Eğitim durumu (kategorik : 'high.school’, 'university.degree')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5 – default: Müşterinin temerrüde düşen kredisi olup olmadığı (kategorik : 'no’, 'yes')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6 – housing: Konut kredisi var mı? (kategorik : 'no’, 'yes')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7 – loan: Bireysel kredisi var mı? (kategorik : 'no’, 'yes')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8 – contact: İletişim türü (kategorik : 'cellular’, 'telephone')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9 – month: Son temasa geçilen ay (kategorik : 'jan', 'feb', 'mar', 'dec')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10 – day: Son temasa geçilen ayın günü (kategorik)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11 – duration: İletişim süresi (sayısal).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12 – campaign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: Bu kampanya sırasında bu müşteri için kurulan iletişim sayısı (sayısal).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13 – pdays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: Müşteriyle en son iletişime geçildikten sonra geçen gün sayısı (sayısal)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14 – previous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: Kampanyadan önce bu müşteri ile kurulan iletişim sayısı 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(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sayısal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)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15 – poutcome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: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 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Önceki kampanyanın sonucu 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(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kategorik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: 'failure’,</a:t>
                      </a: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 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'success’)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16 – balance:</a:t>
                      </a:r>
                      <a:r>
                        <a:rPr lang="es-ES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 Euro cinsinden ortalama yıllık bakiye (sayısal)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tr-TR" sz="1400" b="0" strike="noStrike" spc="-1" dirty="0">
                          <a:solidFill>
                            <a:srgbClr val="000000"/>
                          </a:solidFill>
                          <a:latin typeface="Tenorite"/>
                        </a:rPr>
                        <a:t>17 – y: Müşteri bir vadeli mevduat aboneliği yaptı mı? (binary: yes’, no')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CustomShape 21">
            <a:extLst>
              <a:ext uri="{FF2B5EF4-FFF2-40B4-BE49-F238E27FC236}">
                <a16:creationId xmlns:a16="http://schemas.microsoft.com/office/drawing/2014/main" id="{A68E1037-EE23-8166-ED3F-05E47B63EDF4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4/19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-113040" y="231480"/>
            <a:ext cx="8421480" cy="629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Keşifçi veri analizi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1132160" y="5225760"/>
            <a:ext cx="369144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Müşterilerin bakiye dağılımı nasıl?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7009199" y="5225760"/>
            <a:ext cx="369144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Müşterilerin abonelik durumlarına göre yıllık bakiye dağılımları nasıl?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15" name="Resim 414"/>
          <p:cNvPicPr/>
          <p:nvPr/>
        </p:nvPicPr>
        <p:blipFill>
          <a:blip r:embed="rId3"/>
          <a:srcRect t="6890" r="6248" b="8"/>
          <a:stretch/>
        </p:blipFill>
        <p:spPr>
          <a:xfrm>
            <a:off x="6306532" y="1412606"/>
            <a:ext cx="4992100" cy="3762238"/>
          </a:xfrm>
          <a:prstGeom prst="rect">
            <a:avLst/>
          </a:prstGeom>
          <a:ln>
            <a:noFill/>
          </a:ln>
        </p:spPr>
      </p:pic>
      <p:pic>
        <p:nvPicPr>
          <p:cNvPr id="416" name="Resim 415"/>
          <p:cNvPicPr/>
          <p:nvPr/>
        </p:nvPicPr>
        <p:blipFill>
          <a:blip r:embed="rId4"/>
          <a:stretch/>
        </p:blipFill>
        <p:spPr>
          <a:xfrm>
            <a:off x="454560" y="1412606"/>
            <a:ext cx="5286364" cy="3762238"/>
          </a:xfrm>
          <a:prstGeom prst="rect">
            <a:avLst/>
          </a:prstGeom>
          <a:ln>
            <a:noFill/>
          </a:ln>
        </p:spPr>
      </p:pic>
      <p:sp>
        <p:nvSpPr>
          <p:cNvPr id="11" name="CustomShape 21">
            <a:extLst>
              <a:ext uri="{FF2B5EF4-FFF2-40B4-BE49-F238E27FC236}">
                <a16:creationId xmlns:a16="http://schemas.microsoft.com/office/drawing/2014/main" id="{DCFEF53C-DC2B-F210-51B5-6E8993C5BF0D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5/19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-113040" y="231480"/>
            <a:ext cx="8421480" cy="629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Keşifçi veri analizi</a:t>
            </a:r>
          </a:p>
          <a:p>
            <a:pPr algn="ctr">
              <a:lnSpc>
                <a:spcPct val="90000"/>
              </a:lnSpc>
            </a:pPr>
            <a:r>
              <a:rPr lang="tr-TR" sz="3200" b="0" strike="noStrike" cap="all" spc="148" dirty="0">
                <a:solidFill>
                  <a:srgbClr val="404040"/>
                </a:solidFill>
                <a:latin typeface="Times New Roman"/>
              </a:rPr>
              <a:t>(A/B Testıng)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672444" y="1577383"/>
            <a:ext cx="3296241" cy="741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H0: </a:t>
            </a:r>
            <a:r>
              <a:rPr lang="sv-SE" sz="1600" b="0" strike="noStrike" spc="148" dirty="0">
                <a:solidFill>
                  <a:srgbClr val="404040"/>
                </a:solidFill>
                <a:latin typeface="Times New Roman"/>
              </a:rPr>
              <a:t>Grup ortalamaları arasında fark yoktur</a:t>
            </a:r>
            <a:r>
              <a:rPr lang="tr-TR" sz="1600" spc="148" dirty="0">
                <a:solidFill>
                  <a:srgbClr val="404040"/>
                </a:solidFill>
                <a:latin typeface="Times New Roman"/>
              </a:rPr>
              <a:t>.</a:t>
            </a:r>
            <a:endParaRPr lang="tr-TR" sz="1600" b="0" strike="noStrike" spc="148" dirty="0">
              <a:solidFill>
                <a:srgbClr val="404040"/>
              </a:solidFill>
              <a:latin typeface="Times New Roman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spc="148" dirty="0">
                <a:solidFill>
                  <a:srgbClr val="404040"/>
                </a:solidFill>
                <a:latin typeface="Times New Roman"/>
              </a:rPr>
              <a:t>H1: </a:t>
            </a:r>
            <a:r>
              <a:rPr lang="sv-SE" sz="1600" b="0" strike="noStrike" spc="148" dirty="0">
                <a:solidFill>
                  <a:srgbClr val="404040"/>
                </a:solidFill>
                <a:latin typeface="Times New Roman"/>
              </a:rPr>
              <a:t>Grup ortalamaları arasında fark</a:t>
            </a: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 vardır.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7828116" y="5174844"/>
            <a:ext cx="3691440" cy="693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Müşterilerin abonelik durumlarına göre yıllık bakiye dağılımları nasıl?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15" name="Resim 414"/>
          <p:cNvPicPr/>
          <p:nvPr/>
        </p:nvPicPr>
        <p:blipFill>
          <a:blip r:embed="rId3"/>
          <a:srcRect t="6890" r="6248" b="8"/>
          <a:stretch/>
        </p:blipFill>
        <p:spPr>
          <a:xfrm>
            <a:off x="7239786" y="1348559"/>
            <a:ext cx="4279770" cy="3550361"/>
          </a:xfrm>
          <a:prstGeom prst="rect">
            <a:avLst/>
          </a:prstGeom>
          <a:ln>
            <a:noFill/>
          </a:ln>
        </p:spPr>
      </p:pic>
      <p:sp>
        <p:nvSpPr>
          <p:cNvPr id="11" name="CustomShape 21">
            <a:extLst>
              <a:ext uri="{FF2B5EF4-FFF2-40B4-BE49-F238E27FC236}">
                <a16:creationId xmlns:a16="http://schemas.microsoft.com/office/drawing/2014/main" id="{DCFEF53C-DC2B-F210-51B5-6E8993C5BF0D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pc="-1" dirty="0">
                <a:latin typeface="Arial"/>
              </a:rPr>
              <a:t>6</a:t>
            </a:r>
            <a:r>
              <a:rPr lang="tr-TR" sz="1800" b="0" strike="noStrike" spc="-1" dirty="0">
                <a:latin typeface="Arial"/>
              </a:rPr>
              <a:t>/19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924F5B4-F679-D656-C5B0-8F70F345353F}"/>
              </a:ext>
            </a:extLst>
          </p:cNvPr>
          <p:cNvSpPr txBox="1"/>
          <p:nvPr/>
        </p:nvSpPr>
        <p:spPr>
          <a:xfrm>
            <a:off x="672444" y="2758510"/>
            <a:ext cx="6155702" cy="348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b="0" strike="noStrike" spc="148" dirty="0">
                <a:solidFill>
                  <a:srgbClr val="404040"/>
                </a:solidFill>
                <a:latin typeface="Times New Roman"/>
              </a:rPr>
              <a:t>Normallik Varsayımı (Shapiro-Wilk testi) </a:t>
            </a:r>
            <a:r>
              <a:rPr lang="tr-TR" b="0" strike="noStrike" spc="148" dirty="0">
                <a:solidFill>
                  <a:srgbClr val="FF0000"/>
                </a:solidFill>
                <a:latin typeface="Times New Roman"/>
              </a:rPr>
              <a:t>X 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b="0" strike="noStrike" spc="148" dirty="0">
                <a:solidFill>
                  <a:srgbClr val="404040"/>
                </a:solidFill>
                <a:latin typeface="Times New Roman"/>
              </a:rPr>
              <a:t>Varyans Homojenliği (Levene's testi) </a:t>
            </a:r>
            <a:r>
              <a:rPr lang="tr-TR" b="0" strike="noStrike" spc="148" dirty="0">
                <a:solidFill>
                  <a:srgbClr val="FF0000"/>
                </a:solidFill>
                <a:latin typeface="Times New Roman"/>
              </a:rPr>
              <a:t>X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pc="148" dirty="0">
                <a:solidFill>
                  <a:srgbClr val="FF0000"/>
                </a:solidFill>
                <a:latin typeface="Times New Roman"/>
              </a:rPr>
              <a:t>İki varsayım da sağlanmadı.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tr-TR" b="0" strike="noStrike" spc="148" dirty="0">
              <a:solidFill>
                <a:srgbClr val="FF0000"/>
              </a:solidFill>
              <a:latin typeface="Times New Roman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b="0" strike="noStrike" spc="148" dirty="0">
                <a:solidFill>
                  <a:srgbClr val="404040"/>
                </a:solidFill>
                <a:latin typeface="Times New Roman"/>
              </a:rPr>
              <a:t>Mann-Whitney U non-parametrik testi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pc="148" dirty="0">
                <a:solidFill>
                  <a:srgbClr val="404040"/>
                </a:solidFill>
                <a:latin typeface="Times New Roman"/>
              </a:rPr>
              <a:t>P Value &lt; 0.05</a:t>
            </a:r>
          </a:p>
          <a:p>
            <a:pPr marL="2114640" lvl="4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tr-TR" b="0" strike="noStrike" spc="148" dirty="0">
              <a:solidFill>
                <a:srgbClr val="404040"/>
              </a:solidFill>
              <a:latin typeface="Times New Roman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pc="148" dirty="0">
                <a:solidFill>
                  <a:srgbClr val="404040"/>
                </a:solidFill>
                <a:latin typeface="Times New Roman"/>
              </a:rPr>
              <a:t>A</a:t>
            </a:r>
            <a:r>
              <a:rPr lang="tr-TR" b="0" strike="noStrike" spc="148" dirty="0">
                <a:solidFill>
                  <a:srgbClr val="404040"/>
                </a:solidFill>
                <a:latin typeface="Times New Roman"/>
              </a:rPr>
              <a:t>bonelik durumlarına göre yıllık bakiye ortalamaları arasında </a:t>
            </a:r>
            <a:r>
              <a:rPr lang="tr-TR" spc="148" dirty="0" err="1">
                <a:solidFill>
                  <a:srgbClr val="404040"/>
                </a:solidFill>
                <a:latin typeface="Times New Roman"/>
              </a:rPr>
              <a:t>i</a:t>
            </a:r>
            <a:r>
              <a:rPr lang="tr-TR" b="0" strike="noStrike" spc="148" dirty="0" err="1">
                <a:solidFill>
                  <a:srgbClr val="404040"/>
                </a:solidFill>
                <a:latin typeface="Times New Roman"/>
              </a:rPr>
              <a:t>st.</a:t>
            </a:r>
            <a:r>
              <a:rPr lang="tr-TR" b="0" strike="noStrike" spc="148" dirty="0">
                <a:solidFill>
                  <a:srgbClr val="404040"/>
                </a:solidFill>
                <a:latin typeface="Times New Roman"/>
              </a:rPr>
              <a:t> ol. anlamlı farklılık Yoktur.</a:t>
            </a:r>
          </a:p>
        </p:txBody>
      </p:sp>
    </p:spTree>
    <p:extLst>
      <p:ext uri="{BB962C8B-B14F-4D97-AF65-F5344CB8AC3E}">
        <p14:creationId xmlns:p14="http://schemas.microsoft.com/office/powerpoint/2010/main" val="265478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-113040" y="231480"/>
            <a:ext cx="8421480" cy="629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Keşifçi veri analizi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1150292" y="5697759"/>
            <a:ext cx="3691440" cy="568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Sayısal değişkenlerin birbiri ile olan korelasyonu nasıl?</a:t>
            </a:r>
            <a:endParaRPr lang="tr-TR" sz="16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6464615" y="5617973"/>
            <a:ext cx="4932389" cy="6485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Müşterilerin son kampanya sonuçları yeni kampanya durumunu nasıl etkiliyor?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22" name="Resim 9"/>
          <p:cNvPicPr/>
          <p:nvPr/>
        </p:nvPicPr>
        <p:blipFill rotWithShape="1">
          <a:blip r:embed="rId3"/>
          <a:srcRect l="6460" t="4187" r="11721" b="1887"/>
          <a:stretch/>
        </p:blipFill>
        <p:spPr>
          <a:xfrm>
            <a:off x="794996" y="1318529"/>
            <a:ext cx="5301004" cy="4220942"/>
          </a:xfrm>
          <a:prstGeom prst="rect">
            <a:avLst/>
          </a:prstGeom>
          <a:ln>
            <a:noFill/>
          </a:ln>
        </p:spPr>
      </p:pic>
      <p:pic>
        <p:nvPicPr>
          <p:cNvPr id="423" name="Resim 3"/>
          <p:cNvPicPr/>
          <p:nvPr/>
        </p:nvPicPr>
        <p:blipFill rotWithShape="1">
          <a:blip r:embed="rId4"/>
          <a:srcRect t="7106" r="5733"/>
          <a:stretch/>
        </p:blipFill>
        <p:spPr>
          <a:xfrm>
            <a:off x="6747417" y="1318529"/>
            <a:ext cx="4649587" cy="4220942"/>
          </a:xfrm>
          <a:prstGeom prst="rect">
            <a:avLst/>
          </a:prstGeom>
          <a:ln>
            <a:noFill/>
          </a:ln>
        </p:spPr>
      </p:pic>
      <p:sp>
        <p:nvSpPr>
          <p:cNvPr id="11" name="CustomShape 21">
            <a:extLst>
              <a:ext uri="{FF2B5EF4-FFF2-40B4-BE49-F238E27FC236}">
                <a16:creationId xmlns:a16="http://schemas.microsoft.com/office/drawing/2014/main" id="{01DE4756-4015-B02F-4DC1-4DB378665A09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b="0" strike="noStrike" spc="-1" dirty="0">
                <a:latin typeface="Arial"/>
              </a:rPr>
              <a:t>7/19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-113040" y="231480"/>
            <a:ext cx="8421480" cy="629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tr-TR" sz="3200" cap="all" spc="148" dirty="0">
                <a:solidFill>
                  <a:srgbClr val="404040"/>
                </a:solidFill>
                <a:latin typeface="Times New Roman"/>
              </a:rPr>
              <a:t>Keşifçi veri analizi</a:t>
            </a:r>
            <a:endParaRPr lang="tr-TR" sz="32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9" name="CustomShape 5"/>
          <p:cNvSpPr/>
          <p:nvPr/>
        </p:nvSpPr>
        <p:spPr>
          <a:xfrm>
            <a:off x="7164523" y="5509980"/>
            <a:ext cx="369144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Bireysel krediye sahip olmak yeni kampanya durumunu nasıl etkiliyor?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31" name="Resim 430"/>
          <p:cNvPicPr/>
          <p:nvPr/>
        </p:nvPicPr>
        <p:blipFill>
          <a:blip r:embed="rId3"/>
          <a:srcRect t="6961" r="5232"/>
          <a:stretch/>
        </p:blipFill>
        <p:spPr>
          <a:xfrm>
            <a:off x="6435994" y="1231821"/>
            <a:ext cx="5085086" cy="4074579"/>
          </a:xfrm>
          <a:prstGeom prst="rect">
            <a:avLst/>
          </a:prstGeom>
          <a:ln>
            <a:noFill/>
          </a:ln>
        </p:spPr>
      </p:pic>
      <p:sp>
        <p:nvSpPr>
          <p:cNvPr id="11" name="CustomShape 5">
            <a:extLst>
              <a:ext uri="{FF2B5EF4-FFF2-40B4-BE49-F238E27FC236}">
                <a16:creationId xmlns:a16="http://schemas.microsoft.com/office/drawing/2014/main" id="{A562A0E4-B2E0-2BD3-82BD-19A54B48A60D}"/>
              </a:ext>
            </a:extLst>
          </p:cNvPr>
          <p:cNvSpPr/>
          <p:nvPr/>
        </p:nvSpPr>
        <p:spPr>
          <a:xfrm>
            <a:off x="1367743" y="5509980"/>
            <a:ext cx="369144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tr-TR" sz="1600" b="0" strike="noStrike" spc="148" dirty="0">
                <a:solidFill>
                  <a:srgbClr val="404040"/>
                </a:solidFill>
                <a:latin typeface="Times New Roman"/>
              </a:rPr>
              <a:t>Konut kredisine sahip olmak yeni kampanya durumunu nasıl etkiliyor?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30610F0-89AB-F331-9886-FCBACAE094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78" r="7110"/>
          <a:stretch/>
        </p:blipFill>
        <p:spPr>
          <a:xfrm>
            <a:off x="670920" y="1231821"/>
            <a:ext cx="5425080" cy="4074579"/>
          </a:xfrm>
          <a:prstGeom prst="rect">
            <a:avLst/>
          </a:prstGeom>
        </p:spPr>
      </p:pic>
      <p:sp>
        <p:nvSpPr>
          <p:cNvPr id="14" name="CustomShape 21">
            <a:extLst>
              <a:ext uri="{FF2B5EF4-FFF2-40B4-BE49-F238E27FC236}">
                <a16:creationId xmlns:a16="http://schemas.microsoft.com/office/drawing/2014/main" id="{45523F2D-CE36-CC7E-E5BE-3A023CA18CFF}"/>
              </a:ext>
            </a:extLst>
          </p:cNvPr>
          <p:cNvSpPr/>
          <p:nvPr/>
        </p:nvSpPr>
        <p:spPr>
          <a:xfrm>
            <a:off x="10700640" y="6356520"/>
            <a:ext cx="8189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tr-TR" spc="-1" dirty="0">
                <a:latin typeface="Arial"/>
              </a:rPr>
              <a:t>8</a:t>
            </a:r>
            <a:r>
              <a:rPr lang="tr-TR" sz="1800" b="0" strike="noStrike" spc="-1" dirty="0">
                <a:latin typeface="Arial"/>
              </a:rPr>
              <a:t>/19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basit satış sunumu</Template>
  <TotalTime>1549</TotalTime>
  <Words>757</Words>
  <Application>Microsoft Office PowerPoint</Application>
  <PresentationFormat>Geniş ekran</PresentationFormat>
  <Paragraphs>199</Paragraphs>
  <Slides>20</Slides>
  <Notes>20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5</vt:i4>
      </vt:variant>
      <vt:variant>
        <vt:lpstr>Slayt Başlıkları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Trafik Verisi  tahminleme Projesi sunumu</dc:title>
  <dc:subject/>
  <dc:creator>Selçuk</dc:creator>
  <dc:description/>
  <cp:lastModifiedBy>Selçuk</cp:lastModifiedBy>
  <cp:revision>22</cp:revision>
  <dcterms:created xsi:type="dcterms:W3CDTF">2022-05-21T10:09:18Z</dcterms:created>
  <dcterms:modified xsi:type="dcterms:W3CDTF">2022-06-19T21:20:51Z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Geniş ekran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