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9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56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075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731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51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246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98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86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1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216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88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40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39466" y="593766"/>
            <a:ext cx="794921" cy="7891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3717" y="6370572"/>
            <a:ext cx="7723278" cy="32495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tr-TR" sz="1200" dirty="0"/>
              <a:t>Bursa</a:t>
            </a:r>
            <a:r>
              <a:rPr lang="tr-TR" sz="1200" baseline="0" dirty="0"/>
              <a:t> Teknik Üniversitesi                                                </a:t>
            </a:r>
            <a:endParaRPr lang="tr-TR" sz="12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546995" y="6370572"/>
            <a:ext cx="2806805" cy="324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200" dirty="0"/>
              <a:t>Bilgisayar Mühendisliği Bölümü</a:t>
            </a:r>
          </a:p>
        </p:txBody>
      </p:sp>
    </p:spTree>
    <p:extLst>
      <p:ext uri="{BB962C8B-B14F-4D97-AF65-F5344CB8AC3E}">
        <p14:creationId xmlns:p14="http://schemas.microsoft.com/office/powerpoint/2010/main" val="53695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Akıllı Oda Sistemi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Selçuk ŞAN</a:t>
            </a:r>
          </a:p>
          <a:p>
            <a:r>
              <a:rPr lang="tr-TR" dirty="0"/>
              <a:t>Danışman: </a:t>
            </a:r>
            <a:r>
              <a:rPr lang="fi-FI" dirty="0"/>
              <a:t>Dr. Öğr. Üyesi Volkan ALTUNTAŞ</a:t>
            </a:r>
            <a:endParaRPr lang="tr-TR" dirty="0"/>
          </a:p>
          <a:p>
            <a:r>
              <a:rPr lang="tr-TR" dirty="0"/>
              <a:t>Bahar 2023</a:t>
            </a:r>
          </a:p>
        </p:txBody>
      </p:sp>
    </p:spTree>
    <p:extLst>
      <p:ext uri="{BB962C8B-B14F-4D97-AF65-F5344CB8AC3E}">
        <p14:creationId xmlns:p14="http://schemas.microsoft.com/office/powerpoint/2010/main" val="409813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49083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Bitirme Çalışması Sunum İçeriği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3389"/>
            <a:ext cx="10515600" cy="417359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Bu bölümden sunumda bahsedilecek ana başlıklar listelenmelidir.</a:t>
            </a:r>
          </a:p>
          <a:p>
            <a:pPr algn="just"/>
            <a:r>
              <a:rPr lang="tr-TR" sz="2400" dirty="0"/>
              <a:t>Bir sunum giriş, gelişme ve sonuç olacak şekilde bölümlendirilebilir.</a:t>
            </a:r>
          </a:p>
          <a:p>
            <a:pPr algn="just"/>
            <a:r>
              <a:rPr lang="tr-TR" sz="2400" dirty="0"/>
              <a:t>Sunum içerisinde bahsedilen ana noktalar bu bölümde liste şeklinde verilmelidir. Her bir ana başlık sunum içerisindeki başlıklara karşılık gelmelidir. </a:t>
            </a:r>
          </a:p>
          <a:p>
            <a:pPr algn="just"/>
            <a:r>
              <a:rPr lang="tr-TR" sz="2400" dirty="0"/>
              <a:t>Örneğin: </a:t>
            </a:r>
            <a:r>
              <a:rPr lang="en-US" sz="2400" dirty="0"/>
              <a:t>“</a:t>
            </a:r>
            <a:r>
              <a:rPr lang="tr-TR" sz="2400" dirty="0"/>
              <a:t>Etkinlik takvimi</a:t>
            </a:r>
            <a:r>
              <a:rPr lang="en-US" sz="2400" dirty="0"/>
              <a:t>” </a:t>
            </a:r>
            <a:r>
              <a:rPr lang="tr-TR" sz="2400" dirty="0"/>
              <a:t>içerikte geçiyorsa bu başlığa sahip bir sunum sayfası mutlaka olmalıdır. </a:t>
            </a:r>
          </a:p>
        </p:txBody>
      </p:sp>
    </p:spTree>
    <p:extLst>
      <p:ext uri="{BB962C8B-B14F-4D97-AF65-F5344CB8AC3E}">
        <p14:creationId xmlns:p14="http://schemas.microsoft.com/office/powerpoint/2010/main" val="398175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348"/>
            <a:ext cx="10515600" cy="954504"/>
          </a:xfrm>
        </p:spPr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148"/>
            <a:ext cx="10515600" cy="4646840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Konu ve Motivasyon</a:t>
            </a:r>
          </a:p>
          <a:p>
            <a:r>
              <a:rPr lang="tr-TR" dirty="0"/>
              <a:t>Yöntem</a:t>
            </a:r>
          </a:p>
          <a:p>
            <a:pPr lvl="1"/>
            <a:r>
              <a:rPr lang="tr-TR" dirty="0"/>
              <a:t>Veri Analizi ve Makine Öğrenmesi</a:t>
            </a:r>
          </a:p>
          <a:p>
            <a:pPr lvl="1"/>
            <a:r>
              <a:rPr lang="tr-TR" dirty="0"/>
              <a:t>Gerçek Zamanlı İşleme</a:t>
            </a:r>
          </a:p>
          <a:p>
            <a:pPr lvl="1"/>
            <a:r>
              <a:rPr lang="tr-TR" dirty="0"/>
              <a:t>Kullanılan yazılımlar</a:t>
            </a:r>
          </a:p>
          <a:p>
            <a:r>
              <a:rPr lang="tr-TR" dirty="0"/>
              <a:t>Uygulama alanları</a:t>
            </a:r>
          </a:p>
          <a:p>
            <a:pPr lvl="1"/>
            <a:r>
              <a:rPr lang="tr-TR" dirty="0"/>
              <a:t>Uygun sektörler</a:t>
            </a:r>
          </a:p>
          <a:p>
            <a:pPr lvl="1"/>
            <a:r>
              <a:rPr lang="tr-TR" dirty="0"/>
              <a:t>Örnek uygulamalar</a:t>
            </a:r>
          </a:p>
          <a:p>
            <a:r>
              <a:rPr lang="tr-TR" dirty="0"/>
              <a:t>Sonuç</a:t>
            </a:r>
          </a:p>
          <a:p>
            <a:pPr lvl="1"/>
            <a:r>
              <a:rPr lang="tr-TR" dirty="0"/>
              <a:t>Elde elilen çıktılar</a:t>
            </a:r>
          </a:p>
          <a:p>
            <a:pPr lvl="1"/>
            <a:r>
              <a:rPr lang="tr-TR" dirty="0"/>
              <a:t>Eksik noktalar</a:t>
            </a:r>
          </a:p>
          <a:p>
            <a:pPr lvl="1"/>
            <a:r>
              <a:rPr lang="tr-TR" dirty="0"/>
              <a:t>Eklenebilir özellikler</a:t>
            </a:r>
          </a:p>
          <a:p>
            <a:pPr lvl="1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910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167"/>
            <a:ext cx="10351168" cy="1325563"/>
          </a:xfrm>
        </p:spPr>
        <p:txBody>
          <a:bodyPr/>
          <a:lstStyle/>
          <a:p>
            <a:r>
              <a:rPr lang="tr-TR" dirty="0"/>
              <a:t>Bitirme Çalışması – Konu ve Motivasyon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Projenin konusu genel olarak, gerçek zamanlı olarak oda koşullarının analiz edilmesi, tahminlemeler yapılması ve kullanıcılara bilgi verilmesidir.</a:t>
            </a:r>
          </a:p>
          <a:p>
            <a:pPr algn="just"/>
            <a:r>
              <a:rPr lang="tr-TR" dirty="0"/>
              <a:t>Proje, çeşitli açık kaynaklı araçların birleştirilmesinden oluşur; bu da birden fazla veri kaynağının analiz edilmesini ve hızlı bir şekilde işlenmesini mümkün kılarak daha iyi sonuçlar elde edilmesine yardımcı olur. </a:t>
            </a:r>
          </a:p>
          <a:p>
            <a:pPr algn="just"/>
            <a:r>
              <a:rPr lang="tr-TR" dirty="0"/>
              <a:t>Bu sepeple proje yenilikçi bir yaklaşım benimsemektedir. Bu yaklaşım, enerji tasarrufu gibi birçok potansiyel fayda sağlayabilir.</a:t>
            </a:r>
          </a:p>
        </p:txBody>
      </p:sp>
    </p:spTree>
    <p:extLst>
      <p:ext uri="{BB962C8B-B14F-4D97-AF65-F5344CB8AC3E}">
        <p14:creationId xmlns:p14="http://schemas.microsoft.com/office/powerpoint/2010/main" val="224231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Bitirme Çalışması - Yöntem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76891" cy="4535419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Python ile üretilen veriler, Elasticsearch’te saklanır ve Kibana aracılığıyla gerçek zamanlı olarak görselleştirilir. Bu teknolojilerin tercih edilmesinde, performansları ve birbirileri ile olan uyumları etkili olmuştur.</a:t>
            </a:r>
          </a:p>
          <a:p>
            <a:pPr algn="just"/>
            <a:r>
              <a:rPr lang="tr-TR" dirty="0"/>
              <a:t>Kafka, simüle edilen verilerin gerçek zamanlı aktarımının yapılmasında kullanılırken, Spark ise verilerin hızlı bir şekilde işlenmesine ve tahminleme yapılmasına olanak tanır. Bu teknolojiler gerçek zamanlı işleme alanında en çok kullanılan teknolojilerdir.</a:t>
            </a:r>
          </a:p>
          <a:p>
            <a:pPr algn="just"/>
            <a:r>
              <a:rPr lang="tr-TR" dirty="0"/>
              <a:t>Veri analizi için çeşitli istatiktiksel metotlar kullanıldıktan sonra  Makine öğrenmesi için çeşitli modeller denenmiş ve sonunda Random Forest veri üzerindeki başarısı sebebiyle tercih edilmiştir.</a:t>
            </a:r>
          </a:p>
        </p:txBody>
      </p:sp>
    </p:spTree>
    <p:extLst>
      <p:ext uri="{BB962C8B-B14F-4D97-AF65-F5344CB8AC3E}">
        <p14:creationId xmlns:p14="http://schemas.microsoft.com/office/powerpoint/2010/main" val="181812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Bitirme Çalışması - Yöntem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76891" cy="4535419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Alarm mekanızmasının oluşturulmasında ise Slack kullanılmıştır. Bu bildirimlerin tek bir organizasyon üzerinde tutulması açısından faydalı olmuştur.</a:t>
            </a:r>
          </a:p>
          <a:p>
            <a:pPr algn="just"/>
            <a:r>
              <a:rPr lang="tr-TR" dirty="0"/>
              <a:t>Projenin geliştirilmesi ve dağıtımında ise Docker tercih edilmiştir. </a:t>
            </a:r>
          </a:p>
          <a:p>
            <a:pPr algn="just"/>
            <a:r>
              <a:rPr lang="tr-TR" dirty="0"/>
              <a:t>Projenin farklı aşamalarında kullanılan farklı bileşenlerin birbiriyle uyumlu olması ve doğru şekilde çalışması önemli olduğundan Docker, bu sorunu çözmek en önemli araçlardan birisidir.</a:t>
            </a:r>
          </a:p>
          <a:p>
            <a:pPr algn="just"/>
            <a:r>
              <a:rPr lang="tr-TR" dirty="0"/>
              <a:t>Genel olarak çalışmanın yöntemi, IoT sensör verilerinin simüle edilmesi; bu verilerin depolanması, işlenmesi ve analiz edilmesi için bir dizi açık kaynaklı araç ve teknolojinin birleştirilmesini içerir.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212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Bitirme Çalışması – Uygulama Alanları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76891" cy="4535419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Bu çalışmanın uygulama alanı oldukça geniştir. </a:t>
            </a:r>
          </a:p>
          <a:p>
            <a:pPr algn="just"/>
            <a:r>
              <a:rPr lang="tr-TR" dirty="0"/>
              <a:t>IoT teknolojisi ile birlikte, çeşitli endüstriyel, ticari ve ev tipi cihazlardan veri toplanabilmektedir. </a:t>
            </a:r>
          </a:p>
          <a:p>
            <a:pPr algn="just"/>
            <a:r>
              <a:rPr lang="tr-TR" dirty="0"/>
              <a:t>Bu veriler, analiz edilerek daha doğru sonuçlar elde edilebilir bu sayede, enerji tasarrufu, maliyet azaltımı, daha verimli işletmeler ve daha konforlu yaşam alanları gibi birçok alanda faydalar sağlanabilir.</a:t>
            </a:r>
          </a:p>
          <a:p>
            <a:pPr algn="just"/>
            <a:r>
              <a:rPr lang="tr-TR" dirty="0"/>
              <a:t>Otomasyon Sistemleri, Güvenlik Sistemleri, Sağlık Sektörü gibi çeşitli uygulama alanları örnek verilebilir.</a:t>
            </a:r>
          </a:p>
        </p:txBody>
      </p:sp>
    </p:spTree>
    <p:extLst>
      <p:ext uri="{BB962C8B-B14F-4D97-AF65-F5344CB8AC3E}">
        <p14:creationId xmlns:p14="http://schemas.microsoft.com/office/powerpoint/2010/main" val="151165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Bitirme Çalışması - Sonuç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01363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Sonuç olarak çalışmada; açık kaynaklı araçlar ve Makine öğrenimi algoritmalarının kullanımı, odadaki insan varlığının anlık olarak tespit edilmesi gibi ilgili birçok uygulama için potansiyel sağlar. </a:t>
            </a:r>
          </a:p>
          <a:p>
            <a:pPr algn="just"/>
            <a:r>
              <a:rPr lang="tr-TR" dirty="0"/>
              <a:t>Ayrıca, projenin ilerleyen aşamalarda enerji tasarrufu gibi birçok potansiyel fayda sağlaması da beklenmektedir. </a:t>
            </a:r>
          </a:p>
          <a:p>
            <a:pPr algn="just"/>
            <a:r>
              <a:rPr lang="tr-TR" dirty="0"/>
              <a:t>Çalışmanın orta ve uzun vadede en büyük sorununun, toplanan verilerin doğruluğu ve model performansları olduğunu çıkarımı yapılmıştır. </a:t>
            </a:r>
          </a:p>
          <a:p>
            <a:pPr algn="just"/>
            <a:r>
              <a:rPr lang="tr-TR" dirty="0"/>
              <a:t>Ek olarak ilerleyen dönemlerde, model eğitiminin de gerçek zamanlı olarak gerçekleştirildiği bir durumda, kaynak ihtiyacının çok fazla artması beklenmektedir.</a:t>
            </a:r>
          </a:p>
        </p:txBody>
      </p:sp>
    </p:spTree>
    <p:extLst>
      <p:ext uri="{BB962C8B-B14F-4D97-AF65-F5344CB8AC3E}">
        <p14:creationId xmlns:p14="http://schemas.microsoft.com/office/powerpoint/2010/main" val="177811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526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Akıllı Oda Sistemi</vt:lpstr>
      <vt:lpstr>Bitirme Çalışması Sunum İçeriği </vt:lpstr>
      <vt:lpstr>İçerik</vt:lpstr>
      <vt:lpstr>Bitirme Çalışması – Konu ve Motivasyon</vt:lpstr>
      <vt:lpstr>Bitirme Çalışması - Yöntem</vt:lpstr>
      <vt:lpstr>Bitirme Çalışması - Yöntem</vt:lpstr>
      <vt:lpstr>Bitirme Çalışması – Uygulama Alanları</vt:lpstr>
      <vt:lpstr>Bitirme Çalışması - 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Bitirme Çalışması Başlığı</dc:title>
  <dc:creator>Microsoft account</dc:creator>
  <cp:lastModifiedBy>SELÇUK SAN</cp:lastModifiedBy>
  <cp:revision>111</cp:revision>
  <dcterms:created xsi:type="dcterms:W3CDTF">2022-06-11T08:05:17Z</dcterms:created>
  <dcterms:modified xsi:type="dcterms:W3CDTF">2023-05-09T12:36:18Z</dcterms:modified>
</cp:coreProperties>
</file>