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ng Li3" initials="JL" lastIdx="1" clrIdx="0">
    <p:extLst>
      <p:ext uri="{19B8F6BF-5375-455C-9EA6-DF929625EA0E}">
        <p15:presenceInfo xmlns:p15="http://schemas.microsoft.com/office/powerpoint/2012/main" userId="Jing Li3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8T18:15:25.19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0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0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40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14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9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4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43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3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81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9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03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85E-C26D-4E72-8206-991FC4B8467D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39C1-71DA-47F6-9629-990F4B908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96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02091" y="411480"/>
            <a:ext cx="174650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培训首页：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25478" y="1544963"/>
            <a:ext cx="11548992" cy="4042021"/>
            <a:chOff x="198046" y="1901579"/>
            <a:chExt cx="11548992" cy="404202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b="31241"/>
            <a:stretch/>
          </p:blipFill>
          <p:spPr>
            <a:xfrm>
              <a:off x="274659" y="1901579"/>
              <a:ext cx="11472379" cy="404202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5925312" y="2103120"/>
              <a:ext cx="749808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入职培训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51733" y="2112264"/>
              <a:ext cx="749808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密体" panose="020B0200000000000000" pitchFamily="34" charset="-122"/>
                  <a:ea typeface="密体" panose="020B0200000000000000" pitchFamily="34" charset="-122"/>
                </a:rPr>
                <a:t>文化</a:t>
              </a:r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培训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046" y="2373874"/>
              <a:ext cx="11548992" cy="3569726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7578154" y="2112264"/>
              <a:ext cx="749808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密体" panose="020B0200000000000000" pitchFamily="34" charset="-122"/>
                  <a:ea typeface="密体" panose="020B0200000000000000" pitchFamily="34" charset="-122"/>
                </a:rPr>
                <a:t>在职</a:t>
              </a:r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培训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404574" y="2112264"/>
              <a:ext cx="1178337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知识分享及共享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750523" y="2103120"/>
              <a:ext cx="910941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师资及课件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659523" y="2112264"/>
              <a:ext cx="1060292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年度培训计划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45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9466" y="347016"/>
            <a:ext cx="459943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点击进入入职、文化、在职、知识分享界面：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3887" y="890864"/>
            <a:ext cx="11528345" cy="5967136"/>
            <a:chOff x="400212" y="2418656"/>
            <a:chExt cx="11528345" cy="596713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2" y="2418656"/>
              <a:ext cx="11528345" cy="5967136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400212" y="4025664"/>
              <a:ext cx="605628" cy="27201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培训前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65896" y="4025664"/>
              <a:ext cx="605628" cy="27201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培训中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1580" y="4025664"/>
              <a:ext cx="605628" cy="272016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培训后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33887" y="1887625"/>
            <a:ext cx="756714" cy="26121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培训方案</a:t>
            </a:r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14168" y="1887624"/>
            <a:ext cx="899264" cy="26121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分组及通知</a:t>
            </a:r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519182" y="1887624"/>
            <a:ext cx="88238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培训前任务</a:t>
            </a:r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705559" y="1887625"/>
            <a:ext cx="546401" cy="26121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培训</a:t>
            </a:r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43517" y="1887230"/>
            <a:ext cx="97921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培训后任务</a:t>
            </a:r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95491" y="1887230"/>
            <a:ext cx="784145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rPr>
              <a:t>项目结束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7317158" y="1887230"/>
            <a:ext cx="3993970" cy="261610"/>
          </a:xfrm>
          <a:prstGeom prst="rect">
            <a:avLst/>
          </a:prstGeom>
          <a:solidFill>
            <a:srgbClr val="F1FAFF"/>
          </a:solidFill>
        </p:spPr>
        <p:txBody>
          <a:bodyPr wrap="square" rtlCol="0">
            <a:spAutoFit/>
          </a:bodyPr>
          <a:lstStyle/>
          <a:p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19465" y="2873585"/>
            <a:ext cx="771135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rPr>
              <a:t>培训方案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19466" y="3249297"/>
            <a:ext cx="771134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密体" panose="020B0200000000000000" pitchFamily="34" charset="-122"/>
                <a:ea typeface="密体" panose="020B0200000000000000" pitchFamily="34" charset="-122"/>
              </a:rPr>
              <a:t>分组</a:t>
            </a:r>
            <a:r>
              <a:rPr lang="zh-CN" altLang="en-US" sz="9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及通知</a:t>
            </a:r>
            <a:endParaRPr lang="zh-CN" altLang="en-US" sz="9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3887" y="3654645"/>
            <a:ext cx="771134" cy="230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9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培训前任务</a:t>
            </a:r>
            <a:endParaRPr lang="zh-CN" altLang="en-US" sz="9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65255" y="2864506"/>
            <a:ext cx="771135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评价反馈</a:t>
            </a:r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711559" y="3249297"/>
            <a:ext cx="492145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rPr>
              <a:t>作业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1711559" y="3634088"/>
            <a:ext cx="492145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复盘</a:t>
            </a:r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28600" y="2869631"/>
            <a:ext cx="476599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课程</a:t>
            </a:r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28600" y="3249297"/>
            <a:ext cx="476600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rPr>
              <a:t>考试</a:t>
            </a:r>
          </a:p>
        </p:txBody>
      </p:sp>
    </p:spTree>
    <p:extLst>
      <p:ext uri="{BB962C8B-B14F-4D97-AF65-F5344CB8AC3E}">
        <p14:creationId xmlns:p14="http://schemas.microsoft.com/office/powerpoint/2010/main" val="266975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9466" y="347016"/>
            <a:ext cx="459943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点击进入“年度培训计划“界面：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" y="1438400"/>
            <a:ext cx="11722609" cy="4624072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10782300" y="883030"/>
            <a:ext cx="1115568" cy="685800"/>
          </a:xfrm>
          <a:prstGeom prst="wedgeRoundRectCallout">
            <a:avLst>
              <a:gd name="adj1" fmla="val 6944"/>
              <a:gd name="adj2" fmla="val 669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进入后可单独新增，也可批量导入</a:t>
            </a:r>
            <a:endParaRPr lang="zh-CN" altLang="en-US" sz="105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50520" y="2316480"/>
            <a:ext cx="2781300" cy="205740"/>
          </a:xfrm>
          <a:prstGeom prst="rect">
            <a:avLst/>
          </a:prstGeom>
          <a:solidFill>
            <a:srgbClr val="F1FAFF"/>
          </a:solidFill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11202924" y="1699260"/>
            <a:ext cx="694944" cy="24384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noAutofit/>
          </a:bodyPr>
          <a:lstStyle/>
          <a:p>
            <a:r>
              <a:rPr lang="zh-CN" altLang="en-US" sz="1000" b="1" dirty="0" smtClean="0"/>
              <a:t>进度查询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134042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19466" y="347016"/>
            <a:ext cx="459943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点击进入“师资及课件”界面：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79" y="874782"/>
            <a:ext cx="11254785" cy="5800338"/>
          </a:xfrm>
          <a:prstGeom prst="rect">
            <a:avLst/>
          </a:prstGeom>
        </p:spPr>
      </p:pic>
      <p:sp>
        <p:nvSpPr>
          <p:cNvPr id="28" name="圆角矩形标注 27"/>
          <p:cNvSpPr/>
          <p:nvPr/>
        </p:nvSpPr>
        <p:spPr>
          <a:xfrm>
            <a:off x="2059945" y="1168400"/>
            <a:ext cx="918474" cy="473462"/>
          </a:xfrm>
          <a:prstGeom prst="wedgeRoundRectCallout">
            <a:avLst>
              <a:gd name="adj1" fmla="val -26850"/>
              <a:gd name="adj2" fmla="val 75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讲师和带教老师两类</a:t>
            </a:r>
            <a:endParaRPr lang="zh-CN" altLang="en-US" sz="1050" b="1" dirty="0"/>
          </a:p>
        </p:txBody>
      </p:sp>
      <p:sp>
        <p:nvSpPr>
          <p:cNvPr id="34" name="圆角矩形标注 33"/>
          <p:cNvSpPr/>
          <p:nvPr/>
        </p:nvSpPr>
        <p:spPr>
          <a:xfrm>
            <a:off x="9509760" y="528640"/>
            <a:ext cx="1128283" cy="473462"/>
          </a:xfrm>
          <a:prstGeom prst="wedgeRoundRectCallout">
            <a:avLst>
              <a:gd name="adj1" fmla="val 63746"/>
              <a:gd name="adj2" fmla="val 83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可新增一个，也可批量导入</a:t>
            </a:r>
            <a:endParaRPr lang="zh-CN" altLang="en-US" sz="1050" b="1" dirty="0"/>
          </a:p>
        </p:txBody>
      </p:sp>
      <p:sp>
        <p:nvSpPr>
          <p:cNvPr id="35" name="圆角矩形标注 34"/>
          <p:cNvSpPr/>
          <p:nvPr/>
        </p:nvSpPr>
        <p:spPr>
          <a:xfrm>
            <a:off x="10990585" y="558834"/>
            <a:ext cx="918474" cy="473462"/>
          </a:xfrm>
          <a:prstGeom prst="wedgeRoundRectCallout">
            <a:avLst>
              <a:gd name="adj1" fmla="val -26850"/>
              <a:gd name="adj2" fmla="val 7568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讲师和带教老师两类</a:t>
            </a:r>
            <a:endParaRPr lang="zh-CN" altLang="en-US" sz="1050" b="1" dirty="0"/>
          </a:p>
        </p:txBody>
      </p:sp>
      <p:sp>
        <p:nvSpPr>
          <p:cNvPr id="36" name="圆角矩形标注 35"/>
          <p:cNvSpPr/>
          <p:nvPr/>
        </p:nvSpPr>
        <p:spPr>
          <a:xfrm>
            <a:off x="8264827" y="245532"/>
            <a:ext cx="1115568" cy="685800"/>
          </a:xfrm>
          <a:prstGeom prst="wedgeRoundRectCallout">
            <a:avLst>
              <a:gd name="adj1" fmla="val -43602"/>
              <a:gd name="adj2" fmla="val 730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评价模板和学员的历次评价结果</a:t>
            </a:r>
            <a:endParaRPr lang="zh-CN" altLang="en-US" sz="1050" b="1" dirty="0"/>
          </a:p>
        </p:txBody>
      </p:sp>
      <p:sp>
        <p:nvSpPr>
          <p:cNvPr id="37" name="文本框 36"/>
          <p:cNvSpPr txBox="1"/>
          <p:nvPr/>
        </p:nvSpPr>
        <p:spPr>
          <a:xfrm>
            <a:off x="8201580" y="1083988"/>
            <a:ext cx="533701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rPr>
              <a:t>评价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629779" y="1083988"/>
            <a:ext cx="533701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 smtClean="0">
                <a:latin typeface="密体" panose="020B0200000000000000" pitchFamily="34" charset="-122"/>
                <a:ea typeface="密体" panose="020B0200000000000000" pitchFamily="34" charset="-122"/>
              </a:rPr>
              <a:t>评定</a:t>
            </a:r>
            <a:endParaRPr lang="zh-CN" altLang="en-US" sz="1100" dirty="0">
              <a:latin typeface="密体" panose="020B0200000000000000" pitchFamily="34" charset="-122"/>
              <a:ea typeface="密体" panose="020B0200000000000000" pitchFamily="34" charset="-122"/>
            </a:endParaRPr>
          </a:p>
        </p:txBody>
      </p:sp>
      <p:sp>
        <p:nvSpPr>
          <p:cNvPr id="39" name="圆角矩形标注 38"/>
          <p:cNvSpPr/>
          <p:nvPr/>
        </p:nvSpPr>
        <p:spPr>
          <a:xfrm>
            <a:off x="6873415" y="267758"/>
            <a:ext cx="1115568" cy="685800"/>
          </a:xfrm>
          <a:prstGeom prst="wedgeRoundRectCallout">
            <a:avLst>
              <a:gd name="adj1" fmla="val 34267"/>
              <a:gd name="adj2" fmla="val 690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评定和评定的等级结果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143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19466" y="347016"/>
            <a:ext cx="459943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点击进入“师资及课件”界面：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5" y="877077"/>
            <a:ext cx="11777767" cy="549629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13811" y="1724068"/>
            <a:ext cx="947293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rPr>
              <a:t>课件分类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2941495" y="821928"/>
            <a:ext cx="1685370" cy="685800"/>
          </a:xfrm>
          <a:prstGeom prst="wedgeRoundRectCallout">
            <a:avLst>
              <a:gd name="adj1" fmla="val 4628"/>
              <a:gd name="adj2" fmla="val 78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 smtClean="0"/>
              <a:t>按照“入职、文化、在职、知识分享及共享、其他知识”分类</a:t>
            </a:r>
            <a:endParaRPr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5947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02091" y="411480"/>
            <a:ext cx="1746504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成长</a:t>
            </a:r>
            <a:r>
              <a:rPr lang="zh-CN" altLang="en-US" b="1" dirty="0" smtClean="0">
                <a:solidFill>
                  <a:schemeClr val="bg1"/>
                </a:solidFill>
              </a:rPr>
              <a:t>首页：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08516" y="1339989"/>
            <a:ext cx="4794503" cy="270754"/>
            <a:chOff x="5925312" y="2103120"/>
            <a:chExt cx="4794503" cy="270754"/>
          </a:xfrm>
        </p:grpSpPr>
        <p:sp>
          <p:nvSpPr>
            <p:cNvPr id="5" name="文本框 4"/>
            <p:cNvSpPr txBox="1"/>
            <p:nvPr/>
          </p:nvSpPr>
          <p:spPr>
            <a:xfrm>
              <a:off x="5925312" y="2103120"/>
              <a:ext cx="749808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职员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51733" y="2112264"/>
              <a:ext cx="749808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经理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78154" y="2112264"/>
              <a:ext cx="749808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总经理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404574" y="2112264"/>
              <a:ext cx="1178337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VP/CEO</a:t>
              </a:r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计划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659523" y="2112264"/>
              <a:ext cx="1060292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总裁</a:t>
              </a:r>
              <a:r>
                <a:rPr lang="en-US" altLang="zh-CN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/</a:t>
              </a:r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董事长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</p:grpSp>
      <p:sp>
        <p:nvSpPr>
          <p:cNvPr id="15" name="圆角矩形标注 14"/>
          <p:cNvSpPr/>
          <p:nvPr/>
        </p:nvSpPr>
        <p:spPr>
          <a:xfrm>
            <a:off x="2042912" y="1927991"/>
            <a:ext cx="2373979" cy="2092190"/>
          </a:xfrm>
          <a:prstGeom prst="wedgeRoundRectCallout">
            <a:avLst>
              <a:gd name="adj1" fmla="val -26028"/>
              <a:gd name="adj2" fmla="val -62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、经理完成的任务列表：干部入模子、带教老师评价、岗位实践项目、锦衣卫大名单、子衿培训、文化回炉、</a:t>
            </a:r>
            <a:r>
              <a:rPr lang="en-US" altLang="zh-CN" sz="1050" b="1" dirty="0" smtClean="0"/>
              <a:t>VP</a:t>
            </a:r>
            <a:r>
              <a:rPr lang="zh-CN" altLang="en-US" sz="1050" b="1" dirty="0" smtClean="0"/>
              <a:t>带教、事业部</a:t>
            </a:r>
            <a:r>
              <a:rPr lang="en-US" altLang="zh-CN" sz="1050" b="1" dirty="0" smtClean="0"/>
              <a:t>1+3+1</a:t>
            </a:r>
            <a:r>
              <a:rPr lang="zh-CN" altLang="en-US" sz="1050" b="1" dirty="0" smtClean="0"/>
              <a:t>成功实践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项、年度考核优秀、</a:t>
            </a:r>
            <a:r>
              <a:rPr lang="en-US" altLang="zh-CN" sz="1050" b="1" dirty="0" smtClean="0"/>
              <a:t>2</a:t>
            </a:r>
            <a:r>
              <a:rPr lang="zh-CN" altLang="en-US" sz="1050" b="1" dirty="0" smtClean="0"/>
              <a:t>次知识分享及外训、知识分享贡献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次、外训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次</a:t>
            </a:r>
            <a:endParaRPr lang="en-US" altLang="zh-CN" sz="1050" b="1" dirty="0" smtClean="0"/>
          </a:p>
          <a:p>
            <a:r>
              <a:rPr lang="en-US" altLang="zh-CN" sz="1050" b="1" dirty="0" smtClean="0"/>
              <a:t>2</a:t>
            </a:r>
            <a:r>
              <a:rPr lang="zh-CN" altLang="en-US" sz="1050" b="1" dirty="0" smtClean="0"/>
              <a:t>、每项任务后面是完成进度，各项目可点击，进入到具体的项目中查看具体完成情况</a:t>
            </a:r>
            <a:endParaRPr lang="zh-CN" altLang="en-US" sz="105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302091" y="1275981"/>
            <a:ext cx="117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管理序列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408516" y="4132874"/>
            <a:ext cx="4853525" cy="271323"/>
            <a:chOff x="5925312" y="2103120"/>
            <a:chExt cx="4853525" cy="271323"/>
          </a:xfrm>
        </p:grpSpPr>
        <p:sp>
          <p:nvSpPr>
            <p:cNvPr id="18" name="文本框 17"/>
            <p:cNvSpPr txBox="1"/>
            <p:nvPr/>
          </p:nvSpPr>
          <p:spPr>
            <a:xfrm>
              <a:off x="5925312" y="2103120"/>
              <a:ext cx="1439132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助理工程师</a:t>
              </a:r>
              <a:r>
                <a:rPr lang="en-US" altLang="zh-CN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/</a:t>
              </a:r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职员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501541" y="2112264"/>
              <a:ext cx="826422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工程师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524080" y="2112264"/>
              <a:ext cx="939323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高级工程师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600500" y="2112833"/>
              <a:ext cx="1178337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专家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302091" y="4068866"/>
            <a:ext cx="117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专业</a:t>
            </a:r>
            <a:r>
              <a:rPr lang="zh-CN" altLang="en-US" b="1" dirty="0" smtClean="0">
                <a:solidFill>
                  <a:srgbClr val="C00000"/>
                </a:solidFill>
              </a:rPr>
              <a:t>序列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3829040" y="4687300"/>
            <a:ext cx="2373979" cy="2092190"/>
          </a:xfrm>
          <a:prstGeom prst="wedgeRoundRectCallout">
            <a:avLst>
              <a:gd name="adj1" fmla="val -26028"/>
              <a:gd name="adj2" fmla="val -62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、高级工程师完成的任务列表：员工入模子、战狼培训、海豹培训、文化回炉、</a:t>
            </a:r>
            <a:r>
              <a:rPr lang="en-US" altLang="zh-CN" sz="1050" b="1" dirty="0" smtClean="0"/>
              <a:t>BU</a:t>
            </a:r>
            <a:r>
              <a:rPr lang="zh-CN" altLang="en-US" sz="1050" b="1" dirty="0" smtClean="0"/>
              <a:t>总经理带教、事业部</a:t>
            </a:r>
            <a:r>
              <a:rPr lang="en-US" altLang="zh-CN" sz="1050" b="1" dirty="0" smtClean="0"/>
              <a:t>1+3+1</a:t>
            </a:r>
            <a:r>
              <a:rPr lang="zh-CN" altLang="en-US" sz="1050" b="1" dirty="0" smtClean="0"/>
              <a:t>成功实践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项、年度考核优秀、</a:t>
            </a:r>
            <a:r>
              <a:rPr lang="en-US" altLang="zh-CN" sz="1050" b="1" dirty="0" smtClean="0"/>
              <a:t>2</a:t>
            </a:r>
            <a:r>
              <a:rPr lang="zh-CN" altLang="en-US" sz="1050" b="1" dirty="0" smtClean="0"/>
              <a:t>次知识分享及外训、知识分享贡献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次、外训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次</a:t>
            </a:r>
            <a:endParaRPr lang="en-US" altLang="zh-CN" sz="1050" b="1" dirty="0" smtClean="0"/>
          </a:p>
          <a:p>
            <a:r>
              <a:rPr lang="en-US" altLang="zh-CN" sz="1050" b="1" dirty="0" smtClean="0"/>
              <a:t>2</a:t>
            </a:r>
            <a:r>
              <a:rPr lang="zh-CN" altLang="en-US" sz="1050" b="1" dirty="0" smtClean="0"/>
              <a:t>、每项任务后面是完成进度，各项目可点击，进入到具体的项目中查看具体完成情况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7026395" y="2837677"/>
            <a:ext cx="4853525" cy="440031"/>
            <a:chOff x="5925312" y="2103120"/>
            <a:chExt cx="4853525" cy="440031"/>
          </a:xfrm>
        </p:grpSpPr>
        <p:sp>
          <p:nvSpPr>
            <p:cNvPr id="27" name="文本框 26"/>
            <p:cNvSpPr txBox="1"/>
            <p:nvPr/>
          </p:nvSpPr>
          <p:spPr>
            <a:xfrm>
              <a:off x="5925312" y="2103120"/>
              <a:ext cx="992534" cy="270754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销售助理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054943" y="2112264"/>
              <a:ext cx="1152566" cy="4308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销售经理</a:t>
              </a:r>
              <a:r>
                <a:rPr lang="en-US" altLang="zh-CN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/</a:t>
              </a:r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战略客户助理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8344606" y="2112264"/>
              <a:ext cx="1118797" cy="43088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销售总监</a:t>
              </a:r>
              <a:r>
                <a:rPr lang="en-US" altLang="zh-CN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/</a:t>
              </a:r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战略客户经理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9600500" y="2112833"/>
              <a:ext cx="1178337" cy="26161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latin typeface="密体" panose="020B0200000000000000" pitchFamily="34" charset="-122"/>
                  <a:ea typeface="密体" panose="020B0200000000000000" pitchFamily="34" charset="-122"/>
                </a:rPr>
                <a:t>战略客户总监</a:t>
              </a:r>
              <a:endParaRPr lang="zh-CN" altLang="en-US" sz="1100" dirty="0">
                <a:latin typeface="密体" panose="020B0200000000000000" pitchFamily="34" charset="-122"/>
                <a:ea typeface="密体" panose="020B0200000000000000" pitchFamily="34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919970" y="2773669"/>
            <a:ext cx="117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销售</a:t>
            </a:r>
            <a:r>
              <a:rPr lang="zh-CN" altLang="en-US" b="1" dirty="0" smtClean="0">
                <a:solidFill>
                  <a:srgbClr val="C00000"/>
                </a:solidFill>
              </a:rPr>
              <a:t>序列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9505941" y="3641205"/>
            <a:ext cx="2373979" cy="2092190"/>
          </a:xfrm>
          <a:prstGeom prst="wedgeRoundRectCallout">
            <a:avLst>
              <a:gd name="adj1" fmla="val -26028"/>
              <a:gd name="adj2" fmla="val -626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、高级工程师完成的任务列表：员工入模子、海豹培训、文化回炉、销售</a:t>
            </a:r>
            <a:r>
              <a:rPr lang="en-US" altLang="zh-CN" sz="1050" b="1" dirty="0" smtClean="0"/>
              <a:t>BU</a:t>
            </a:r>
            <a:r>
              <a:rPr lang="zh-CN" altLang="en-US" sz="1050" b="1" dirty="0" smtClean="0"/>
              <a:t>总经理</a:t>
            </a:r>
            <a:r>
              <a:rPr lang="en-US" altLang="zh-CN" sz="1050" b="1" dirty="0" smtClean="0"/>
              <a:t>/</a:t>
            </a:r>
            <a:r>
              <a:rPr lang="zh-CN" altLang="en-US" sz="1050" b="1" dirty="0" smtClean="0"/>
              <a:t>战略客户总监带教、新客户开发（至少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家重点客户）、准备会、磋商会、年度考核优秀、</a:t>
            </a:r>
            <a:r>
              <a:rPr lang="en-US" altLang="zh-CN" sz="1050" b="1" dirty="0" smtClean="0"/>
              <a:t>2</a:t>
            </a:r>
            <a:r>
              <a:rPr lang="zh-CN" altLang="en-US" sz="1050" b="1" dirty="0" smtClean="0"/>
              <a:t>次知识分享及外训、知识分享贡献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次、外训</a:t>
            </a:r>
            <a:r>
              <a:rPr lang="en-US" altLang="zh-CN" sz="1050" b="1" dirty="0" smtClean="0"/>
              <a:t>1</a:t>
            </a:r>
            <a:r>
              <a:rPr lang="zh-CN" altLang="en-US" sz="1050" b="1" dirty="0" smtClean="0"/>
              <a:t>次</a:t>
            </a:r>
            <a:endParaRPr lang="en-US" altLang="zh-CN" sz="1050" b="1" dirty="0" smtClean="0"/>
          </a:p>
          <a:p>
            <a:r>
              <a:rPr lang="en-US" altLang="zh-CN" sz="1050" b="1" dirty="0" smtClean="0"/>
              <a:t>2</a:t>
            </a:r>
            <a:r>
              <a:rPr lang="zh-CN" altLang="en-US" sz="1050" b="1" dirty="0" smtClean="0"/>
              <a:t>、每项任务后面是完成进度，各项目可点击，进入到具体的项目中查看具体完成情况</a:t>
            </a:r>
          </a:p>
        </p:txBody>
      </p:sp>
      <p:pic>
        <p:nvPicPr>
          <p:cNvPr id="1026" name="Picture 2" descr="https://nimg.ws.126.net/?url=http%3A%2F%2Fdingyue.ws.126.net%2F2024%2F1226%2F20fc81a1j00sp2zze0012d200sd00tog00a000ag.jpg&amp;thumbnail=660x2147483647&amp;quality=80&amp;type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245" y="780812"/>
            <a:ext cx="556953" cy="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nimg.ws.126.net/?url=http%3A%2F%2Fdingyue.ws.126.net%2F2024%2F1226%2F20fc81a1j00sp2zze0012d200sd00tog00a000ag.jpg&amp;thumbnail=660x2147483647&amp;quality=80&amp;type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91" y="3516902"/>
            <a:ext cx="556953" cy="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https://nimg.ws.126.net/?url=http%3A%2F%2Fdingyue.ws.126.net%2F2024%2F1226%2F20fc81a1j00sp2zze0012d200sd00tog00a000ag.jpg&amp;thumbnail=660x2147483647&amp;quality=80&amp;type=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984" y="2261535"/>
            <a:ext cx="556953" cy="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05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465</Words>
  <Application>Microsoft Office PowerPoint</Application>
  <PresentationFormat>宽屏</PresentationFormat>
  <Paragraphs>62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密体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 Li3</dc:creator>
  <cp:lastModifiedBy>Jing Li3</cp:lastModifiedBy>
  <cp:revision>11</cp:revision>
  <dcterms:created xsi:type="dcterms:W3CDTF">2025-03-28T09:57:12Z</dcterms:created>
  <dcterms:modified xsi:type="dcterms:W3CDTF">2025-03-28T11:19:39Z</dcterms:modified>
</cp:coreProperties>
</file>