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560" r:id="rId5"/>
    <p:sldId id="561" r:id="rId6"/>
    <p:sldId id="562" r:id="rId7"/>
    <p:sldId id="5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48"/>
    <a:srgbClr val="C00000"/>
    <a:srgbClr val="FFC000"/>
    <a:srgbClr val="000000"/>
    <a:srgbClr val="E5F4E0"/>
    <a:srgbClr val="0B5395"/>
    <a:srgbClr val="E1F7FF"/>
    <a:srgbClr val="F2F9EF"/>
    <a:srgbClr val="96BD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91BD2-DAE0-48D6-8AD5-DAA06318F913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3C201-6CB3-49D5-A8D2-B889D17DE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1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AFB2132E-08F5-4DE9-B057-0D73D833C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0492" y="6340181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9ACEF3B-9F20-4AD4-88D0-1569CA46D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A1296-147D-458A-A3F8-07ACD8BE7CA7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F71B6BA-15DE-4A12-B83F-1F23B8029228}"/>
              </a:ext>
            </a:extLst>
          </p:cNvPr>
          <p:cNvCxnSpPr/>
          <p:nvPr userDrawn="1"/>
        </p:nvCxnSpPr>
        <p:spPr>
          <a:xfrm>
            <a:off x="122548" y="6311900"/>
            <a:ext cx="11660957" cy="0"/>
          </a:xfrm>
          <a:prstGeom prst="line">
            <a:avLst/>
          </a:prstGeom>
          <a:ln w="31750" cmpd="thinThick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200">
                <a:solidFill>
                  <a:srgbClr val="0070C0"/>
                </a:solidFill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3"/>
            <a:r>
              <a:rPr lang="ko-KR" altLang="en-US"/>
              <a:t>셋째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68F80D4-8625-476A-8B95-72D335C5B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066CA3C-1521-4F6A-93E2-754ED835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69148-0988-4843-A135-BE2E304CA10B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69CA64-2384-422C-BDA6-2EE73FA3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7966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390293"/>
            <a:ext cx="10515600" cy="57866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3pPr marL="1143000" indent="-2286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</a:t>
            </a:r>
            <a:r>
              <a:rPr lang="ko-KR" altLang="en-US" dirty="0"/>
              <a:t>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91843BCC-03F9-4F6F-8AF5-32A2E3CBD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B9F4940-FF08-43F8-833F-06F3B9DF2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2CB56-69AA-4DDD-B5C8-6825A1A0DC6F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4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2DB1A-B5B8-49B9-8115-35039A806892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195D49-EA09-4E3B-9083-BAB6E042F51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215" y="6380367"/>
            <a:ext cx="1139246" cy="31709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FCF3910-DC39-4D72-AD7A-52E0EBF6C5A0}"/>
              </a:ext>
            </a:extLst>
          </p:cNvPr>
          <p:cNvCxnSpPr/>
          <p:nvPr userDrawn="1"/>
        </p:nvCxnSpPr>
        <p:spPr>
          <a:xfrm>
            <a:off x="122548" y="6311900"/>
            <a:ext cx="11660957" cy="0"/>
          </a:xfrm>
          <a:prstGeom prst="line">
            <a:avLst/>
          </a:prstGeom>
          <a:ln w="31750" cmpd="thinThick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3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HY헤드라인M" panose="02030600000101010101" pitchFamily="18" charset="-127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800" kern="1200">
          <a:solidFill>
            <a:srgbClr val="00A04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º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CEFB93-2661-9D9E-ED5D-5581EC90A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6048" y="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17991" y="1837766"/>
            <a:ext cx="5044637" cy="3143490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rgbClr val="0070C0"/>
                </a:solidFill>
              </a:rPr>
              <a:t>Appendix</a:t>
            </a:r>
            <a:br>
              <a:rPr lang="en-US" altLang="ko-KR" sz="2800">
                <a:solidFill>
                  <a:srgbClr val="0070C0"/>
                </a:solidFill>
              </a:rPr>
            </a:br>
            <a:br>
              <a:rPr lang="en-US" altLang="ko-KR" sz="2800">
                <a:solidFill>
                  <a:srgbClr val="0070C0"/>
                </a:solidFill>
              </a:rPr>
            </a:br>
            <a:r>
              <a:rPr lang="ko-KR" altLang="en-US" sz="2800">
                <a:solidFill>
                  <a:srgbClr val="0070C0"/>
                </a:solidFill>
              </a:rPr>
              <a:t>콰인</a:t>
            </a:r>
            <a:r>
              <a:rPr lang="en-US" altLang="ko-KR" sz="2800">
                <a:solidFill>
                  <a:srgbClr val="0070C0"/>
                </a:solidFill>
              </a:rPr>
              <a:t>-</a:t>
            </a:r>
            <a:r>
              <a:rPr lang="ko-KR" altLang="en-US" sz="2800">
                <a:solidFill>
                  <a:srgbClr val="0070C0"/>
                </a:solidFill>
              </a:rPr>
              <a:t>맥클러스키</a:t>
            </a:r>
            <a:br>
              <a:rPr lang="en-US" altLang="ko-KR" sz="2800">
                <a:solidFill>
                  <a:srgbClr val="0070C0"/>
                </a:solidFill>
              </a:rPr>
            </a:br>
            <a:r>
              <a:rPr lang="en-US" altLang="ko-KR" sz="2800">
                <a:solidFill>
                  <a:srgbClr val="0070C0"/>
                </a:solidFill>
              </a:rPr>
              <a:t>(QMC, Quine-McCluskey) </a:t>
            </a:r>
            <a:br>
              <a:rPr lang="en-US" altLang="ko-KR" sz="2800">
                <a:solidFill>
                  <a:srgbClr val="0070C0"/>
                </a:solidFill>
              </a:rPr>
            </a:br>
            <a:r>
              <a:rPr lang="ko-KR" altLang="en-US" sz="2800">
                <a:solidFill>
                  <a:srgbClr val="0070C0"/>
                </a:solidFill>
              </a:rPr>
              <a:t>알고리즘</a:t>
            </a:r>
            <a:endParaRPr lang="ko-KR" altLang="en-US" sz="280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C91F7D-B715-478C-8E6B-76DF21373ABE}"/>
              </a:ext>
            </a:extLst>
          </p:cNvPr>
          <p:cNvSpPr txBox="1"/>
          <p:nvPr/>
        </p:nvSpPr>
        <p:spPr>
          <a:xfrm>
            <a:off x="1732295" y="528918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F9FA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원리로 쉽게 배우는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F37B0-12F3-4581-83BB-A83657586233}"/>
              </a:ext>
            </a:extLst>
          </p:cNvPr>
          <p:cNvSpPr txBox="1"/>
          <p:nvPr/>
        </p:nvSpPr>
        <p:spPr>
          <a:xfrm>
            <a:off x="1689136" y="1245939"/>
            <a:ext cx="83984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디지털</a:t>
            </a:r>
            <a:r>
              <a:rPr lang="ko-KR" altLang="en-US" sz="6600" b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6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논리회로</a:t>
            </a:r>
            <a:r>
              <a:rPr lang="ko-KR" altLang="en-US" sz="6600" b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600" b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8ACAF-00D5-4FB2-89EB-2F0A9ADEA20D}"/>
              </a:ext>
            </a:extLst>
          </p:cNvPr>
          <p:cNvSpPr txBox="1"/>
          <p:nvPr/>
        </p:nvSpPr>
        <p:spPr>
          <a:xfrm>
            <a:off x="8212941" y="62125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한규필</a:t>
            </a: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지음</a:t>
            </a:r>
            <a:endParaRPr lang="ko-KR" altLang="en-US" sz="240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51554C-7A22-49BB-971B-5EDC4D7BB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95" y="6058453"/>
            <a:ext cx="1165571" cy="3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9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56B641-AF1D-410E-8D2C-401D06D4F279}" type="slidenum"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바닥글 개체 틀 3">
            <a:extLst>
              <a:ext uri="{FF2B5EF4-FFF2-40B4-BE49-F238E27FC236}">
                <a16:creationId xmlns:a16="http://schemas.microsoft.com/office/drawing/2014/main" id="{2984E339-F473-4CE8-9D49-97B74EF6BD37}"/>
              </a:ext>
            </a:extLst>
          </p:cNvPr>
          <p:cNvSpPr txBox="1">
            <a:spLocks/>
          </p:cNvSpPr>
          <p:nvPr/>
        </p:nvSpPr>
        <p:spPr>
          <a:xfrm>
            <a:off x="2637585" y="491112"/>
            <a:ext cx="9357192" cy="792075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400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부록   </a:t>
            </a:r>
            <a:r>
              <a:rPr lang="ko-KR" altLang="en-US" sz="4000" spc="-3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콰인</a:t>
            </a:r>
            <a:r>
              <a:rPr lang="en-US" altLang="ko-KR" sz="4000" spc="-3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</a:t>
            </a:r>
            <a:r>
              <a:rPr lang="ko-KR" altLang="en-US" sz="4000" spc="-3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맥클러스키 </a:t>
            </a:r>
            <a:r>
              <a:rPr lang="en-US" altLang="ko-KR" sz="4000" spc="-3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(QMC) </a:t>
            </a:r>
            <a:r>
              <a:rPr lang="ko-KR" altLang="en-US" sz="4000" spc="-3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359580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200"/>
              <a:t>부록 </a:t>
            </a:r>
            <a:r>
              <a:rPr lang="en-US" altLang="ko-KR" sz="2200"/>
              <a:t>|  </a:t>
            </a:r>
            <a:r>
              <a:rPr lang="ko-KR" altLang="en-US" sz="2200"/>
              <a:t>콰인</a:t>
            </a:r>
            <a:r>
              <a:rPr lang="en-US" altLang="ko-KR" sz="2200"/>
              <a:t>-</a:t>
            </a:r>
            <a:r>
              <a:rPr lang="ko-KR" altLang="en-US" sz="2200"/>
              <a:t>맥클러스키</a:t>
            </a:r>
            <a:r>
              <a:rPr lang="en-US" altLang="ko-KR" sz="2200"/>
              <a:t>(QMC, Quine-McCluskey) </a:t>
            </a:r>
            <a:r>
              <a:rPr lang="ko-KR" altLang="en-US" sz="2200"/>
              <a:t>알고리즘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64778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간소화 기법 비교</a:t>
            </a:r>
          </a:p>
        </p:txBody>
      </p:sp>
      <p:sp>
        <p:nvSpPr>
          <p:cNvPr id="213" name="내용 개체 틀 2">
            <a:extLst>
              <a:ext uri="{FF2B5EF4-FFF2-40B4-BE49-F238E27FC236}">
                <a16:creationId xmlns:a16="http://schemas.microsoft.com/office/drawing/2014/main" id="{F44D88C6-71DB-4150-B251-63016AC4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676"/>
            <a:ext cx="10890956" cy="3403760"/>
          </a:xfrm>
        </p:spPr>
        <p:txBody>
          <a:bodyPr>
            <a:normAutofit/>
          </a:bodyPr>
          <a:lstStyle/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카노맵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기법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도식적 접근으로 </a:t>
            </a:r>
            <a:r>
              <a:rPr lang="ko-KR" altLang="en-US" sz="1800" dirty="0">
                <a:solidFill>
                  <a:srgbClr val="00A048"/>
                </a:solidFill>
              </a:rPr>
              <a:t>한 번에 많은 항을 </a:t>
            </a:r>
            <a:r>
              <a:rPr lang="ko-KR" altLang="en-US" sz="1800">
                <a:solidFill>
                  <a:srgbClr val="00A048"/>
                </a:solidFill>
              </a:rPr>
              <a:t>묶으면서 간소화</a:t>
            </a:r>
            <a:endParaRPr lang="en-US" altLang="ko-KR" sz="1800" dirty="0">
              <a:solidFill>
                <a:srgbClr val="00A048"/>
              </a:solidFill>
            </a:endParaRPr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직관성 및 편의성</a:t>
            </a:r>
            <a:endParaRPr lang="en-US" altLang="ko-KR" sz="1800" dirty="0"/>
          </a:p>
          <a:p>
            <a:pPr lvl="2" fontAlgn="base">
              <a:lnSpc>
                <a:spcPct val="100000"/>
              </a:lnSpc>
            </a:pPr>
            <a:r>
              <a:rPr lang="en-US" altLang="ko-KR" sz="1800" dirty="0">
                <a:solidFill>
                  <a:srgbClr val="C00000"/>
                </a:solidFill>
              </a:rPr>
              <a:t>5-</a:t>
            </a:r>
            <a:r>
              <a:rPr lang="ko-KR" altLang="en-US" sz="1800">
                <a:solidFill>
                  <a:srgbClr val="C00000"/>
                </a:solidFill>
              </a:rPr>
              <a:t>변수</a:t>
            </a:r>
            <a:r>
              <a:rPr lang="ko-KR" altLang="en-US" sz="1800"/>
              <a:t>까지 적용 가능 한계</a:t>
            </a:r>
            <a:endParaRPr lang="en-US" altLang="ko-KR" sz="1800" dirty="0"/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/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QMC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기법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최소항 표현 </a:t>
            </a:r>
            <a:r>
              <a:rPr lang="ko-KR" altLang="en-US" sz="1800" dirty="0"/>
              <a:t>논리식을 </a:t>
            </a:r>
            <a:r>
              <a:rPr lang="ko-KR" altLang="en-US" sz="1800" dirty="0">
                <a:solidFill>
                  <a:srgbClr val="00A048"/>
                </a:solidFill>
              </a:rPr>
              <a:t>한 번에 한 개의 변수만 </a:t>
            </a:r>
            <a:r>
              <a:rPr lang="ko-KR" altLang="en-US" sz="1800">
                <a:solidFill>
                  <a:srgbClr val="00A048"/>
                </a:solidFill>
              </a:rPr>
              <a:t>다른 항들을 점진적으로 병합</a:t>
            </a:r>
            <a:endParaRPr lang="en-US" altLang="ko-KR" sz="1800" dirty="0">
              <a:solidFill>
                <a:srgbClr val="00A048"/>
              </a:solidFill>
            </a:endParaRPr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카노맵보다는 </a:t>
            </a:r>
            <a:r>
              <a:rPr lang="ko-KR" altLang="en-US" sz="1800">
                <a:solidFill>
                  <a:srgbClr val="00A048"/>
                </a:solidFill>
              </a:rPr>
              <a:t>번거로움</a:t>
            </a:r>
            <a:endParaRPr lang="en-US" altLang="ko-KR" sz="1800" dirty="0">
              <a:solidFill>
                <a:srgbClr val="00A048"/>
              </a:solidFill>
            </a:endParaRPr>
          </a:p>
          <a:p>
            <a:pPr lvl="2" fontAlgn="base">
              <a:lnSpc>
                <a:spcPct val="100000"/>
              </a:lnSpc>
            </a:pPr>
            <a:r>
              <a:rPr lang="en-US" altLang="ko-KR" sz="1800" dirty="0">
                <a:solidFill>
                  <a:srgbClr val="00A048"/>
                </a:solidFill>
              </a:rPr>
              <a:t>6-</a:t>
            </a:r>
            <a:r>
              <a:rPr lang="ko-KR" altLang="en-US" sz="1800" dirty="0">
                <a:solidFill>
                  <a:srgbClr val="00A048"/>
                </a:solidFill>
              </a:rPr>
              <a:t>변수 이상의 </a:t>
            </a:r>
            <a:r>
              <a:rPr lang="ko-KR" altLang="en-US" sz="1800" dirty="0" err="1">
                <a:solidFill>
                  <a:srgbClr val="00A048"/>
                </a:solidFill>
              </a:rPr>
              <a:t>부울</a:t>
            </a:r>
            <a:r>
              <a:rPr lang="ko-KR" altLang="en-US" sz="1800" dirty="0">
                <a:solidFill>
                  <a:srgbClr val="00A048"/>
                </a:solidFill>
              </a:rPr>
              <a:t> 함수를 컴퓨터 </a:t>
            </a:r>
            <a:r>
              <a:rPr lang="ko-KR" altLang="en-US" sz="1800">
                <a:solidFill>
                  <a:srgbClr val="00A048"/>
                </a:solidFill>
              </a:rPr>
              <a:t>프로그래밍을 사용해 자동 간소화</a:t>
            </a:r>
            <a:endParaRPr lang="en-US" altLang="ko-KR" sz="1800" dirty="0">
              <a:solidFill>
                <a:srgbClr val="00A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1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200"/>
              <a:t>부록 </a:t>
            </a:r>
            <a:r>
              <a:rPr lang="en-US" altLang="ko-KR" sz="2200"/>
              <a:t>|  </a:t>
            </a:r>
            <a:r>
              <a:rPr lang="ko-KR" altLang="en-US" sz="2200"/>
              <a:t>콰인</a:t>
            </a:r>
            <a:r>
              <a:rPr lang="en-US" altLang="ko-KR" sz="2200"/>
              <a:t>-</a:t>
            </a:r>
            <a:r>
              <a:rPr lang="ko-KR" altLang="en-US" sz="2200"/>
              <a:t>맥클러스키</a:t>
            </a:r>
            <a:r>
              <a:rPr lang="en-US" altLang="ko-KR" sz="2200"/>
              <a:t>(QMC, Quine-McCluskey) </a:t>
            </a:r>
            <a:r>
              <a:rPr lang="ko-KR" altLang="en-US" sz="2200"/>
              <a:t>알고리즘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6477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B5395"/>
                </a:solidFill>
              </a:rPr>
              <a:t>QMC </a:t>
            </a:r>
            <a:r>
              <a:rPr lang="ko-KR" altLang="en-US" sz="2000">
                <a:solidFill>
                  <a:srgbClr val="0B5395"/>
                </a:solidFill>
              </a:rPr>
              <a:t>기법의 원리</a:t>
            </a:r>
            <a:endParaRPr lang="en-US" altLang="ko-KR" sz="2000" dirty="0">
              <a:solidFill>
                <a:srgbClr val="0B5395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ADA3249-AF6D-4662-A20F-45B5456AD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410"/>
            <a:ext cx="10890956" cy="3120755"/>
          </a:xfrm>
        </p:spPr>
        <p:txBody>
          <a:bodyPr>
            <a:normAutofit/>
          </a:bodyPr>
          <a:lstStyle/>
          <a:p>
            <a:pPr lvl="1" fontAlgn="base">
              <a:lnSpc>
                <a:spcPct val="100000"/>
              </a:lnSpc>
            </a:pPr>
            <a:r>
              <a:rPr lang="en-US" altLang="ko-KR" sz="1800">
                <a:solidFill>
                  <a:srgbClr val="00A048"/>
                </a:solidFill>
              </a:rPr>
              <a:t>하나의 </a:t>
            </a:r>
            <a:r>
              <a:rPr lang="en-US" altLang="ko-KR" sz="1800" dirty="0" err="1">
                <a:solidFill>
                  <a:srgbClr val="00A048"/>
                </a:solidFill>
              </a:rPr>
              <a:t>변수만</a:t>
            </a:r>
            <a:r>
              <a:rPr lang="en-US" altLang="ko-KR" sz="1800" dirty="0">
                <a:solidFill>
                  <a:srgbClr val="00A048"/>
                </a:solidFill>
              </a:rPr>
              <a:t> </a:t>
            </a:r>
            <a:r>
              <a:rPr lang="en-US" altLang="ko-KR" sz="1800" dirty="0" err="1">
                <a:solidFill>
                  <a:srgbClr val="00A048"/>
                </a:solidFill>
              </a:rPr>
              <a:t>다른</a:t>
            </a:r>
            <a:r>
              <a:rPr lang="en-US" altLang="ko-KR" sz="1800" dirty="0">
                <a:solidFill>
                  <a:srgbClr val="00A048"/>
                </a:solidFill>
              </a:rPr>
              <a:t> </a:t>
            </a:r>
            <a:r>
              <a:rPr lang="en-US" altLang="ko-KR" sz="1800" dirty="0" err="1">
                <a:solidFill>
                  <a:srgbClr val="00A048"/>
                </a:solidFill>
              </a:rPr>
              <a:t>최소항</a:t>
            </a:r>
            <a:r>
              <a:rPr lang="en-US" altLang="ko-KR" sz="1800" dirty="0" err="1"/>
              <a:t>인</a:t>
            </a:r>
            <a:r>
              <a:rPr lang="en-US" altLang="ko-KR" sz="1800" dirty="0"/>
              <a:t> </a:t>
            </a:r>
            <a:r>
              <a:rPr lang="en-US" altLang="ko-KR" sz="1800" dirty="0" err="1"/>
              <a:t>경우</a:t>
            </a:r>
            <a:r>
              <a:rPr lang="en-US" altLang="ko-KR" sz="1800" dirty="0"/>
              <a:t> </a:t>
            </a:r>
            <a:r>
              <a:rPr lang="en-US" altLang="ko-KR" sz="1800" dirty="0" err="1"/>
              <a:t>쉽게</a:t>
            </a:r>
            <a:r>
              <a:rPr lang="en-US" altLang="ko-KR" sz="1800" dirty="0"/>
              <a:t> </a:t>
            </a:r>
            <a:r>
              <a:rPr lang="en-US" altLang="ko-KR" sz="1800" dirty="0" err="1"/>
              <a:t>간소화</a:t>
            </a:r>
            <a:r>
              <a:rPr lang="en-US" altLang="ko-KR" sz="1800" dirty="0"/>
              <a:t> </a:t>
            </a:r>
            <a:r>
              <a:rPr lang="en-US" altLang="ko-KR" sz="1800" err="1"/>
              <a:t>되는</a:t>
            </a:r>
            <a:r>
              <a:rPr lang="en-US" altLang="ko-KR" sz="1800"/>
              <a:t> 원리 이용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en-US" altLang="ko-KR" sz="1800" err="1">
                <a:solidFill>
                  <a:srgbClr val="00A048"/>
                </a:solidFill>
              </a:rPr>
              <a:t>반복적으로</a:t>
            </a:r>
            <a:r>
              <a:rPr lang="en-US" altLang="ko-KR" sz="1800">
                <a:solidFill>
                  <a:srgbClr val="00A048"/>
                </a:solidFill>
              </a:rPr>
              <a:t> 결합 확장</a:t>
            </a:r>
          </a:p>
          <a:p>
            <a:pPr marL="457200" lvl="1" indent="0" algn="ctr" fontAlgn="base">
              <a:lnSpc>
                <a:spcPct val="100000"/>
              </a:lnSpc>
              <a:buNone/>
            </a:pP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</a:rPr>
              <a:t>xy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</a:rPr>
              <a:t>xy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′ = 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′) = 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altLang="ko-KR" sz="1800" dirty="0"/>
          </a:p>
          <a:p>
            <a:pPr lvl="1" fontAlgn="base">
              <a:lnSpc>
                <a:spcPct val="100000"/>
              </a:lnSpc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알고리즘 순서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2" fontAlgn="base">
              <a:lnSpc>
                <a:spcPct val="100000"/>
              </a:lnSpc>
            </a:pPr>
            <a:r>
              <a:rPr lang="ko-KR" altLang="en-US" sz="1800">
                <a:solidFill>
                  <a:srgbClr val="00A048"/>
                </a:solidFill>
              </a:rPr>
              <a:t>단계 </a:t>
            </a:r>
            <a:r>
              <a:rPr lang="en-US" altLang="ko-KR" sz="1800">
                <a:solidFill>
                  <a:srgbClr val="00A048"/>
                </a:solidFill>
              </a:rPr>
              <a:t>1: </a:t>
            </a:r>
            <a:r>
              <a:rPr lang="ko-KR" altLang="en-US" sz="1800" dirty="0" err="1"/>
              <a:t>최소항을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진수로 표기하였을 때 포함하는 </a:t>
            </a:r>
            <a:r>
              <a:rPr lang="en-US" altLang="ko-KR" sz="1800" dirty="0">
                <a:solidFill>
                  <a:srgbClr val="C00000"/>
                </a:solidFill>
              </a:rPr>
              <a:t>1</a:t>
            </a:r>
            <a:r>
              <a:rPr lang="ko-KR" altLang="en-US" sz="1800" dirty="0"/>
              <a:t>의 </a:t>
            </a:r>
            <a:r>
              <a:rPr lang="ko-KR" altLang="en-US" sz="1800"/>
              <a:t>개수에 따라 최소항들을 </a:t>
            </a:r>
            <a:r>
              <a:rPr lang="ko-KR" altLang="en-US" sz="1800">
                <a:solidFill>
                  <a:srgbClr val="00A048"/>
                </a:solidFill>
              </a:rPr>
              <a:t>그룹으로 구분</a:t>
            </a:r>
            <a:endParaRPr lang="en-US" altLang="ko-KR" sz="1800" dirty="0">
              <a:solidFill>
                <a:srgbClr val="00A048"/>
              </a:solidFill>
            </a:endParaRPr>
          </a:p>
          <a:p>
            <a:pPr lvl="2" fontAlgn="base">
              <a:lnSpc>
                <a:spcPct val="100000"/>
              </a:lnSpc>
            </a:pPr>
            <a:r>
              <a:rPr lang="ko-KR" altLang="en-US" sz="1800">
                <a:solidFill>
                  <a:srgbClr val="00A048"/>
                </a:solidFill>
              </a:rPr>
              <a:t>단계 </a:t>
            </a:r>
            <a:r>
              <a:rPr lang="en-US" altLang="ko-KR" sz="1800">
                <a:solidFill>
                  <a:srgbClr val="00A048"/>
                </a:solidFill>
              </a:rPr>
              <a:t>2:</a:t>
            </a:r>
            <a:r>
              <a:rPr lang="ko-KR" altLang="en-US" sz="1800">
                <a:solidFill>
                  <a:srgbClr val="00A048"/>
                </a:solidFill>
              </a:rPr>
              <a:t> </a:t>
            </a:r>
            <a:r>
              <a:rPr lang="ko-KR" altLang="en-US" sz="1800" dirty="0" err="1">
                <a:solidFill>
                  <a:schemeClr val="accent1">
                    <a:lumMod val="75000"/>
                  </a:schemeClr>
                </a:solidFill>
              </a:rPr>
              <a:t>주항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(prime </a:t>
            </a:r>
            <a:r>
              <a:rPr lang="en-US" altLang="ko-KR" sz="1800" err="1">
                <a:solidFill>
                  <a:schemeClr val="accent1">
                    <a:lumMod val="75000"/>
                  </a:schemeClr>
                </a:solidFill>
              </a:rPr>
              <a:t>implicant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 찾기 과정</a:t>
            </a:r>
            <a:endParaRPr lang="en-US" altLang="ko-KR" sz="1800">
              <a:solidFill>
                <a:schemeClr val="accent1">
                  <a:lumMod val="75000"/>
                </a:schemeClr>
              </a:solidFill>
            </a:endParaRPr>
          </a:p>
          <a:p>
            <a:pPr lvl="3" fontAlgn="base">
              <a:lnSpc>
                <a:spcPct val="100000"/>
              </a:lnSpc>
            </a:pPr>
            <a:r>
              <a:rPr lang="ko-KR" altLang="en-US" sz="1600"/>
              <a:t> </a:t>
            </a:r>
            <a:r>
              <a:rPr lang="en-US" altLang="ko-KR" sz="1600" dirty="0"/>
              <a:t>1-</a:t>
            </a:r>
            <a:r>
              <a:rPr lang="ko-KR" altLang="en-US" sz="1600" dirty="0"/>
              <a:t>비트씩 다른 </a:t>
            </a:r>
            <a:r>
              <a:rPr lang="ko-KR" altLang="en-US" sz="1600" err="1"/>
              <a:t>최소항을</a:t>
            </a:r>
            <a:r>
              <a:rPr lang="ko-KR" altLang="en-US" sz="1600"/>
              <a:t> </a:t>
            </a:r>
            <a:r>
              <a:rPr lang="en-US" altLang="ko-KR" sz="1600">
                <a:solidFill>
                  <a:srgbClr val="00A048"/>
                </a:solidFill>
              </a:rPr>
              <a:t>1</a:t>
            </a:r>
            <a:r>
              <a:rPr lang="en-US" altLang="ko-KR" sz="1600" dirty="0">
                <a:solidFill>
                  <a:srgbClr val="00A048"/>
                </a:solidFill>
              </a:rPr>
              <a:t>, 2, 4, 8, </a:t>
            </a:r>
            <a:r>
              <a:rPr lang="ko-KR" altLang="en-US" sz="1600" dirty="0">
                <a:solidFill>
                  <a:srgbClr val="00A048"/>
                </a:solidFill>
              </a:rPr>
              <a:t>⋯</a:t>
            </a:r>
            <a:r>
              <a:rPr lang="en-US" altLang="ko-KR" sz="1600" dirty="0">
                <a:solidFill>
                  <a:srgbClr val="00A048"/>
                </a:solidFill>
              </a:rPr>
              <a:t>, 2</a:t>
            </a:r>
            <a:r>
              <a:rPr lang="en-US" altLang="ko-KR" sz="1600" i="1" baseline="30000" dirty="0">
                <a:solidFill>
                  <a:srgbClr val="00A048"/>
                </a:solidFill>
              </a:rPr>
              <a:t>n</a:t>
            </a:r>
            <a:r>
              <a:rPr lang="ko-KR" altLang="en-US" sz="1600" dirty="0">
                <a:solidFill>
                  <a:srgbClr val="00A048"/>
                </a:solidFill>
              </a:rPr>
              <a:t>개로 병합을 확대</a:t>
            </a:r>
            <a:r>
              <a:rPr lang="ko-KR" altLang="en-US" sz="1600" dirty="0"/>
              <a:t>하면서 </a:t>
            </a:r>
            <a:r>
              <a:rPr lang="ko-KR" altLang="en-US" sz="1600"/>
              <a:t>묶는 작업 수행</a:t>
            </a:r>
            <a:endParaRPr lang="en-US" altLang="ko-KR" sz="1600" dirty="0"/>
          </a:p>
          <a:p>
            <a:pPr lvl="3" fontAlgn="base">
              <a:lnSpc>
                <a:spcPct val="100000"/>
              </a:lnSpc>
            </a:pPr>
            <a:r>
              <a:rPr lang="ko-KR" altLang="en-US" sz="1600" dirty="0"/>
              <a:t>더 이상 확대할 수 </a:t>
            </a:r>
            <a:r>
              <a:rPr lang="ko-KR" altLang="en-US" sz="1600"/>
              <a:t>없을 때 중지</a:t>
            </a:r>
            <a:endParaRPr lang="en-US" altLang="ko-KR" sz="1600" dirty="0"/>
          </a:p>
          <a:p>
            <a:pPr lvl="3" fontAlgn="base">
              <a:lnSpc>
                <a:spcPct val="100000"/>
              </a:lnSpc>
            </a:pPr>
            <a:r>
              <a:rPr lang="ko-KR" altLang="en-US" sz="1600" dirty="0"/>
              <a:t>중복되는 </a:t>
            </a:r>
            <a:r>
              <a:rPr lang="ko-KR" altLang="en-US" sz="1600" err="1"/>
              <a:t>주항은</a:t>
            </a:r>
            <a:r>
              <a:rPr lang="ko-KR" altLang="en-US" sz="1600"/>
              <a:t> 제거</a:t>
            </a:r>
            <a:endParaRPr lang="en-US" altLang="ko-KR" sz="1600" dirty="0"/>
          </a:p>
          <a:p>
            <a:pPr lvl="2" fontAlgn="base">
              <a:lnSpc>
                <a:spcPct val="100000"/>
              </a:lnSpc>
            </a:pPr>
            <a:r>
              <a:rPr lang="ko-KR" altLang="en-US" sz="1800">
                <a:solidFill>
                  <a:srgbClr val="00A048"/>
                </a:solidFill>
              </a:rPr>
              <a:t>단계 </a:t>
            </a:r>
            <a:r>
              <a:rPr lang="en-US" altLang="ko-KR" sz="1800">
                <a:solidFill>
                  <a:srgbClr val="00A048"/>
                </a:solidFill>
              </a:rPr>
              <a:t>3:</a:t>
            </a:r>
            <a:r>
              <a:rPr lang="ko-KR" altLang="en-US" sz="1800">
                <a:solidFill>
                  <a:srgbClr val="00A048"/>
                </a:solidFill>
              </a:rPr>
              <a:t>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필수 주항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(essential prime implicant)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 찾기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주항 챠트 이용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7709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200"/>
              <a:t>부록 </a:t>
            </a:r>
            <a:r>
              <a:rPr lang="en-US" altLang="ko-KR" sz="2200"/>
              <a:t>|  </a:t>
            </a:r>
            <a:r>
              <a:rPr lang="ko-KR" altLang="en-US" sz="2200"/>
              <a:t>콰인</a:t>
            </a:r>
            <a:r>
              <a:rPr lang="en-US" altLang="ko-KR" sz="2200"/>
              <a:t>-</a:t>
            </a:r>
            <a:r>
              <a:rPr lang="ko-KR" altLang="en-US" sz="2200"/>
              <a:t>맥클러스키</a:t>
            </a:r>
            <a:r>
              <a:rPr lang="en-US" altLang="ko-KR" sz="2200"/>
              <a:t>(QMC, Quine-McCluskey) </a:t>
            </a:r>
            <a:r>
              <a:rPr lang="ko-KR" altLang="en-US" sz="2200"/>
              <a:t>알고리즘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199" y="647784"/>
            <a:ext cx="106097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B5395"/>
                </a:solidFill>
              </a:rPr>
              <a:t>4-</a:t>
            </a:r>
            <a:r>
              <a:rPr lang="ko-KR" altLang="en-US" sz="2000">
                <a:solidFill>
                  <a:srgbClr val="0B5395"/>
                </a:solidFill>
              </a:rPr>
              <a:t>변수의 최소항과 </a:t>
            </a:r>
            <a:r>
              <a:rPr lang="en-US" altLang="ko-KR" sz="2000">
                <a:solidFill>
                  <a:srgbClr val="0B5395"/>
                </a:solidFill>
              </a:rPr>
              <a:t>1</a:t>
            </a:r>
            <a:r>
              <a:rPr lang="ko-KR" altLang="en-US" sz="2000">
                <a:solidFill>
                  <a:srgbClr val="0B5395"/>
                </a:solidFill>
              </a:rPr>
              <a:t>의 개수에 따른 </a:t>
            </a:r>
            <a:r>
              <a:rPr lang="en-US" altLang="ko-KR" sz="2000">
                <a:solidFill>
                  <a:srgbClr val="0B5395"/>
                </a:solidFill>
              </a:rPr>
              <a:t>QMC </a:t>
            </a:r>
            <a:r>
              <a:rPr lang="ko-KR" altLang="en-US" sz="2000">
                <a:solidFill>
                  <a:srgbClr val="0B5395"/>
                </a:solidFill>
              </a:rPr>
              <a:t>기법의 그룹 분류</a:t>
            </a:r>
            <a:r>
              <a:rPr lang="en-US" altLang="ko-KR" sz="2000">
                <a:solidFill>
                  <a:srgbClr val="0B5395"/>
                </a:solidFill>
              </a:rPr>
              <a:t>(</a:t>
            </a:r>
            <a:r>
              <a:rPr lang="en-US" altLang="ko-KR" sz="2000">
                <a:solidFill>
                  <a:srgbClr val="C00000"/>
                </a:solidFill>
              </a:rPr>
              <a:t>1</a:t>
            </a:r>
            <a:r>
              <a:rPr lang="ko-KR" altLang="en-US" sz="2000">
                <a:solidFill>
                  <a:srgbClr val="C00000"/>
                </a:solidFill>
              </a:rPr>
              <a:t>단계 </a:t>
            </a:r>
            <a:r>
              <a:rPr lang="ko-KR" altLang="en-US" sz="2000">
                <a:solidFill>
                  <a:srgbClr val="0B5395"/>
                </a:solidFill>
              </a:rPr>
              <a:t>예</a:t>
            </a:r>
            <a:r>
              <a:rPr lang="en-US" altLang="ko-KR" sz="2000">
                <a:solidFill>
                  <a:srgbClr val="0B5395"/>
                </a:solidFill>
              </a:rPr>
              <a:t>)</a:t>
            </a:r>
            <a:endParaRPr lang="ko-KR" altLang="en-US" sz="2000" dirty="0">
              <a:solidFill>
                <a:srgbClr val="0B5395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71C75A8-940A-4667-807E-E66E062D6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70119"/>
              </p:ext>
            </p:extLst>
          </p:nvPr>
        </p:nvGraphicFramePr>
        <p:xfrm>
          <a:off x="2158069" y="1273630"/>
          <a:ext cx="5851576" cy="4331502"/>
        </p:xfrm>
        <a:graphic>
          <a:graphicData uri="http://schemas.openxmlformats.org/drawingml/2006/table">
            <a:tbl>
              <a:tblPr/>
              <a:tblGrid>
                <a:gridCol w="2258670">
                  <a:extLst>
                    <a:ext uri="{9D8B030D-6E8A-4147-A177-3AD203B41FA5}">
                      <a16:colId xmlns:a16="http://schemas.microsoft.com/office/drawing/2014/main" val="2215306739"/>
                    </a:ext>
                  </a:extLst>
                </a:gridCol>
                <a:gridCol w="1467659">
                  <a:extLst>
                    <a:ext uri="{9D8B030D-6E8A-4147-A177-3AD203B41FA5}">
                      <a16:colId xmlns:a16="http://schemas.microsoft.com/office/drawing/2014/main" val="2989559045"/>
                    </a:ext>
                  </a:extLst>
                </a:gridCol>
                <a:gridCol w="514634">
                  <a:extLst>
                    <a:ext uri="{9D8B030D-6E8A-4147-A177-3AD203B41FA5}">
                      <a16:colId xmlns:a16="http://schemas.microsoft.com/office/drawing/2014/main" val="2949425852"/>
                    </a:ext>
                  </a:extLst>
                </a:gridCol>
                <a:gridCol w="571816">
                  <a:extLst>
                    <a:ext uri="{9D8B030D-6E8A-4147-A177-3AD203B41FA5}">
                      <a16:colId xmlns:a16="http://schemas.microsoft.com/office/drawing/2014/main" val="3365270453"/>
                    </a:ext>
                  </a:extLst>
                </a:gridCol>
                <a:gridCol w="486043">
                  <a:extLst>
                    <a:ext uri="{9D8B030D-6E8A-4147-A177-3AD203B41FA5}">
                      <a16:colId xmlns:a16="http://schemas.microsoft.com/office/drawing/2014/main" val="75577169"/>
                    </a:ext>
                  </a:extLst>
                </a:gridCol>
                <a:gridCol w="552754">
                  <a:extLst>
                    <a:ext uri="{9D8B030D-6E8A-4147-A177-3AD203B41FA5}">
                      <a16:colId xmlns:a16="http://schemas.microsoft.com/office/drawing/2014/main" val="519678485"/>
                    </a:ext>
                  </a:extLst>
                </a:gridCol>
              </a:tblGrid>
              <a:tr h="2788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개수에 따른 분류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최소항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k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m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k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312323"/>
                  </a:ext>
                </a:extLst>
              </a:tr>
              <a:tr h="2161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이 없음</a:t>
                      </a: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735373"/>
                  </a:ext>
                </a:extLst>
              </a:tr>
              <a:tr h="7962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(1</a:t>
                      </a: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 </a:t>
                      </a: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개</a:t>
                      </a: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429420"/>
                  </a:ext>
                </a:extLst>
              </a:tr>
              <a:tr h="11830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(1</a:t>
                      </a: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 </a:t>
                      </a: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개</a:t>
                      </a: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593434"/>
                  </a:ext>
                </a:extLst>
              </a:tr>
              <a:tr h="7962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(1</a:t>
                      </a: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 </a:t>
                      </a: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</a:t>
                      </a: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개</a:t>
                      </a: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012040"/>
                  </a:ext>
                </a:extLst>
              </a:tr>
              <a:tr h="2161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(1</a:t>
                      </a: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 </a:t>
                      </a: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개</a:t>
                      </a: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4680" marR="54680" marT="15117" marB="151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88149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B97CD4-0CD5-4CED-B0C4-FEC24B2839B4}"/>
              </a:ext>
            </a:extLst>
          </p:cNvPr>
          <p:cNvSpPr/>
          <p:nvPr/>
        </p:nvSpPr>
        <p:spPr>
          <a:xfrm>
            <a:off x="8536794" y="3739672"/>
            <a:ext cx="2801896" cy="102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kern="0">
                <a:solidFill>
                  <a:srgbClr val="0B5395"/>
                </a:solidFill>
                <a:latin typeface="+mn-ea"/>
              </a:rPr>
              <a:t>특징</a:t>
            </a:r>
            <a:endParaRPr lang="en-US" altLang="ko-KR" sz="1400" b="1" kern="0">
              <a:solidFill>
                <a:srgbClr val="0B5395"/>
              </a:solidFill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400" b="1" kern="0">
                <a:solidFill>
                  <a:schemeClr val="accent1">
                    <a:lumMod val="75000"/>
                  </a:schemeClr>
                </a:solidFill>
                <a:latin typeface="+mn-ea"/>
              </a:rPr>
              <a:t>1-</a:t>
            </a:r>
            <a:r>
              <a:rPr lang="ko-KR" altLang="en-US" sz="1400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비트에서 차이가 </a:t>
            </a:r>
            <a:r>
              <a:rPr lang="ko-KR" altLang="en-US" sz="1400" b="1" kern="0">
                <a:solidFill>
                  <a:schemeClr val="accent1">
                    <a:lumMod val="75000"/>
                  </a:schemeClr>
                </a:solidFill>
                <a:latin typeface="+mn-ea"/>
              </a:rPr>
              <a:t>나는 경우</a:t>
            </a:r>
            <a:br>
              <a:rPr lang="en-US" altLang="ko-KR" sz="1400" b="1" kern="0">
                <a:solidFill>
                  <a:schemeClr val="accent1">
                    <a:lumMod val="75000"/>
                  </a:schemeClr>
                </a:solidFill>
                <a:latin typeface="+mn-ea"/>
              </a:rPr>
            </a:br>
            <a:r>
              <a:rPr lang="en-US" altLang="ko-KR" sz="1400" b="1" kern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      </a:t>
            </a:r>
            <a:r>
              <a:rPr lang="en-US" altLang="ko-KR" sz="1400" b="1" kern="0">
                <a:solidFill>
                  <a:schemeClr val="accent1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 b="1" kern="0">
                <a:solidFill>
                  <a:srgbClr val="C00000"/>
                </a:solidFill>
                <a:latin typeface="+mn-ea"/>
              </a:rPr>
              <a:t>인접 </a:t>
            </a:r>
            <a:r>
              <a:rPr lang="ko-KR" altLang="en-US" sz="1400" b="1" kern="0" dirty="0">
                <a:solidFill>
                  <a:srgbClr val="C00000"/>
                </a:solidFill>
                <a:latin typeface="+mn-ea"/>
              </a:rPr>
              <a:t>그룹에서만 존재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CFBD9D-DBC1-4112-BEAF-A67DA71CD9DE}"/>
              </a:ext>
            </a:extLst>
          </p:cNvPr>
          <p:cNvGrpSpPr/>
          <p:nvPr/>
        </p:nvGrpSpPr>
        <p:grpSpPr>
          <a:xfrm>
            <a:off x="7606606" y="1636874"/>
            <a:ext cx="504082" cy="1038410"/>
            <a:chOff x="7644836" y="1399821"/>
            <a:chExt cx="504082" cy="1531340"/>
          </a:xfrm>
        </p:grpSpPr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BACF07CF-3E56-4846-B3D9-605C7ED5A5AD}"/>
                </a:ext>
              </a:extLst>
            </p:cNvPr>
            <p:cNvSpPr/>
            <p:nvPr/>
          </p:nvSpPr>
          <p:spPr>
            <a:xfrm>
              <a:off x="7696200" y="1399823"/>
              <a:ext cx="324889" cy="457861"/>
            </a:xfrm>
            <a:prstGeom prst="arc">
              <a:avLst>
                <a:gd name="adj1" fmla="val 16200000"/>
                <a:gd name="adj2" fmla="val 5244590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9853F4B8-B9FF-4306-B469-C787F158A964}"/>
                </a:ext>
              </a:extLst>
            </p:cNvPr>
            <p:cNvSpPr/>
            <p:nvPr/>
          </p:nvSpPr>
          <p:spPr>
            <a:xfrm>
              <a:off x="7657535" y="1399822"/>
              <a:ext cx="416663" cy="804858"/>
            </a:xfrm>
            <a:prstGeom prst="arc">
              <a:avLst>
                <a:gd name="adj1" fmla="val 16200000"/>
                <a:gd name="adj2" fmla="val 5244590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109E4C99-9FD7-4285-9FA4-1F14E18F568F}"/>
                </a:ext>
              </a:extLst>
            </p:cNvPr>
            <p:cNvSpPr/>
            <p:nvPr/>
          </p:nvSpPr>
          <p:spPr>
            <a:xfrm>
              <a:off x="7657536" y="1399821"/>
              <a:ext cx="449822" cy="1154535"/>
            </a:xfrm>
            <a:prstGeom prst="arc">
              <a:avLst>
                <a:gd name="adj1" fmla="val 16200000"/>
                <a:gd name="adj2" fmla="val 5244590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BD946FE2-2BE1-42F6-BCDB-CD47F5E908BF}"/>
                </a:ext>
              </a:extLst>
            </p:cNvPr>
            <p:cNvSpPr/>
            <p:nvPr/>
          </p:nvSpPr>
          <p:spPr>
            <a:xfrm>
              <a:off x="7644836" y="1399821"/>
              <a:ext cx="504082" cy="1531340"/>
            </a:xfrm>
            <a:prstGeom prst="arc">
              <a:avLst>
                <a:gd name="adj1" fmla="val 16200000"/>
                <a:gd name="adj2" fmla="val 5244590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3B1DEA9-2E43-4B70-94FA-C62F879B6E9E}"/>
              </a:ext>
            </a:extLst>
          </p:cNvPr>
          <p:cNvGrpSpPr/>
          <p:nvPr/>
        </p:nvGrpSpPr>
        <p:grpSpPr>
          <a:xfrm>
            <a:off x="7583540" y="1919991"/>
            <a:ext cx="953254" cy="1742733"/>
            <a:chOff x="9127637" y="1139673"/>
            <a:chExt cx="1338752" cy="2624867"/>
          </a:xfrm>
        </p:grpSpPr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89FE97AB-02BB-4F2C-80FE-DABE341E3622}"/>
                </a:ext>
              </a:extLst>
            </p:cNvPr>
            <p:cNvSpPr/>
            <p:nvPr/>
          </p:nvSpPr>
          <p:spPr>
            <a:xfrm>
              <a:off x="9290197" y="1139675"/>
              <a:ext cx="952901" cy="1543397"/>
            </a:xfrm>
            <a:prstGeom prst="arc">
              <a:avLst>
                <a:gd name="adj1" fmla="val 16428848"/>
                <a:gd name="adj2" fmla="val 5408937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96330C21-C7F4-4405-BD98-75B19C401053}"/>
                </a:ext>
              </a:extLst>
            </p:cNvPr>
            <p:cNvSpPr/>
            <p:nvPr/>
          </p:nvSpPr>
          <p:spPr>
            <a:xfrm>
              <a:off x="9236292" y="1139674"/>
              <a:ext cx="1080850" cy="1890395"/>
            </a:xfrm>
            <a:prstGeom prst="arc">
              <a:avLst>
                <a:gd name="adj1" fmla="val 16428848"/>
                <a:gd name="adj2" fmla="val 5408937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EC4BB8EA-08E3-4C43-BAF0-7EDA0EB3225F}"/>
                </a:ext>
              </a:extLst>
            </p:cNvPr>
            <p:cNvSpPr/>
            <p:nvPr/>
          </p:nvSpPr>
          <p:spPr>
            <a:xfrm>
              <a:off x="9127637" y="1139673"/>
              <a:ext cx="1338752" cy="2624867"/>
            </a:xfrm>
            <a:prstGeom prst="arc">
              <a:avLst>
                <a:gd name="adj1" fmla="val 16428848"/>
                <a:gd name="adj2" fmla="val 5408937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A2D4DE3-9565-4ED3-BD98-4A13277092C6}"/>
              </a:ext>
            </a:extLst>
          </p:cNvPr>
          <p:cNvSpPr txBox="1"/>
          <p:nvPr/>
        </p:nvSpPr>
        <p:spPr>
          <a:xfrm>
            <a:off x="7986451" y="3877412"/>
            <a:ext cx="3199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⁝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AD404A-50F7-4E57-BB06-F79EDFC6A3B0}"/>
              </a:ext>
            </a:extLst>
          </p:cNvPr>
          <p:cNvGrpSpPr/>
          <p:nvPr/>
        </p:nvGrpSpPr>
        <p:grpSpPr>
          <a:xfrm>
            <a:off x="7619305" y="4478336"/>
            <a:ext cx="504082" cy="1051251"/>
            <a:chOff x="7644836" y="4950113"/>
            <a:chExt cx="504082" cy="1531340"/>
          </a:xfrm>
        </p:grpSpPr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CE9B2EE5-871A-4506-AAEF-0BCBF703AE15}"/>
                </a:ext>
              </a:extLst>
            </p:cNvPr>
            <p:cNvSpPr/>
            <p:nvPr/>
          </p:nvSpPr>
          <p:spPr>
            <a:xfrm>
              <a:off x="7696200" y="5854355"/>
              <a:ext cx="324889" cy="457861"/>
            </a:xfrm>
            <a:prstGeom prst="arc">
              <a:avLst>
                <a:gd name="adj1" fmla="val 16200000"/>
                <a:gd name="adj2" fmla="val 5244590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128BA6A5-34AF-4CA0-95B5-CD5F8648DA0E}"/>
                </a:ext>
              </a:extLst>
            </p:cNvPr>
            <p:cNvSpPr/>
            <p:nvPr/>
          </p:nvSpPr>
          <p:spPr>
            <a:xfrm>
              <a:off x="7657535" y="5554634"/>
              <a:ext cx="416663" cy="804858"/>
            </a:xfrm>
            <a:prstGeom prst="arc">
              <a:avLst>
                <a:gd name="adj1" fmla="val 16200000"/>
                <a:gd name="adj2" fmla="val 5244590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249700AA-02B8-402B-B2E3-BF5F24489F76}"/>
                </a:ext>
              </a:extLst>
            </p:cNvPr>
            <p:cNvSpPr/>
            <p:nvPr/>
          </p:nvSpPr>
          <p:spPr>
            <a:xfrm>
              <a:off x="7657536" y="5254913"/>
              <a:ext cx="449822" cy="1154535"/>
            </a:xfrm>
            <a:prstGeom prst="arc">
              <a:avLst>
                <a:gd name="adj1" fmla="val 16200000"/>
                <a:gd name="adj2" fmla="val 5244590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8A26C135-1DD5-4244-9FDF-53A7395E76BD}"/>
                </a:ext>
              </a:extLst>
            </p:cNvPr>
            <p:cNvSpPr/>
            <p:nvPr/>
          </p:nvSpPr>
          <p:spPr>
            <a:xfrm>
              <a:off x="7644836" y="4950113"/>
              <a:ext cx="504082" cy="1531340"/>
            </a:xfrm>
            <a:prstGeom prst="arc">
              <a:avLst>
                <a:gd name="adj1" fmla="val 16200000"/>
                <a:gd name="adj2" fmla="val 5244590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45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6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200"/>
              <a:t>부록 </a:t>
            </a:r>
            <a:r>
              <a:rPr lang="en-US" altLang="ko-KR" sz="2200"/>
              <a:t>|  </a:t>
            </a:r>
            <a:r>
              <a:rPr lang="ko-KR" altLang="en-US" sz="2200"/>
              <a:t>콰인</a:t>
            </a:r>
            <a:r>
              <a:rPr lang="en-US" altLang="ko-KR" sz="2200"/>
              <a:t>-</a:t>
            </a:r>
            <a:r>
              <a:rPr lang="ko-KR" altLang="en-US" sz="2200"/>
              <a:t>맥클러스키</a:t>
            </a:r>
            <a:r>
              <a:rPr lang="en-US" altLang="ko-KR" sz="2200"/>
              <a:t>(QMC, Quine-McCluskey) </a:t>
            </a:r>
            <a:r>
              <a:rPr lang="ko-KR" altLang="en-US" sz="2200"/>
              <a:t>알고리즘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199" y="647784"/>
            <a:ext cx="106097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B5395"/>
                </a:solidFill>
              </a:rPr>
              <a:t>QMC</a:t>
            </a:r>
            <a:r>
              <a:rPr lang="ko-KR" altLang="en-US" sz="2000">
                <a:solidFill>
                  <a:srgbClr val="0B5395"/>
                </a:solidFill>
              </a:rPr>
              <a:t>의 주항 추출 단계</a:t>
            </a:r>
            <a:r>
              <a:rPr lang="en-US" altLang="ko-KR" sz="2000">
                <a:solidFill>
                  <a:srgbClr val="0B5395"/>
                </a:solidFill>
              </a:rPr>
              <a:t>(</a:t>
            </a:r>
            <a:r>
              <a:rPr lang="en-US" altLang="ko-KR" sz="2000">
                <a:solidFill>
                  <a:srgbClr val="C00000"/>
                </a:solidFill>
              </a:rPr>
              <a:t>2</a:t>
            </a:r>
            <a:r>
              <a:rPr lang="ko-KR" altLang="en-US" sz="2000">
                <a:solidFill>
                  <a:srgbClr val="C00000"/>
                </a:solidFill>
              </a:rPr>
              <a:t>단계 </a:t>
            </a:r>
            <a:r>
              <a:rPr lang="ko-KR" altLang="en-US" sz="2000">
                <a:solidFill>
                  <a:srgbClr val="0B5395"/>
                </a:solidFill>
              </a:rPr>
              <a:t>예</a:t>
            </a:r>
            <a:r>
              <a:rPr lang="en-US" altLang="ko-KR" sz="2000">
                <a:solidFill>
                  <a:srgbClr val="0B5395"/>
                </a:solidFill>
              </a:rPr>
              <a:t>)</a:t>
            </a:r>
            <a:endParaRPr lang="en-US" altLang="ko-KR" sz="2000" dirty="0">
              <a:solidFill>
                <a:srgbClr val="0B5395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80786EFD-8D60-49A1-A9B1-19918EA0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861" y="1047894"/>
            <a:ext cx="3850341" cy="36512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800" i="1"/>
              <a:t>F</a:t>
            </a:r>
            <a:r>
              <a:rPr lang="en-US" altLang="ko-KR" sz="1800" dirty="0"/>
              <a:t>(</a:t>
            </a:r>
            <a:r>
              <a:rPr lang="en-US" altLang="ko-KR" sz="1800" i="1" dirty="0" err="1"/>
              <a:t>w</a:t>
            </a:r>
            <a:r>
              <a:rPr lang="en-US" altLang="ko-KR" sz="1800" dirty="0" err="1"/>
              <a:t>,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,</a:t>
            </a:r>
            <a:r>
              <a:rPr lang="en-US" altLang="ko-KR" sz="1800" i="1" dirty="0" err="1"/>
              <a:t>y</a:t>
            </a:r>
            <a:r>
              <a:rPr lang="en-US" altLang="ko-KR" sz="1800" dirty="0" err="1"/>
              <a:t>,</a:t>
            </a:r>
            <a:r>
              <a:rPr lang="en-US" altLang="ko-KR" sz="1800" i="1" dirty="0" err="1"/>
              <a:t>z</a:t>
            </a:r>
            <a:r>
              <a:rPr lang="en-US" altLang="ko-KR" sz="1800" dirty="0"/>
              <a:t>) = Σ(1,3,4,5,7,11,12,13)</a:t>
            </a:r>
            <a:endParaRPr lang="ko-KR" altLang="en-US" sz="18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F0D9D0F-111C-410A-8738-121EF4B69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57709"/>
              </p:ext>
            </p:extLst>
          </p:nvPr>
        </p:nvGraphicFramePr>
        <p:xfrm>
          <a:off x="1608861" y="1569442"/>
          <a:ext cx="9354970" cy="3696085"/>
        </p:xfrm>
        <a:graphic>
          <a:graphicData uri="http://schemas.openxmlformats.org/drawingml/2006/table">
            <a:tbl>
              <a:tblPr/>
              <a:tblGrid>
                <a:gridCol w="1089548">
                  <a:extLst>
                    <a:ext uri="{9D8B030D-6E8A-4147-A177-3AD203B41FA5}">
                      <a16:colId xmlns:a16="http://schemas.microsoft.com/office/drawing/2014/main" val="761051676"/>
                    </a:ext>
                  </a:extLst>
                </a:gridCol>
                <a:gridCol w="885846">
                  <a:extLst>
                    <a:ext uri="{9D8B030D-6E8A-4147-A177-3AD203B41FA5}">
                      <a16:colId xmlns:a16="http://schemas.microsoft.com/office/drawing/2014/main" val="2439298950"/>
                    </a:ext>
                  </a:extLst>
                </a:gridCol>
                <a:gridCol w="437993">
                  <a:extLst>
                    <a:ext uri="{9D8B030D-6E8A-4147-A177-3AD203B41FA5}">
                      <a16:colId xmlns:a16="http://schemas.microsoft.com/office/drawing/2014/main" val="2311178689"/>
                    </a:ext>
                  </a:extLst>
                </a:gridCol>
                <a:gridCol w="437993">
                  <a:extLst>
                    <a:ext uri="{9D8B030D-6E8A-4147-A177-3AD203B41FA5}">
                      <a16:colId xmlns:a16="http://schemas.microsoft.com/office/drawing/2014/main" val="2533916487"/>
                    </a:ext>
                  </a:extLst>
                </a:gridCol>
                <a:gridCol w="437993">
                  <a:extLst>
                    <a:ext uri="{9D8B030D-6E8A-4147-A177-3AD203B41FA5}">
                      <a16:colId xmlns:a16="http://schemas.microsoft.com/office/drawing/2014/main" val="1281206448"/>
                    </a:ext>
                  </a:extLst>
                </a:gridCol>
                <a:gridCol w="437993">
                  <a:extLst>
                    <a:ext uri="{9D8B030D-6E8A-4147-A177-3AD203B41FA5}">
                      <a16:colId xmlns:a16="http://schemas.microsoft.com/office/drawing/2014/main" val="1478438676"/>
                    </a:ext>
                  </a:extLst>
                </a:gridCol>
                <a:gridCol w="868239">
                  <a:extLst>
                    <a:ext uri="{9D8B030D-6E8A-4147-A177-3AD203B41FA5}">
                      <a16:colId xmlns:a16="http://schemas.microsoft.com/office/drawing/2014/main" val="3785970653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429113471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1403329432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1316663555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3582033501"/>
                    </a:ext>
                  </a:extLst>
                </a:gridCol>
                <a:gridCol w="1197517">
                  <a:extLst>
                    <a:ext uri="{9D8B030D-6E8A-4147-A177-3AD203B41FA5}">
                      <a16:colId xmlns:a16="http://schemas.microsoft.com/office/drawing/2014/main" val="2302876245"/>
                    </a:ext>
                  </a:extLst>
                </a:gridCol>
                <a:gridCol w="406849">
                  <a:extLst>
                    <a:ext uri="{9D8B030D-6E8A-4147-A177-3AD203B41FA5}">
                      <a16:colId xmlns:a16="http://schemas.microsoft.com/office/drawing/2014/main" val="834346398"/>
                    </a:ext>
                  </a:extLst>
                </a:gridCol>
                <a:gridCol w="406849">
                  <a:extLst>
                    <a:ext uri="{9D8B030D-6E8A-4147-A177-3AD203B41FA5}">
                      <a16:colId xmlns:a16="http://schemas.microsoft.com/office/drawing/2014/main" val="3958205414"/>
                    </a:ext>
                  </a:extLst>
                </a:gridCol>
                <a:gridCol w="406849">
                  <a:extLst>
                    <a:ext uri="{9D8B030D-6E8A-4147-A177-3AD203B41FA5}">
                      <a16:colId xmlns:a16="http://schemas.microsoft.com/office/drawing/2014/main" val="3599798692"/>
                    </a:ext>
                  </a:extLst>
                </a:gridCol>
                <a:gridCol w="406849">
                  <a:extLst>
                    <a:ext uri="{9D8B030D-6E8A-4147-A177-3AD203B41FA5}">
                      <a16:colId xmlns:a16="http://schemas.microsoft.com/office/drawing/2014/main" val="1489930313"/>
                    </a:ext>
                  </a:extLst>
                </a:gridCol>
              </a:tblGrid>
              <a:tr h="23932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개수에 따른 분류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주항의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크기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=1(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단독항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주항의 크기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=2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주항의 크기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=4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12868"/>
                  </a:ext>
                </a:extLst>
              </a:tr>
              <a:tr h="455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670" marR="55670" marT="15391" marB="15391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670" marR="55670" marT="15391" marB="15391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670" marR="55670" marT="15391" marB="15391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81661"/>
                  </a:ext>
                </a:extLst>
              </a:tr>
              <a:tr h="74681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(1,3)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(1,5)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(4,5)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(4,12)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(1,3,5,7)*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trike="sngStrike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(1,5,3,7)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(4,5,12,13)*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trike="sngStrike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(4,12,5,13)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10754"/>
                  </a:ext>
                </a:extLst>
              </a:tr>
              <a:tr h="307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그룹</a:t>
                      </a:r>
                      <a:r>
                        <a:rPr lang="en-US" altLang="ko-KR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과 </a:t>
                      </a:r>
                      <a:r>
                        <a:rPr lang="en-US" altLang="ko-KR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2)</a:t>
                      </a:r>
                      <a:endParaRPr lang="en-US" sz="1600" b="1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907" marB="17907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04519"/>
                  </a:ext>
                </a:extLst>
              </a:tr>
              <a:tr h="5658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670" marR="55670" marT="15391" marB="15391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670" marR="55670" marT="15391" marB="15391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(3,7)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(3,11)*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(5,7)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(5,13)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(12,13)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670" marR="55670" marT="15391" marB="15391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그룹</a:t>
                      </a:r>
                      <a:r>
                        <a:rPr lang="en-US" altLang="ko-KR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과 </a:t>
                      </a:r>
                      <a:r>
                        <a:rPr lang="en-US" altLang="ko-KR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2)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+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그룹</a:t>
                      </a:r>
                      <a:r>
                        <a:rPr lang="en-US" altLang="ko-KR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와 </a:t>
                      </a:r>
                      <a:r>
                        <a:rPr lang="en-US" altLang="ko-KR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3)</a:t>
                      </a:r>
                      <a:endParaRPr lang="ko-KR" altLang="en-US" sz="1600" b="1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15391" marB="15391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316954"/>
                  </a:ext>
                </a:extLst>
              </a:tr>
              <a:tr h="36198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8594" marR="78594" marT="39297" marB="39297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907" marB="17907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8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907" marB="17907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907" marB="17907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907" marB="17907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678911"/>
                  </a:ext>
                </a:extLst>
              </a:tr>
              <a:tr h="2393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그룹</a:t>
                      </a:r>
                      <a:r>
                        <a:rPr lang="en-US" altLang="ko-KR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와 </a:t>
                      </a:r>
                      <a:r>
                        <a:rPr lang="en-US" altLang="ko-KR" sz="1600" b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</a:rPr>
                        <a:t>3)</a:t>
                      </a:r>
                    </a:p>
                  </a:txBody>
                  <a:tcPr marL="78594" marR="78594" marT="39297" marB="3929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55670" marR="55670" marT="15391" marB="15391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T="17907" marB="17907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366074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CA68E7-799E-41D7-8B14-BCAE439C4F5C}"/>
              </a:ext>
            </a:extLst>
          </p:cNvPr>
          <p:cNvSpPr/>
          <p:nvPr/>
        </p:nvSpPr>
        <p:spPr>
          <a:xfrm>
            <a:off x="5383002" y="1479176"/>
            <a:ext cx="5787022" cy="4731040"/>
          </a:xfrm>
          <a:prstGeom prst="rect">
            <a:avLst/>
          </a:prstGeom>
          <a:solidFill>
            <a:srgbClr val="C00000">
              <a:alpha val="1961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AAE47E-DB10-4CB5-BE2A-89A3A81A4B2F}"/>
              </a:ext>
            </a:extLst>
          </p:cNvPr>
          <p:cNvSpPr/>
          <p:nvPr/>
        </p:nvSpPr>
        <p:spPr>
          <a:xfrm>
            <a:off x="2743200" y="1479176"/>
            <a:ext cx="2519082" cy="4731040"/>
          </a:xfrm>
          <a:prstGeom prst="rect">
            <a:avLst/>
          </a:prstGeom>
          <a:solidFill>
            <a:srgbClr val="FFC000">
              <a:alpha val="5098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690C97-C43C-4E19-9419-F3794E8C210D}"/>
              </a:ext>
            </a:extLst>
          </p:cNvPr>
          <p:cNvSpPr/>
          <p:nvPr/>
        </p:nvSpPr>
        <p:spPr>
          <a:xfrm>
            <a:off x="5750872" y="5339770"/>
            <a:ext cx="23173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kern="0" dirty="0" err="1">
                <a:solidFill>
                  <a:srgbClr val="00A048"/>
                </a:solidFill>
                <a:latin typeface="+mn-ea"/>
              </a:rPr>
              <a:t>주항의</a:t>
            </a:r>
            <a:r>
              <a:rPr lang="ko-KR" altLang="en-US" sz="1400" kern="0" dirty="0">
                <a:solidFill>
                  <a:srgbClr val="00A048"/>
                </a:solidFill>
                <a:latin typeface="+mn-ea"/>
              </a:rPr>
              <a:t> 크기 </a:t>
            </a:r>
            <a:r>
              <a:rPr lang="en-US" altLang="ko-KR" sz="1400" kern="0" dirty="0">
                <a:solidFill>
                  <a:srgbClr val="00A048"/>
                </a:solidFill>
                <a:latin typeface="+mn-ea"/>
              </a:rPr>
              <a:t>2</a:t>
            </a:r>
            <a:r>
              <a:rPr lang="ko-KR" altLang="en-US" sz="1400" kern="0" dirty="0">
                <a:solidFill>
                  <a:srgbClr val="00A048"/>
                </a:solidFill>
                <a:latin typeface="+mn-ea"/>
              </a:rPr>
              <a:t>로 </a:t>
            </a:r>
            <a:r>
              <a:rPr lang="ko-KR" altLang="en-US" sz="1400" kern="0">
                <a:solidFill>
                  <a:srgbClr val="00A048"/>
                </a:solidFill>
                <a:latin typeface="+mn-ea"/>
              </a:rPr>
              <a:t>인접 그룹</a:t>
            </a:r>
            <a:br>
              <a:rPr lang="en-US" altLang="ko-KR" sz="1400" kern="0">
                <a:solidFill>
                  <a:srgbClr val="00A048"/>
                </a:solidFill>
                <a:latin typeface="+mn-ea"/>
              </a:rPr>
            </a:br>
            <a:r>
              <a:rPr lang="ko-KR" altLang="en-US" sz="1400" kern="0">
                <a:solidFill>
                  <a:srgbClr val="00A048"/>
                </a:solidFill>
                <a:latin typeface="+mn-ea"/>
              </a:rPr>
              <a:t>병합</a:t>
            </a:r>
            <a:r>
              <a:rPr lang="en-US" altLang="ko-KR" sz="1400" kern="0">
                <a:solidFill>
                  <a:srgbClr val="00A048"/>
                </a:solidFill>
                <a:latin typeface="+mn-ea"/>
              </a:rPr>
              <a:t>(</a:t>
            </a:r>
            <a:r>
              <a:rPr lang="ko-KR" altLang="en-US" sz="1400" kern="0" dirty="0">
                <a:solidFill>
                  <a:srgbClr val="00A048"/>
                </a:solidFill>
                <a:latin typeface="+mn-ea"/>
              </a:rPr>
              <a:t>그룹</a:t>
            </a:r>
            <a:r>
              <a:rPr lang="en-US" altLang="ko-KR" sz="1400" kern="0" dirty="0">
                <a:solidFill>
                  <a:srgbClr val="00A048"/>
                </a:solidFill>
                <a:latin typeface="+mn-ea"/>
              </a:rPr>
              <a:t>1,2), (</a:t>
            </a:r>
            <a:r>
              <a:rPr lang="ko-KR" altLang="en-US" sz="1400" kern="0" dirty="0">
                <a:solidFill>
                  <a:srgbClr val="00A048"/>
                </a:solidFill>
                <a:latin typeface="+mn-ea"/>
              </a:rPr>
              <a:t>그룹</a:t>
            </a:r>
            <a:r>
              <a:rPr lang="en-US" altLang="ko-KR" sz="1400" kern="0" dirty="0">
                <a:solidFill>
                  <a:srgbClr val="00A048"/>
                </a:solidFill>
                <a:latin typeface="+mn-ea"/>
              </a:rPr>
              <a:t>2,3)</a:t>
            </a:r>
            <a:endParaRPr lang="ko-KR" altLang="en-US" sz="1400" kern="0" dirty="0">
              <a:solidFill>
                <a:srgbClr val="00A048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B16A9E0-4658-4256-8DFB-C54E4DD3EB9C}"/>
              </a:ext>
            </a:extLst>
          </p:cNvPr>
          <p:cNvSpPr/>
          <p:nvPr/>
        </p:nvSpPr>
        <p:spPr>
          <a:xfrm>
            <a:off x="8643964" y="5339770"/>
            <a:ext cx="24453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kern="0" dirty="0" err="1">
                <a:solidFill>
                  <a:srgbClr val="00A048"/>
                </a:solidFill>
                <a:latin typeface="+mn-ea"/>
              </a:rPr>
              <a:t>주항의</a:t>
            </a:r>
            <a:r>
              <a:rPr lang="ko-KR" altLang="en-US" sz="1400" kern="0" dirty="0">
                <a:solidFill>
                  <a:srgbClr val="00A048"/>
                </a:solidFill>
                <a:latin typeface="+mn-ea"/>
              </a:rPr>
              <a:t> 크기 </a:t>
            </a:r>
            <a:r>
              <a:rPr lang="en-US" altLang="ko-KR" sz="1400" kern="0" dirty="0">
                <a:solidFill>
                  <a:srgbClr val="00A048"/>
                </a:solidFill>
                <a:latin typeface="+mn-ea"/>
              </a:rPr>
              <a:t>4</a:t>
            </a:r>
            <a:r>
              <a:rPr lang="ko-KR" altLang="en-US" sz="1400" kern="0" dirty="0">
                <a:solidFill>
                  <a:srgbClr val="00A048"/>
                </a:solidFill>
                <a:latin typeface="+mn-ea"/>
              </a:rPr>
              <a:t>로 </a:t>
            </a:r>
            <a:r>
              <a:rPr lang="ko-KR" altLang="en-US" sz="1400" kern="0">
                <a:solidFill>
                  <a:srgbClr val="00A048"/>
                </a:solidFill>
                <a:latin typeface="+mn-ea"/>
              </a:rPr>
              <a:t>인접 그룹</a:t>
            </a:r>
            <a:br>
              <a:rPr lang="en-US" altLang="ko-KR" sz="1400" kern="0">
                <a:solidFill>
                  <a:srgbClr val="00A048"/>
                </a:solidFill>
                <a:latin typeface="+mn-ea"/>
              </a:rPr>
            </a:br>
            <a:r>
              <a:rPr lang="ko-KR" altLang="en-US" sz="1400" kern="0">
                <a:solidFill>
                  <a:srgbClr val="00A048"/>
                </a:solidFill>
                <a:latin typeface="+mn-ea"/>
              </a:rPr>
              <a:t>병합</a:t>
            </a:r>
            <a:r>
              <a:rPr lang="en-US" altLang="ko-KR" sz="1400" kern="0">
                <a:solidFill>
                  <a:srgbClr val="00A048"/>
                </a:solidFill>
                <a:latin typeface="+mn-ea"/>
              </a:rPr>
              <a:t>(</a:t>
            </a:r>
            <a:r>
              <a:rPr lang="ko-KR" altLang="en-US" sz="1400" kern="0" dirty="0">
                <a:solidFill>
                  <a:srgbClr val="00A048"/>
                </a:solidFill>
                <a:latin typeface="+mn-ea"/>
              </a:rPr>
              <a:t>그룹</a:t>
            </a:r>
            <a:r>
              <a:rPr lang="en-US" altLang="ko-KR" sz="1400" kern="0" dirty="0">
                <a:solidFill>
                  <a:srgbClr val="00A048"/>
                </a:solidFill>
                <a:latin typeface="+mn-ea"/>
              </a:rPr>
              <a:t>1,2)+(</a:t>
            </a:r>
            <a:r>
              <a:rPr lang="ko-KR" altLang="en-US" sz="1400" kern="0" dirty="0">
                <a:solidFill>
                  <a:srgbClr val="00A048"/>
                </a:solidFill>
                <a:latin typeface="+mn-ea"/>
              </a:rPr>
              <a:t>그룹</a:t>
            </a:r>
            <a:r>
              <a:rPr lang="en-US" altLang="ko-KR" sz="1400" kern="0" dirty="0">
                <a:solidFill>
                  <a:srgbClr val="00A048"/>
                </a:solidFill>
                <a:latin typeface="+mn-ea"/>
              </a:rPr>
              <a:t>2,3)</a:t>
            </a:r>
            <a:endParaRPr lang="ko-KR" altLang="en-US" sz="1400" kern="0" dirty="0">
              <a:solidFill>
                <a:srgbClr val="00A048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2BA795-84FA-4827-A58F-8712BB96AFBC}"/>
              </a:ext>
            </a:extLst>
          </p:cNvPr>
          <p:cNvSpPr/>
          <p:nvPr/>
        </p:nvSpPr>
        <p:spPr>
          <a:xfrm>
            <a:off x="5631924" y="711410"/>
            <a:ext cx="5643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더 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이상 </a:t>
            </a:r>
            <a:r>
              <a:rPr lang="ko-KR" altLang="en-US" sz="1600" ker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통합 불가능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하고</a:t>
            </a:r>
            <a:r>
              <a:rPr lang="en-US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다음 단계에 자신의 항이 미포함</a:t>
            </a:r>
            <a: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별표</a:t>
            </a:r>
            <a:r>
              <a:rPr lang="en-US" altLang="ko-KR" sz="1600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kern="0" dirty="0" err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주항</a:t>
            </a:r>
            <a:r>
              <a:rPr lang="en-US" altLang="ko-KR" sz="16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*)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표시</a:t>
            </a:r>
            <a: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중복항은</a:t>
            </a:r>
            <a:r>
              <a:rPr lang="ko-KR" altLang="en-US" sz="16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제거</a:t>
            </a:r>
            <a:r>
              <a:rPr lang="en-US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730F3D-E520-4264-B70C-F0F837F9EE26}"/>
              </a:ext>
            </a:extLst>
          </p:cNvPr>
          <p:cNvSpPr txBox="1"/>
          <p:nvPr/>
        </p:nvSpPr>
        <p:spPr>
          <a:xfrm>
            <a:off x="7966418" y="560138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[2</a:t>
            </a:r>
            <a:r>
              <a:rPr lang="ko-KR" altLang="en-US">
                <a:solidFill>
                  <a:srgbClr val="C00000"/>
                </a:solidFill>
              </a:rPr>
              <a:t>단계</a:t>
            </a:r>
            <a:r>
              <a:rPr lang="en-US" altLang="ko-KR">
                <a:solidFill>
                  <a:srgbClr val="C00000"/>
                </a:solidFill>
              </a:rPr>
              <a:t>]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90E6E0-7634-4D68-870C-1E68FB025AE6}"/>
              </a:ext>
            </a:extLst>
          </p:cNvPr>
          <p:cNvSpPr txBox="1"/>
          <p:nvPr/>
        </p:nvSpPr>
        <p:spPr>
          <a:xfrm>
            <a:off x="3635278" y="558107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[1</a:t>
            </a:r>
            <a:r>
              <a:rPr lang="ko-KR" altLang="en-US">
                <a:solidFill>
                  <a:schemeClr val="accent6">
                    <a:lumMod val="50000"/>
                  </a:schemeClr>
                </a:solidFill>
              </a:rPr>
              <a:t>단계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7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7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200"/>
              <a:t>부록 </a:t>
            </a:r>
            <a:r>
              <a:rPr lang="en-US" altLang="ko-KR" sz="2200"/>
              <a:t>|  </a:t>
            </a:r>
            <a:r>
              <a:rPr lang="ko-KR" altLang="en-US" sz="2200"/>
              <a:t>콰인</a:t>
            </a:r>
            <a:r>
              <a:rPr lang="en-US" altLang="ko-KR" sz="2200"/>
              <a:t>-</a:t>
            </a:r>
            <a:r>
              <a:rPr lang="ko-KR" altLang="en-US" sz="2200"/>
              <a:t>맥클러스키</a:t>
            </a:r>
            <a:r>
              <a:rPr lang="en-US" altLang="ko-KR" sz="2200"/>
              <a:t>(QMC, Quine-McCluskey) </a:t>
            </a:r>
            <a:r>
              <a:rPr lang="ko-KR" altLang="en-US" sz="2200"/>
              <a:t>알고리즘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199" y="647784"/>
            <a:ext cx="106097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B5395"/>
                </a:solidFill>
              </a:rPr>
              <a:t>QMC</a:t>
            </a:r>
            <a:r>
              <a:rPr lang="ko-KR" altLang="en-US" sz="2000">
                <a:solidFill>
                  <a:srgbClr val="0B5395"/>
                </a:solidFill>
              </a:rPr>
              <a:t>의 주항 추출 단계</a:t>
            </a:r>
            <a:r>
              <a:rPr lang="en-US" altLang="ko-KR" sz="2000">
                <a:solidFill>
                  <a:srgbClr val="0B5395"/>
                </a:solidFill>
              </a:rPr>
              <a:t>(</a:t>
            </a:r>
            <a:r>
              <a:rPr lang="en-US" altLang="ko-KR" sz="2000">
                <a:solidFill>
                  <a:srgbClr val="C00000"/>
                </a:solidFill>
              </a:rPr>
              <a:t>3</a:t>
            </a:r>
            <a:r>
              <a:rPr lang="ko-KR" altLang="en-US" sz="2000">
                <a:solidFill>
                  <a:srgbClr val="C00000"/>
                </a:solidFill>
              </a:rPr>
              <a:t>단계 </a:t>
            </a:r>
            <a:r>
              <a:rPr lang="ko-KR" altLang="en-US" sz="2000">
                <a:solidFill>
                  <a:srgbClr val="0B5395"/>
                </a:solidFill>
              </a:rPr>
              <a:t>예</a:t>
            </a:r>
            <a:r>
              <a:rPr lang="en-US" altLang="ko-KR" sz="2000">
                <a:solidFill>
                  <a:srgbClr val="0B5395"/>
                </a:solidFill>
              </a:rPr>
              <a:t>)</a:t>
            </a:r>
            <a:endParaRPr lang="en-US" altLang="ko-KR" sz="2000" dirty="0">
              <a:solidFill>
                <a:srgbClr val="0B5395"/>
              </a:solidFill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CE65CBD-1DD2-49F7-B600-BC3AD77B5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7894"/>
            <a:ext cx="10515601" cy="655400"/>
          </a:xfrm>
        </p:spPr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주항 </a:t>
            </a:r>
            <a:r>
              <a:rPr lang="ko-KR" altLang="en-US" sz="1800" dirty="0" err="1">
                <a:solidFill>
                  <a:schemeClr val="accent1">
                    <a:lumMod val="75000"/>
                  </a:schemeClr>
                </a:solidFill>
              </a:rPr>
              <a:t>챠트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2" fontAlgn="base"/>
            <a:r>
              <a:rPr lang="ko-KR" altLang="en-US" sz="1800">
                <a:solidFill>
                  <a:srgbClr val="00A048"/>
                </a:solidFill>
              </a:rPr>
              <a:t>필수 주항</a:t>
            </a:r>
            <a:r>
              <a:rPr lang="en-US" altLang="ko-KR" sz="1800"/>
              <a:t> (</a:t>
            </a:r>
            <a:r>
              <a:rPr lang="ko-KR" altLang="en-US" sz="1800"/>
              <a:t>세로 방향에 </a:t>
            </a:r>
            <a:r>
              <a:rPr lang="en-US" altLang="ko-KR" sz="1800" dirty="0"/>
              <a:t>1</a:t>
            </a:r>
            <a:r>
              <a:rPr lang="ko-KR" altLang="en-US" sz="1800" dirty="0"/>
              <a:t>개의 항이 있는 경우</a:t>
            </a:r>
            <a:r>
              <a:rPr lang="en-US" altLang="ko-KR" sz="1800" dirty="0"/>
              <a:t>)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EE12EAC-D2CC-4DF6-B032-A73E5722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29446"/>
              </p:ext>
            </p:extLst>
          </p:nvPr>
        </p:nvGraphicFramePr>
        <p:xfrm>
          <a:off x="1849880" y="1780598"/>
          <a:ext cx="8335478" cy="1183348"/>
        </p:xfrm>
        <a:graphic>
          <a:graphicData uri="http://schemas.openxmlformats.org/drawingml/2006/table">
            <a:tbl>
              <a:tblPr/>
              <a:tblGrid>
                <a:gridCol w="1781502">
                  <a:extLst>
                    <a:ext uri="{9D8B030D-6E8A-4147-A177-3AD203B41FA5}">
                      <a16:colId xmlns:a16="http://schemas.microsoft.com/office/drawing/2014/main" val="469466170"/>
                    </a:ext>
                  </a:extLst>
                </a:gridCol>
                <a:gridCol w="389258">
                  <a:extLst>
                    <a:ext uri="{9D8B030D-6E8A-4147-A177-3AD203B41FA5}">
                      <a16:colId xmlns:a16="http://schemas.microsoft.com/office/drawing/2014/main" val="1683879268"/>
                    </a:ext>
                  </a:extLst>
                </a:gridCol>
                <a:gridCol w="389258">
                  <a:extLst>
                    <a:ext uri="{9D8B030D-6E8A-4147-A177-3AD203B41FA5}">
                      <a16:colId xmlns:a16="http://schemas.microsoft.com/office/drawing/2014/main" val="2531162427"/>
                    </a:ext>
                  </a:extLst>
                </a:gridCol>
                <a:gridCol w="389258">
                  <a:extLst>
                    <a:ext uri="{9D8B030D-6E8A-4147-A177-3AD203B41FA5}">
                      <a16:colId xmlns:a16="http://schemas.microsoft.com/office/drawing/2014/main" val="3881556558"/>
                    </a:ext>
                  </a:extLst>
                </a:gridCol>
                <a:gridCol w="389258">
                  <a:extLst>
                    <a:ext uri="{9D8B030D-6E8A-4147-A177-3AD203B41FA5}">
                      <a16:colId xmlns:a16="http://schemas.microsoft.com/office/drawing/2014/main" val="1445161502"/>
                    </a:ext>
                  </a:extLst>
                </a:gridCol>
                <a:gridCol w="389258">
                  <a:extLst>
                    <a:ext uri="{9D8B030D-6E8A-4147-A177-3AD203B41FA5}">
                      <a16:colId xmlns:a16="http://schemas.microsoft.com/office/drawing/2014/main" val="1765535860"/>
                    </a:ext>
                  </a:extLst>
                </a:gridCol>
                <a:gridCol w="389258">
                  <a:extLst>
                    <a:ext uri="{9D8B030D-6E8A-4147-A177-3AD203B41FA5}">
                      <a16:colId xmlns:a16="http://schemas.microsoft.com/office/drawing/2014/main" val="1707680147"/>
                    </a:ext>
                  </a:extLst>
                </a:gridCol>
                <a:gridCol w="389258">
                  <a:extLst>
                    <a:ext uri="{9D8B030D-6E8A-4147-A177-3AD203B41FA5}">
                      <a16:colId xmlns:a16="http://schemas.microsoft.com/office/drawing/2014/main" val="999326369"/>
                    </a:ext>
                  </a:extLst>
                </a:gridCol>
                <a:gridCol w="389258">
                  <a:extLst>
                    <a:ext uri="{9D8B030D-6E8A-4147-A177-3AD203B41FA5}">
                      <a16:colId xmlns:a16="http://schemas.microsoft.com/office/drawing/2014/main" val="3350343597"/>
                    </a:ext>
                  </a:extLst>
                </a:gridCol>
                <a:gridCol w="637087">
                  <a:extLst>
                    <a:ext uri="{9D8B030D-6E8A-4147-A177-3AD203B41FA5}">
                      <a16:colId xmlns:a16="http://schemas.microsoft.com/office/drawing/2014/main" val="1352648358"/>
                    </a:ext>
                  </a:extLst>
                </a:gridCol>
                <a:gridCol w="637087">
                  <a:extLst>
                    <a:ext uri="{9D8B030D-6E8A-4147-A177-3AD203B41FA5}">
                      <a16:colId xmlns:a16="http://schemas.microsoft.com/office/drawing/2014/main" val="3356497938"/>
                    </a:ext>
                  </a:extLst>
                </a:gridCol>
                <a:gridCol w="637087">
                  <a:extLst>
                    <a:ext uri="{9D8B030D-6E8A-4147-A177-3AD203B41FA5}">
                      <a16:colId xmlns:a16="http://schemas.microsoft.com/office/drawing/2014/main" val="3710267214"/>
                    </a:ext>
                  </a:extLst>
                </a:gridCol>
                <a:gridCol w="637087">
                  <a:extLst>
                    <a:ext uri="{9D8B030D-6E8A-4147-A177-3AD203B41FA5}">
                      <a16:colId xmlns:a16="http://schemas.microsoft.com/office/drawing/2014/main" val="1823240487"/>
                    </a:ext>
                  </a:extLst>
                </a:gridCol>
                <a:gridCol w="891564">
                  <a:extLst>
                    <a:ext uri="{9D8B030D-6E8A-4147-A177-3AD203B41FA5}">
                      <a16:colId xmlns:a16="http://schemas.microsoft.com/office/drawing/2014/main" val="2860895183"/>
                    </a:ext>
                  </a:extLst>
                </a:gridCol>
              </a:tblGrid>
              <a:tr h="2958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주항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필수주항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(*)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9419" marR="79419" marT="15553" marB="15553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9419" marR="79419" marT="15553" marB="15553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9419" marR="79419" marT="15553" marB="15553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9419" marR="79419" marT="15553" marB="15553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논리식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209283"/>
                  </a:ext>
                </a:extLst>
              </a:tr>
              <a:tr h="2958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(3,11)*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6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9419" marR="79419" marT="15553" marB="15553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9419" marR="79419" marT="15553" marB="15553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9419" marR="79419" marT="15553" marB="15553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9419" marR="79419" marT="15553" marB="15553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687244"/>
                  </a:ext>
                </a:extLst>
              </a:tr>
              <a:tr h="2958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(1,3,5,7)*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6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6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9419" marR="79419" marT="15553" marB="15553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9419" marR="79419" marT="15553" marB="15553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9419" marR="79419" marT="15553" marB="15553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9419" marR="79419" marT="15553" marB="15553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405680"/>
                  </a:ext>
                </a:extLst>
              </a:tr>
              <a:tr h="2958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(4,5,12,13)*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6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6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6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9419" marR="79419" marT="15553" marB="15553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9419" marR="79419" marT="15553" marB="15553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9419" marR="79419" marT="15553" marB="15553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9419" marR="79419" marT="15553" marB="15553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6255" marR="56255" marT="15553" marB="15553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01306"/>
                  </a:ext>
                </a:extLst>
              </a:tr>
            </a:tbl>
          </a:graphicData>
        </a:graphic>
      </p:graphicFrame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8BD0D29-8F6B-4447-82F8-8C0BA2769FB3}"/>
              </a:ext>
            </a:extLst>
          </p:cNvPr>
          <p:cNvSpPr txBox="1">
            <a:spLocks/>
          </p:cNvSpPr>
          <p:nvPr/>
        </p:nvSpPr>
        <p:spPr>
          <a:xfrm>
            <a:off x="1476935" y="3088645"/>
            <a:ext cx="4446494" cy="263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base">
              <a:buNone/>
            </a:pPr>
            <a:r>
              <a:rPr lang="en-US" altLang="ko-KR" sz="140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400">
                <a:solidFill>
                  <a:srgbClr val="C00000"/>
                </a:solidFill>
              </a:rPr>
              <a:t>이 </a:t>
            </a:r>
            <a:r>
              <a:rPr lang="ko-KR" altLang="en-US" sz="1400" dirty="0">
                <a:solidFill>
                  <a:srgbClr val="C00000"/>
                </a:solidFill>
              </a:rPr>
              <a:t>예에서는 모든 </a:t>
            </a:r>
            <a:r>
              <a:rPr lang="ko-KR" altLang="en-US" sz="1400" dirty="0" err="1">
                <a:solidFill>
                  <a:srgbClr val="C00000"/>
                </a:solidFill>
              </a:rPr>
              <a:t>주항이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ko-KR" altLang="en-US" sz="1400">
                <a:solidFill>
                  <a:srgbClr val="C00000"/>
                </a:solidFill>
              </a:rPr>
              <a:t>필수 주항</a:t>
            </a:r>
            <a:endParaRPr lang="en-US" altLang="ko-KR" sz="1400" dirty="0">
              <a:solidFill>
                <a:srgbClr val="C00000"/>
              </a:solidFill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67C14101-09F4-4356-8080-7B1630842D23}"/>
              </a:ext>
            </a:extLst>
          </p:cNvPr>
          <p:cNvSpPr txBox="1">
            <a:spLocks/>
          </p:cNvSpPr>
          <p:nvPr/>
        </p:nvSpPr>
        <p:spPr>
          <a:xfrm>
            <a:off x="936812" y="3582021"/>
            <a:ext cx="5688106" cy="297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QMC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간소화 결과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BDF53514-A897-41B1-87BF-3610815CDD0B}"/>
              </a:ext>
            </a:extLst>
          </p:cNvPr>
          <p:cNvSpPr txBox="1">
            <a:spLocks/>
          </p:cNvSpPr>
          <p:nvPr/>
        </p:nvSpPr>
        <p:spPr>
          <a:xfrm>
            <a:off x="936812" y="4418788"/>
            <a:ext cx="5060576" cy="960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QMC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기법의 고찰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카노맵</a:t>
            </a:r>
            <a:r>
              <a:rPr lang="en-US" altLang="ko-KR" sz="1600" dirty="0"/>
              <a:t> </a:t>
            </a:r>
            <a:r>
              <a:rPr lang="ko-KR" altLang="en-US" sz="1600"/>
              <a:t>결과와 동일하지만 불편</a:t>
            </a:r>
            <a:endParaRPr lang="en-US" altLang="ko-KR" sz="1600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ko-KR" sz="1600"/>
              <a:t>1</a:t>
            </a:r>
            <a:r>
              <a:rPr lang="ko-KR" altLang="en-US" sz="1600" dirty="0"/>
              <a:t>단계씩 </a:t>
            </a:r>
            <a:r>
              <a:rPr lang="ko-KR" altLang="en-US" sz="1600"/>
              <a:t>진행되므로 단순 알고리즘</a:t>
            </a:r>
            <a:endParaRPr lang="pl-PL" altLang="ko-KR" sz="16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083EECE-CAB4-4C3B-8EA1-A1116A3F2DEB}"/>
              </a:ext>
            </a:extLst>
          </p:cNvPr>
          <p:cNvSpPr txBox="1">
            <a:spLocks/>
          </p:cNvSpPr>
          <p:nvPr/>
        </p:nvSpPr>
        <p:spPr>
          <a:xfrm>
            <a:off x="1981200" y="3947146"/>
            <a:ext cx="4580965" cy="297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pl-PL" altLang="ko-KR" sz="1600" i="1"/>
              <a:t>F</a:t>
            </a:r>
            <a:r>
              <a:rPr lang="pl-PL" altLang="ko-KR" sz="1600" dirty="0"/>
              <a:t>(</a:t>
            </a:r>
            <a:r>
              <a:rPr lang="pl-PL" altLang="ko-KR" sz="1600" i="1" dirty="0"/>
              <a:t>w</a:t>
            </a:r>
            <a:r>
              <a:rPr lang="pl-PL" altLang="ko-KR" sz="1600" dirty="0"/>
              <a:t>,</a:t>
            </a:r>
            <a:r>
              <a:rPr lang="pl-PL" altLang="ko-KR" sz="1600" i="1" dirty="0"/>
              <a:t>x</a:t>
            </a:r>
            <a:r>
              <a:rPr lang="pl-PL" altLang="ko-KR" sz="1600" dirty="0"/>
              <a:t>,</a:t>
            </a:r>
            <a:r>
              <a:rPr lang="pl-PL" altLang="ko-KR" sz="1600" i="1" dirty="0"/>
              <a:t>y</a:t>
            </a:r>
            <a:r>
              <a:rPr lang="pl-PL" altLang="ko-KR" sz="1600" dirty="0"/>
              <a:t>,</a:t>
            </a:r>
            <a:r>
              <a:rPr lang="pl-PL" altLang="ko-KR" sz="1600" i="1" dirty="0"/>
              <a:t>z</a:t>
            </a:r>
            <a:r>
              <a:rPr lang="pl-PL" altLang="ko-KR" sz="1600" dirty="0"/>
              <a:t>) = Σ(1,3,4,5,7,11,12,13) = </a:t>
            </a:r>
            <a:r>
              <a:rPr lang="pl-PL" altLang="ko-KR" sz="1600" i="1" dirty="0"/>
              <a:t>x</a:t>
            </a:r>
            <a:r>
              <a:rPr lang="pl-PL" altLang="ko-KR" sz="1600" dirty="0"/>
              <a:t>′</a:t>
            </a:r>
            <a:r>
              <a:rPr lang="pl-PL" altLang="ko-KR" sz="1600" i="1" dirty="0"/>
              <a:t>yz</a:t>
            </a:r>
            <a:r>
              <a:rPr lang="pl-PL" altLang="ko-KR" sz="1600" dirty="0"/>
              <a:t> + </a:t>
            </a:r>
            <a:r>
              <a:rPr lang="pl-PL" altLang="ko-KR" sz="1600" i="1" dirty="0"/>
              <a:t>w</a:t>
            </a:r>
            <a:r>
              <a:rPr lang="pl-PL" altLang="ko-KR" sz="1600" dirty="0"/>
              <a:t>′</a:t>
            </a:r>
            <a:r>
              <a:rPr lang="pl-PL" altLang="ko-KR" sz="1600" i="1" dirty="0"/>
              <a:t>z</a:t>
            </a:r>
            <a:r>
              <a:rPr lang="pl-PL" altLang="ko-KR" sz="1600" dirty="0"/>
              <a:t> + </a:t>
            </a:r>
            <a:r>
              <a:rPr lang="pl-PL" altLang="ko-KR" sz="1600" i="1" dirty="0"/>
              <a:t>xy</a:t>
            </a:r>
            <a:r>
              <a:rPr lang="pl-PL" altLang="ko-KR" sz="1600"/>
              <a:t>′ </a:t>
            </a:r>
            <a:endParaRPr lang="en-US" altLang="ko-KR" sz="16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7F92347-BFE6-474A-ABEA-8A83D94A1DB7}"/>
              </a:ext>
            </a:extLst>
          </p:cNvPr>
          <p:cNvGrpSpPr/>
          <p:nvPr/>
        </p:nvGrpSpPr>
        <p:grpSpPr>
          <a:xfrm>
            <a:off x="7169645" y="3196900"/>
            <a:ext cx="2762228" cy="2853087"/>
            <a:chOff x="2365356" y="339658"/>
            <a:chExt cx="3596855" cy="3873521"/>
          </a:xfrm>
        </p:grpSpPr>
        <p:sp>
          <p:nvSpPr>
            <p:cNvPr id="25" name="현 24">
              <a:extLst>
                <a:ext uri="{FF2B5EF4-FFF2-40B4-BE49-F238E27FC236}">
                  <a16:creationId xmlns:a16="http://schemas.microsoft.com/office/drawing/2014/main" id="{BD742DD9-2718-4972-90DE-5209D2C023F1}"/>
                </a:ext>
              </a:extLst>
            </p:cNvPr>
            <p:cNvSpPr/>
            <p:nvPr/>
          </p:nvSpPr>
          <p:spPr>
            <a:xfrm rot="16200000" flipH="1">
              <a:off x="4020475" y="3345386"/>
              <a:ext cx="1197309" cy="538277"/>
            </a:xfrm>
            <a:prstGeom prst="chord">
              <a:avLst>
                <a:gd name="adj1" fmla="val 5179766"/>
                <a:gd name="adj2" fmla="val 16434258"/>
              </a:avLst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현 25">
              <a:extLst>
                <a:ext uri="{FF2B5EF4-FFF2-40B4-BE49-F238E27FC236}">
                  <a16:creationId xmlns:a16="http://schemas.microsoft.com/office/drawing/2014/main" id="{B72BFD19-8215-4366-BD90-C698B9569B8A}"/>
                </a:ext>
              </a:extLst>
            </p:cNvPr>
            <p:cNvSpPr/>
            <p:nvPr/>
          </p:nvSpPr>
          <p:spPr>
            <a:xfrm rot="16200000">
              <a:off x="4019041" y="663079"/>
              <a:ext cx="1197309" cy="550468"/>
            </a:xfrm>
            <a:prstGeom prst="chord">
              <a:avLst>
                <a:gd name="adj1" fmla="val 5179766"/>
                <a:gd name="adj2" fmla="val 16392828"/>
              </a:avLst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BB25CEA-E7F0-447A-822D-EBB07282901D}"/>
                </a:ext>
              </a:extLst>
            </p:cNvPr>
            <p:cNvSpPr/>
            <p:nvPr/>
          </p:nvSpPr>
          <p:spPr>
            <a:xfrm>
              <a:off x="3712674" y="1025565"/>
              <a:ext cx="1175594" cy="1219296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5E6C500-9BB9-4AA5-A2EA-E99DB6B16E16}"/>
                </a:ext>
              </a:extLst>
            </p:cNvPr>
            <p:cNvSpPr/>
            <p:nvPr/>
          </p:nvSpPr>
          <p:spPr>
            <a:xfrm>
              <a:off x="3057379" y="1664194"/>
              <a:ext cx="1175594" cy="1219296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0FA36B-42F9-426D-8B85-17D6242DAAA4}"/>
                </a:ext>
              </a:extLst>
            </p:cNvPr>
            <p:cNvSpPr txBox="1"/>
            <p:nvPr/>
          </p:nvSpPr>
          <p:spPr>
            <a:xfrm>
              <a:off x="2561327" y="274663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6D4A940-2E32-48AD-A5ED-8E734D320ED3}"/>
                </a:ext>
              </a:extLst>
            </p:cNvPr>
            <p:cNvGrpSpPr/>
            <p:nvPr/>
          </p:nvGrpSpPr>
          <p:grpSpPr>
            <a:xfrm>
              <a:off x="4627141" y="867561"/>
              <a:ext cx="618570" cy="113308"/>
              <a:chOff x="3234869" y="3688080"/>
              <a:chExt cx="783411" cy="146685"/>
            </a:xfrm>
          </p:grpSpPr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BB01754F-269A-4483-A605-0DD991C67748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13BF9E2C-59EF-447B-A208-7333E44F97B3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D728CEB4-EE19-4DF8-91D5-4BF94C97B1BF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CBC7BF4-A7C6-47B8-8014-C97D36C7175D}"/>
                </a:ext>
              </a:extLst>
            </p:cNvPr>
            <p:cNvGrpSpPr/>
            <p:nvPr/>
          </p:nvGrpSpPr>
          <p:grpSpPr>
            <a:xfrm flipV="1">
              <a:off x="3969353" y="3569559"/>
              <a:ext cx="644445" cy="113308"/>
              <a:chOff x="3234869" y="3688080"/>
              <a:chExt cx="783411" cy="146685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8C9CFC9-AFBF-4CF6-B5D4-7D9D70BD51B8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284BC940-5A08-4503-9BAD-8EFEA369F1A7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FF6D9978-E8C2-41D6-B493-03480AFAF0A5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7C9F3CD-05F2-40D4-9E87-AD31AD7B3BA8}"/>
                </a:ext>
              </a:extLst>
            </p:cNvPr>
            <p:cNvGrpSpPr/>
            <p:nvPr/>
          </p:nvGrpSpPr>
          <p:grpSpPr>
            <a:xfrm rot="16200000">
              <a:off x="2608164" y="2871090"/>
              <a:ext cx="656496" cy="100706"/>
              <a:chOff x="3234869" y="3688080"/>
              <a:chExt cx="783411" cy="146685"/>
            </a:xfrm>
          </p:grpSpPr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A41D430-0C5F-4887-BA06-10338A12AE0D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72192ACB-1C7B-4DA7-A67E-DD1CAD06945F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4E41AD8B-5EC6-45A1-9A57-6FC364A5EE5A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8BEB765-103A-407D-8A21-6E13D11456F4}"/>
                </a:ext>
              </a:extLst>
            </p:cNvPr>
            <p:cNvSpPr txBox="1"/>
            <p:nvPr/>
          </p:nvSpPr>
          <p:spPr>
            <a:xfrm>
              <a:off x="4803090" y="540092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9F66BE-24FC-4235-9F17-7502A2DF7580}"/>
                </a:ext>
              </a:extLst>
            </p:cNvPr>
            <p:cNvSpPr txBox="1"/>
            <p:nvPr/>
          </p:nvSpPr>
          <p:spPr>
            <a:xfrm>
              <a:off x="4146153" y="3626213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510A334-2606-4116-8450-1D75903446B5}"/>
                </a:ext>
              </a:extLst>
            </p:cNvPr>
            <p:cNvGrpSpPr/>
            <p:nvPr/>
          </p:nvGrpSpPr>
          <p:grpSpPr>
            <a:xfrm>
              <a:off x="2963056" y="951735"/>
              <a:ext cx="2192027" cy="261612"/>
              <a:chOff x="8232012" y="2779917"/>
              <a:chExt cx="2192027" cy="261612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4BB4E29-4087-4663-8D09-EA45C8B7F738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2F3718C-FA39-4F28-A68F-5C25E2156602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0B8B02-831E-45FD-AA67-F5B4499464B9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FDCC64C-3B3E-4C7B-8689-0C06C2232412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5DF461D-EE66-45F7-930E-8EFC5367BB5F}"/>
                </a:ext>
              </a:extLst>
            </p:cNvPr>
            <p:cNvGrpSpPr/>
            <p:nvPr/>
          </p:nvGrpSpPr>
          <p:grpSpPr>
            <a:xfrm>
              <a:off x="2959188" y="1596696"/>
              <a:ext cx="2192027" cy="261612"/>
              <a:chOff x="8232012" y="2779917"/>
              <a:chExt cx="2192027" cy="261612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BA4FE92-417E-4F14-8538-6C5F6672AAAD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D117DA2-4EB8-40E3-BECC-0D530645F271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C764563-2FD8-4808-AE43-5FC56EF855F3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93F4BBD-F7D8-47C5-8DF3-1D2E60EF3C6C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CF0CC79-4395-4B60-9182-B140E3C99B30}"/>
                </a:ext>
              </a:extLst>
            </p:cNvPr>
            <p:cNvSpPr/>
            <p:nvPr/>
          </p:nvSpPr>
          <p:spPr>
            <a:xfrm>
              <a:off x="3001733" y="986350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7527301-ABAD-471A-8F36-C83B688C3BCE}"/>
                </a:ext>
              </a:extLst>
            </p:cNvPr>
            <p:cNvSpPr/>
            <p:nvPr/>
          </p:nvSpPr>
          <p:spPr>
            <a:xfrm>
              <a:off x="3647436" y="986350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C80333-4BBE-442F-95F6-CA6DEC935BC1}"/>
                </a:ext>
              </a:extLst>
            </p:cNvPr>
            <p:cNvSpPr/>
            <p:nvPr/>
          </p:nvSpPr>
          <p:spPr>
            <a:xfrm>
              <a:off x="4292743" y="986350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D93DE2D-A7DD-4F3D-A863-280A99B80B8D}"/>
                </a:ext>
              </a:extLst>
            </p:cNvPr>
            <p:cNvSpPr/>
            <p:nvPr/>
          </p:nvSpPr>
          <p:spPr>
            <a:xfrm>
              <a:off x="4938446" y="986350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6C3520F-D880-4F34-ADF7-718B1A1DD129}"/>
                </a:ext>
              </a:extLst>
            </p:cNvPr>
            <p:cNvSpPr/>
            <p:nvPr/>
          </p:nvSpPr>
          <p:spPr>
            <a:xfrm>
              <a:off x="3001733" y="1629985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65442CA-1BAE-4C8B-AE9B-6B320DA368CB}"/>
                </a:ext>
              </a:extLst>
            </p:cNvPr>
            <p:cNvSpPr/>
            <p:nvPr/>
          </p:nvSpPr>
          <p:spPr>
            <a:xfrm>
              <a:off x="3647436" y="1629985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8594CE3-D7F5-4BED-AEF4-690E71071892}"/>
                </a:ext>
              </a:extLst>
            </p:cNvPr>
            <p:cNvSpPr/>
            <p:nvPr/>
          </p:nvSpPr>
          <p:spPr>
            <a:xfrm>
              <a:off x="4292743" y="1629985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C910F0A-C7C5-4442-8EA2-4702807580D0}"/>
                </a:ext>
              </a:extLst>
            </p:cNvPr>
            <p:cNvSpPr/>
            <p:nvPr/>
          </p:nvSpPr>
          <p:spPr>
            <a:xfrm>
              <a:off x="4938446" y="1629985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5760457-07A6-4844-B79F-31C5F410B5BB}"/>
                </a:ext>
              </a:extLst>
            </p:cNvPr>
            <p:cNvCxnSpPr/>
            <p:nvPr/>
          </p:nvCxnSpPr>
          <p:spPr>
            <a:xfrm>
              <a:off x="2547341" y="665120"/>
              <a:ext cx="454392" cy="32123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03E18D-B44A-49E4-A411-5CFA3E092DEE}"/>
                </a:ext>
              </a:extLst>
            </p:cNvPr>
            <p:cNvSpPr txBox="1"/>
            <p:nvPr/>
          </p:nvSpPr>
          <p:spPr>
            <a:xfrm>
              <a:off x="2425298" y="696275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wx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FEB59C9-BDA3-4E45-A889-D34F19274DA2}"/>
                </a:ext>
              </a:extLst>
            </p:cNvPr>
            <p:cNvSpPr txBox="1"/>
            <p:nvPr/>
          </p:nvSpPr>
          <p:spPr>
            <a:xfrm>
              <a:off x="2667502" y="456403"/>
              <a:ext cx="33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yz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59CEAB-41DE-4E4E-8DF0-6CE934D7809F}"/>
                </a:ext>
              </a:extLst>
            </p:cNvPr>
            <p:cNvSpPr txBox="1"/>
            <p:nvPr/>
          </p:nvSpPr>
          <p:spPr>
            <a:xfrm>
              <a:off x="3812231" y="112860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1C00FA-025A-4413-9045-6AC453CB263B}"/>
                </a:ext>
              </a:extLst>
            </p:cNvPr>
            <p:cNvSpPr/>
            <p:nvPr/>
          </p:nvSpPr>
          <p:spPr>
            <a:xfrm>
              <a:off x="3001733" y="292036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D6EF4CF-F87A-4896-AA23-8882D20BD0AF}"/>
                </a:ext>
              </a:extLst>
            </p:cNvPr>
            <p:cNvSpPr/>
            <p:nvPr/>
          </p:nvSpPr>
          <p:spPr>
            <a:xfrm>
              <a:off x="3647436" y="292036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A44CB76-7C14-4F49-A997-1AB6A48E34FE}"/>
                </a:ext>
              </a:extLst>
            </p:cNvPr>
            <p:cNvSpPr/>
            <p:nvPr/>
          </p:nvSpPr>
          <p:spPr>
            <a:xfrm>
              <a:off x="4292743" y="292036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97FAA51-07BB-4C68-AB5A-A4FE20DE8919}"/>
                </a:ext>
              </a:extLst>
            </p:cNvPr>
            <p:cNvSpPr/>
            <p:nvPr/>
          </p:nvSpPr>
          <p:spPr>
            <a:xfrm>
              <a:off x="4938446" y="292036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16A5A67-2740-4E02-85F2-36D4A9BF55B4}"/>
                </a:ext>
              </a:extLst>
            </p:cNvPr>
            <p:cNvSpPr/>
            <p:nvPr/>
          </p:nvSpPr>
          <p:spPr>
            <a:xfrm>
              <a:off x="3001499" y="2274505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64B32CE-5D10-4DF9-B9F1-0D5E522BDB3D}"/>
                </a:ext>
              </a:extLst>
            </p:cNvPr>
            <p:cNvSpPr/>
            <p:nvPr/>
          </p:nvSpPr>
          <p:spPr>
            <a:xfrm>
              <a:off x="3647202" y="2274505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865ED5-99B3-45B8-8FC3-745C50962969}"/>
                </a:ext>
              </a:extLst>
            </p:cNvPr>
            <p:cNvSpPr/>
            <p:nvPr/>
          </p:nvSpPr>
          <p:spPr>
            <a:xfrm>
              <a:off x="4292509" y="2274505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AA2E8F3-6DA5-4957-A2C1-8B8D94F7392B}"/>
                </a:ext>
              </a:extLst>
            </p:cNvPr>
            <p:cNvSpPr/>
            <p:nvPr/>
          </p:nvSpPr>
          <p:spPr>
            <a:xfrm>
              <a:off x="4938212" y="2274505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B63ECED6-26EC-4010-9BF0-F325B1C85252}"/>
                </a:ext>
              </a:extLst>
            </p:cNvPr>
            <p:cNvGrpSpPr/>
            <p:nvPr/>
          </p:nvGrpSpPr>
          <p:grpSpPr>
            <a:xfrm>
              <a:off x="2963056" y="2252471"/>
              <a:ext cx="2262559" cy="261612"/>
              <a:chOff x="8232012" y="2779917"/>
              <a:chExt cx="2262559" cy="261612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8EDD490-5FC1-4D99-B5BC-FE157E787260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DD8E525-8AB8-4BA2-8FC7-474772131B0F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D9525D-1235-4716-BBBE-31A038AC1C6C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0E24710-FFED-437B-B134-B0652305DD3D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DD9CB4B-4337-4ECE-967C-273AC6D9DF1C}"/>
                </a:ext>
              </a:extLst>
            </p:cNvPr>
            <p:cNvGrpSpPr/>
            <p:nvPr/>
          </p:nvGrpSpPr>
          <p:grpSpPr>
            <a:xfrm>
              <a:off x="2959188" y="2897432"/>
              <a:ext cx="2262559" cy="261612"/>
              <a:chOff x="8232012" y="2779917"/>
              <a:chExt cx="2262559" cy="261612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7448376-0DB2-49AF-A973-ED7C25D792B8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360FC1A-7240-4818-B5C1-31A5E2E0CBEB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535764A-A1FD-4107-B59E-F7EC24CFC9C5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C044EAA-3C73-421F-B6E3-4A496E4181F4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13A6B05-81A0-4497-8AA2-CAD92CB69970}"/>
                </a:ext>
              </a:extLst>
            </p:cNvPr>
            <p:cNvSpPr txBox="1"/>
            <p:nvPr/>
          </p:nvSpPr>
          <p:spPr>
            <a:xfrm>
              <a:off x="5708615" y="2086603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73F0E11-47CC-44E8-B691-1007581C605B}"/>
                </a:ext>
              </a:extLst>
            </p:cNvPr>
            <p:cNvGrpSpPr/>
            <p:nvPr/>
          </p:nvGrpSpPr>
          <p:grpSpPr>
            <a:xfrm rot="5400000" flipH="1">
              <a:off x="5318793" y="2223087"/>
              <a:ext cx="678938" cy="100706"/>
              <a:chOff x="3234869" y="3688080"/>
              <a:chExt cx="783411" cy="146685"/>
            </a:xfrm>
          </p:grpSpPr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8C40C3EE-4E8D-4FA1-892C-FAEF36DC714E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EAE41F66-F7D2-491E-8BEF-3C56E8B7E38F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DD8EBFE5-6818-46C0-A555-A6DAEFC94937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79BEA0-6178-4D81-8A7D-3BB06B2E0F54}"/>
                </a:ext>
              </a:extLst>
            </p:cNvPr>
            <p:cNvSpPr txBox="1"/>
            <p:nvPr/>
          </p:nvSpPr>
          <p:spPr>
            <a:xfrm>
              <a:off x="3812231" y="179746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A9A2411-5819-4788-B2B4-A1C5CB55C908}"/>
                </a:ext>
              </a:extLst>
            </p:cNvPr>
            <p:cNvSpPr txBox="1"/>
            <p:nvPr/>
          </p:nvSpPr>
          <p:spPr>
            <a:xfrm>
              <a:off x="4481237" y="179746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5B9E061-B1B5-47C0-93AD-51547A03DE55}"/>
                </a:ext>
              </a:extLst>
            </p:cNvPr>
            <p:cNvSpPr txBox="1"/>
            <p:nvPr/>
          </p:nvSpPr>
          <p:spPr>
            <a:xfrm>
              <a:off x="3177217" y="17672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CC41B4-D918-4ECD-9E66-FEB8B248E5BD}"/>
                </a:ext>
              </a:extLst>
            </p:cNvPr>
            <p:cNvSpPr txBox="1"/>
            <p:nvPr/>
          </p:nvSpPr>
          <p:spPr>
            <a:xfrm>
              <a:off x="3812231" y="243747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02C692C-0592-4A59-8301-6963007E1A4A}"/>
                </a:ext>
              </a:extLst>
            </p:cNvPr>
            <p:cNvSpPr txBox="1"/>
            <p:nvPr/>
          </p:nvSpPr>
          <p:spPr>
            <a:xfrm>
              <a:off x="4481237" y="307810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993C3D3-78A0-4A4E-B969-EF181EBB3A2E}"/>
                </a:ext>
              </a:extLst>
            </p:cNvPr>
            <p:cNvSpPr txBox="1"/>
            <p:nvPr/>
          </p:nvSpPr>
          <p:spPr>
            <a:xfrm>
              <a:off x="3171995" y="243791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E40F632-3311-4F36-A381-E430397BFC77}"/>
                </a:ext>
              </a:extLst>
            </p:cNvPr>
            <p:cNvSpPr txBox="1"/>
            <p:nvPr/>
          </p:nvSpPr>
          <p:spPr>
            <a:xfrm>
              <a:off x="2365356" y="198677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xy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E929FE-B052-491A-A317-F1FD7AB7CE69}"/>
                </a:ext>
              </a:extLst>
            </p:cNvPr>
            <p:cNvSpPr txBox="1"/>
            <p:nvPr/>
          </p:nvSpPr>
          <p:spPr>
            <a:xfrm>
              <a:off x="4836355" y="3719029"/>
              <a:ext cx="632697" cy="417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x'yz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303FEB-CAC8-45AA-8260-4331DF44CCB4}"/>
                </a:ext>
              </a:extLst>
            </p:cNvPr>
            <p:cNvSpPr txBox="1"/>
            <p:nvPr/>
          </p:nvSpPr>
          <p:spPr>
            <a:xfrm>
              <a:off x="4467946" y="112860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922469E1-DC66-4D92-BEC7-4B50E726C5F1}"/>
                </a:ext>
              </a:extLst>
            </p:cNvPr>
            <p:cNvCxnSpPr/>
            <p:nvPr/>
          </p:nvCxnSpPr>
          <p:spPr>
            <a:xfrm>
              <a:off x="4745620" y="3626213"/>
              <a:ext cx="187868" cy="230516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494D9017-3415-4AC1-8F00-3C2D03E02063}"/>
                </a:ext>
              </a:extLst>
            </p:cNvPr>
            <p:cNvCxnSpPr/>
            <p:nvPr/>
          </p:nvCxnSpPr>
          <p:spPr>
            <a:xfrm rot="5400000" flipH="1">
              <a:off x="2926249" y="2072889"/>
              <a:ext cx="1683" cy="258541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7315798-3F7C-4DC7-B1F3-C1BF5EA955D2}"/>
                </a:ext>
              </a:extLst>
            </p:cNvPr>
            <p:cNvSpPr txBox="1"/>
            <p:nvPr/>
          </p:nvSpPr>
          <p:spPr>
            <a:xfrm>
              <a:off x="3673381" y="484082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w'z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78893A15-50B4-4145-8C29-91BABF7D31BC}"/>
                </a:ext>
              </a:extLst>
            </p:cNvPr>
            <p:cNvCxnSpPr/>
            <p:nvPr/>
          </p:nvCxnSpPr>
          <p:spPr>
            <a:xfrm flipH="1" flipV="1">
              <a:off x="3955324" y="855164"/>
              <a:ext cx="101547" cy="225686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3232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TM10237556[[fn=3D 메탈 테마]]</Template>
  <TotalTime>5164</TotalTime>
  <Words>875</Words>
  <Application>Microsoft Office PowerPoint</Application>
  <PresentationFormat>와이드스크린</PresentationFormat>
  <Paragraphs>362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HY헤드라인M</vt:lpstr>
      <vt:lpstr>맑은 고딕</vt:lpstr>
      <vt:lpstr>함초롬바탕</vt:lpstr>
      <vt:lpstr>Arial</vt:lpstr>
      <vt:lpstr>Arial Nova</vt:lpstr>
      <vt:lpstr>Times New Roman</vt:lpstr>
      <vt:lpstr>Wingdings</vt:lpstr>
      <vt:lpstr>Office 테마</vt:lpstr>
      <vt:lpstr>Appendix  콰인-맥클러스키 (QMC, Quine-McCluskey) 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한규필</dc:creator>
  <cp:lastModifiedBy>Oh Sungjun</cp:lastModifiedBy>
  <cp:revision>118</cp:revision>
  <dcterms:created xsi:type="dcterms:W3CDTF">2021-12-27T03:57:05Z</dcterms:created>
  <dcterms:modified xsi:type="dcterms:W3CDTF">2022-04-22T05:31:52Z</dcterms:modified>
</cp:coreProperties>
</file>