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30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48"/>
    <a:srgbClr val="F9FA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91BD2-DAE0-48D6-8AD5-DAA06318F913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C201-6CB3-49D5-A8D2-B889D17DE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1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AFB2132E-08F5-4DE9-B057-0D73D833C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492" y="6340181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9ACEF3B-9F20-4AD4-88D0-1569CA46D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A1296-147D-458A-A3F8-07ACD8BE7CA7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71B6BA-15DE-4A12-B83F-1F23B8029228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600">
                <a:solidFill>
                  <a:srgbClr val="0070C0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/>
              <a:t>셋째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68F80D4-8625-476A-8B95-72D335C5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066CA3C-1521-4F6A-93E2-754ED835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69148-0988-4843-A135-BE2E304CA10B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69CA64-2384-422C-BDA6-2EE73FA3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796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390293"/>
            <a:ext cx="10515600" cy="57866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1843BCC-03F9-4F6F-8AF5-32A2E3CBD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B9F4940-FF08-43F8-833F-06F3B9DF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2CB56-69AA-4DDD-B5C8-6825A1A0DC6F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4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B355C-B389-4B30-9440-117939363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7C2FA3-871A-4277-AEA0-3BF84807C2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3BF2D-EBF1-4433-9E55-4AE059F14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81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2DB1A-B5B8-49B9-8115-35039A806892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195D49-EA09-4E3B-9083-BAB6E042F51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15" y="6380367"/>
            <a:ext cx="1139246" cy="31709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CF3910-DC39-4D72-AD7A-52E0EBF6C5A0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HY헤드라인M" panose="02030600000101010101" pitchFamily="18" charset="-127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00A04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º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CEFB93-2661-9D9E-ED5D-5581EC90A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5722" y="3702866"/>
            <a:ext cx="5044637" cy="1253753"/>
          </a:xfrm>
        </p:spPr>
        <p:txBody>
          <a:bodyPr>
            <a:normAutofit/>
          </a:bodyPr>
          <a:lstStyle/>
          <a:p>
            <a:r>
              <a:rPr lang="en-US" altLang="ko-KR" sz="400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4000">
                <a:latin typeface="HY헤드라인M" panose="02030600000101010101" pitchFamily="18" charset="-127"/>
                <a:ea typeface="HY헤드라인M" panose="02030600000101010101" pitchFamily="18" charset="-127"/>
              </a:rPr>
              <a:t>장 디지털 시스템 개요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C91F7D-B715-478C-8E6B-76DF21373ABE}"/>
              </a:ext>
            </a:extLst>
          </p:cNvPr>
          <p:cNvSpPr txBox="1"/>
          <p:nvPr/>
        </p:nvSpPr>
        <p:spPr>
          <a:xfrm>
            <a:off x="1732295" y="528918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9FA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원리로 쉽게 배우는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F37B0-12F3-4581-83BB-A83657586233}"/>
              </a:ext>
            </a:extLst>
          </p:cNvPr>
          <p:cNvSpPr txBox="1"/>
          <p:nvPr/>
        </p:nvSpPr>
        <p:spPr>
          <a:xfrm>
            <a:off x="1689136" y="1245939"/>
            <a:ext cx="8398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논리회로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8ACAF-00D5-4FB2-89EB-2F0A9ADEA20D}"/>
              </a:ext>
            </a:extLst>
          </p:cNvPr>
          <p:cNvSpPr txBox="1"/>
          <p:nvPr/>
        </p:nvSpPr>
        <p:spPr>
          <a:xfrm>
            <a:off x="8212941" y="62125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한규필</a:t>
            </a: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지음</a:t>
            </a:r>
            <a:endParaRPr lang="ko-KR" altLang="en-US" sz="240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51554C-7A22-49BB-971B-5EDC4D7BB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5" y="6058453"/>
            <a:ext cx="1165571" cy="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05317"/>
            <a:ext cx="10515600" cy="612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진법과 기호</a:t>
            </a:r>
            <a:endParaRPr lang="ko-KR" altLang="en-US" sz="2200" dirty="0">
              <a:solidFill>
                <a:srgbClr val="0070C0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751927"/>
              </p:ext>
            </p:extLst>
          </p:nvPr>
        </p:nvGraphicFramePr>
        <p:xfrm>
          <a:off x="2182191" y="1518092"/>
          <a:ext cx="7827618" cy="1730881"/>
        </p:xfrm>
        <a:graphic>
          <a:graphicData uri="http://schemas.openxmlformats.org/drawingml/2006/table">
            <a:tbl>
              <a:tblPr/>
              <a:tblGrid>
                <a:gridCol w="1847833">
                  <a:extLst>
                    <a:ext uri="{9D8B030D-6E8A-4147-A177-3AD203B41FA5}">
                      <a16:colId xmlns:a16="http://schemas.microsoft.com/office/drawing/2014/main" val="3342189483"/>
                    </a:ext>
                  </a:extLst>
                </a:gridCol>
                <a:gridCol w="2228519">
                  <a:extLst>
                    <a:ext uri="{9D8B030D-6E8A-4147-A177-3AD203B41FA5}">
                      <a16:colId xmlns:a16="http://schemas.microsoft.com/office/drawing/2014/main" val="1498333432"/>
                    </a:ext>
                  </a:extLst>
                </a:gridCol>
                <a:gridCol w="3751266">
                  <a:extLst>
                    <a:ext uri="{9D8B030D-6E8A-4147-A177-3AD203B41FA5}">
                      <a16:colId xmlns:a16="http://schemas.microsoft.com/office/drawing/2014/main" val="1369167765"/>
                    </a:ext>
                  </a:extLst>
                </a:gridCol>
              </a:tblGrid>
              <a:tr h="38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진법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radix)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명칭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name)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symbol)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718149"/>
                  </a:ext>
                </a:extLst>
              </a:tr>
              <a:tr h="13384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binary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octal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decimal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hexa-decimal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0,1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0,1,2,3,4,5,6,7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0,1,2,3,4,5,6,7,8,9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0,1,2,3,4,5,6,7,8,9,A,B,C,D,E,F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234087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 txBox="1">
            <a:spLocks/>
          </p:cNvSpPr>
          <p:nvPr/>
        </p:nvSpPr>
        <p:spPr>
          <a:xfrm>
            <a:off x="838200" y="3553716"/>
            <a:ext cx="10935878" cy="1885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  <a:latin typeface="+mn-lt"/>
              </a:rPr>
              <a:t>수 표기</a:t>
            </a:r>
            <a:r>
              <a:rPr lang="en-US" altLang="ko-KR" sz="2000" dirty="0">
                <a:solidFill>
                  <a:srgbClr val="0070C0"/>
                </a:solidFill>
                <a:latin typeface="+mn-lt"/>
              </a:rPr>
              <a:t> </a:t>
            </a:r>
            <a:r>
              <a:rPr lang="ko-KR" altLang="en-US" sz="2000" dirty="0">
                <a:solidFill>
                  <a:srgbClr val="0070C0"/>
                </a:solidFill>
                <a:latin typeface="+mn-lt"/>
              </a:rPr>
              <a:t>방식</a:t>
            </a:r>
            <a:endParaRPr lang="en-US" altLang="ko-KR" sz="2000" dirty="0">
              <a:solidFill>
                <a:srgbClr val="0070C0"/>
              </a:solidFill>
              <a:latin typeface="+mn-lt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10</a:t>
            </a:r>
            <a:r>
              <a:rPr lang="ko-KR" altLang="en-US" sz="1800"/>
              <a:t>진수</a:t>
            </a:r>
            <a:endParaRPr lang="en-US" altLang="ko-KR" sz="1800" dirty="0"/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정수 </a:t>
            </a:r>
            <a:r>
              <a:rPr lang="en-US" altLang="ko-KR" sz="1800" dirty="0"/>
              <a:t>: 1,982 = 1×1,000 + 9×100 + 8×10 + 2×1 = 1×10</a:t>
            </a:r>
            <a:r>
              <a:rPr lang="en-US" altLang="ko-KR" sz="1800" baseline="30000" dirty="0"/>
              <a:t>3</a:t>
            </a:r>
            <a:r>
              <a:rPr lang="en-US" altLang="ko-KR" sz="1800" dirty="0"/>
              <a:t> + 9×10</a:t>
            </a:r>
            <a:r>
              <a:rPr lang="en-US" altLang="ko-KR" sz="1800" baseline="30000" dirty="0"/>
              <a:t>2</a:t>
            </a:r>
            <a:r>
              <a:rPr lang="en-US" altLang="ko-KR" sz="1800" dirty="0"/>
              <a:t> + 8×10</a:t>
            </a:r>
            <a:r>
              <a:rPr lang="en-US" altLang="ko-KR" sz="1800" baseline="30000" dirty="0"/>
              <a:t>1</a:t>
            </a:r>
            <a:r>
              <a:rPr lang="en-US" altLang="ko-KR" sz="1800" dirty="0"/>
              <a:t> + 2×10</a:t>
            </a:r>
            <a:r>
              <a:rPr lang="en-US" altLang="ko-KR" sz="1800" baseline="30000" dirty="0"/>
              <a:t>0</a:t>
            </a:r>
            <a:endParaRPr lang="en-US" altLang="ko-KR" sz="1800" dirty="0"/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소수</a:t>
            </a:r>
            <a:r>
              <a:rPr lang="en-US" altLang="ko-KR" sz="1800" dirty="0"/>
              <a:t>: 0.1234 = 1×0.1 + 2×0.01 + 3×0.001 + 4×0.0001 = 1×10</a:t>
            </a:r>
            <a:r>
              <a:rPr lang="en-US" altLang="ko-KR" sz="1800" baseline="30000" dirty="0"/>
              <a:t>-1</a:t>
            </a:r>
            <a:r>
              <a:rPr lang="en-US" altLang="ko-KR" sz="1800" dirty="0"/>
              <a:t> + 2×10</a:t>
            </a:r>
            <a:r>
              <a:rPr lang="en-US" altLang="ko-KR" sz="1800" baseline="30000" dirty="0"/>
              <a:t>-2</a:t>
            </a:r>
            <a:r>
              <a:rPr lang="en-US" altLang="ko-KR" sz="1800" dirty="0"/>
              <a:t> + 3×10</a:t>
            </a:r>
            <a:r>
              <a:rPr lang="en-US" altLang="ko-KR" sz="1800" baseline="30000" dirty="0"/>
              <a:t>-3</a:t>
            </a:r>
            <a:r>
              <a:rPr lang="en-US" altLang="ko-KR" sz="1800" dirty="0"/>
              <a:t> </a:t>
            </a:r>
            <a:r>
              <a:rPr lang="en-US" altLang="ko-KR" sz="1800"/>
              <a:t>+ 4×10</a:t>
            </a:r>
            <a:r>
              <a:rPr lang="en-US" altLang="ko-KR" sz="1800" baseline="30000"/>
              <a:t>-4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53B272-F0E9-4F47-91BD-6ECCDA60D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10</a:t>
            </a:fld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2DD3011C-EC3A-41B6-9DA9-F4D783D39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7C28614-948C-4DB1-B092-373F49E32DCA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1.2 </a:t>
            </a:r>
            <a:r>
              <a:rPr lang="ko-KR" altLang="en-US" sz="2200"/>
              <a:t>수 체계</a:t>
            </a:r>
            <a:endParaRPr lang="ko-KR" alt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CE6CD-230F-4C91-A75B-84AF289D79B8}"/>
              </a:ext>
            </a:extLst>
          </p:cNvPr>
          <p:cNvSpPr txBox="1"/>
          <p:nvPr/>
        </p:nvSpPr>
        <p:spPr>
          <a:xfrm>
            <a:off x="838200" y="5579632"/>
            <a:ext cx="11049000" cy="373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lnSpc>
                <a:spcPct val="110000"/>
              </a:lnSpc>
              <a:buNone/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00A048"/>
                </a:solidFill>
              </a:rPr>
              <a:t>기수의 멱승</a:t>
            </a:r>
            <a:r>
              <a:rPr lang="en-US" altLang="ko-KR">
                <a:solidFill>
                  <a:srgbClr val="00A048"/>
                </a:solidFill>
              </a:rPr>
              <a:t>(10</a:t>
            </a:r>
            <a:r>
              <a:rPr lang="en-US" altLang="ko-KR" i="1" baseline="30000">
                <a:solidFill>
                  <a:srgbClr val="00A048"/>
                </a:solidFill>
              </a:rPr>
              <a:t>n</a:t>
            </a:r>
            <a:r>
              <a:rPr lang="en-US" altLang="ko-KR">
                <a:solidFill>
                  <a:srgbClr val="00A048"/>
                </a:solidFill>
              </a:rPr>
              <a:t>)</a:t>
            </a:r>
            <a:r>
              <a:rPr lang="ko-KR" altLang="en-US"/>
              <a:t>과 각 자리 숫자를 계수</a:t>
            </a:r>
            <a:r>
              <a:rPr lang="en-US" altLang="ko-KR"/>
              <a:t>(coefficient)/</a:t>
            </a:r>
            <a:r>
              <a:rPr lang="ko-KR" altLang="en-US"/>
              <a:t>가중치</a:t>
            </a:r>
            <a:r>
              <a:rPr lang="en-US" altLang="ko-KR"/>
              <a:t>(weight)</a:t>
            </a:r>
            <a:r>
              <a:rPr lang="ko-KR" altLang="en-US"/>
              <a:t>로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선형 조합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(linear combination)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20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/>
          <p:cNvSpPr txBox="1">
            <a:spLocks/>
          </p:cNvSpPr>
          <p:nvPr/>
        </p:nvSpPr>
        <p:spPr>
          <a:xfrm>
            <a:off x="998455" y="1183782"/>
            <a:ext cx="1051560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표준 표기법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기수</a:t>
            </a:r>
            <a:r>
              <a:rPr lang="en-US" altLang="ko-KR" sz="2000" dirty="0">
                <a:solidFill>
                  <a:srgbClr val="0070C0"/>
                </a:solidFill>
              </a:rPr>
              <a:t>:</a:t>
            </a:r>
            <a:r>
              <a:rPr lang="en-US" altLang="ko-KR" sz="2000" i="1" dirty="0">
                <a:solidFill>
                  <a:srgbClr val="0070C0"/>
                </a:solidFill>
              </a:rPr>
              <a:t>r</a:t>
            </a:r>
            <a:r>
              <a:rPr lang="en-US" altLang="ko-KR" sz="2000" dirty="0">
                <a:solidFill>
                  <a:srgbClr val="0070C0"/>
                </a:solidFill>
              </a:rPr>
              <a:t>, </a:t>
            </a:r>
            <a:r>
              <a:rPr lang="ko-KR" altLang="en-US" sz="2000" dirty="0">
                <a:solidFill>
                  <a:srgbClr val="0070C0"/>
                </a:solidFill>
              </a:rPr>
              <a:t>각 자리 숫자</a:t>
            </a:r>
            <a:r>
              <a:rPr lang="en-US" altLang="ko-KR" sz="2000" dirty="0">
                <a:solidFill>
                  <a:srgbClr val="0070C0"/>
                </a:solidFill>
              </a:rPr>
              <a:t>:</a:t>
            </a:r>
            <a:r>
              <a:rPr lang="en-US" altLang="ko-KR" sz="2000" i="1" dirty="0">
                <a:solidFill>
                  <a:srgbClr val="0070C0"/>
                </a:solidFill>
              </a:rPr>
              <a:t>d</a:t>
            </a:r>
            <a:r>
              <a:rPr lang="en-US" altLang="ko-KR" sz="2000" i="1" baseline="-25000" dirty="0">
                <a:solidFill>
                  <a:srgbClr val="0070C0"/>
                </a:solidFill>
              </a:rPr>
              <a:t>i</a:t>
            </a:r>
            <a:r>
              <a:rPr lang="en-US" altLang="ko-KR" sz="2000" dirty="0">
                <a:solidFill>
                  <a:srgbClr val="0070C0"/>
                </a:solidFill>
              </a:rPr>
              <a:t>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50704" y="1796560"/>
                <a:ext cx="8869061" cy="3077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04" y="1796560"/>
                <a:ext cx="8869061" cy="307777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50704" y="2394871"/>
                <a:ext cx="3720918" cy="30777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704" y="2394871"/>
                <a:ext cx="3720918" cy="307777"/>
              </a:xfrm>
              <a:prstGeom prst="rect">
                <a:avLst/>
              </a:prstGeom>
              <a:blipFill>
                <a:blip r:embed="rId3"/>
                <a:stretch>
                  <a:fillRect l="-163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내용 개체 틀 2"/>
          <p:cNvSpPr txBox="1">
            <a:spLocks/>
          </p:cNvSpPr>
          <p:nvPr/>
        </p:nvSpPr>
        <p:spPr>
          <a:xfrm>
            <a:off x="761386" y="3724170"/>
            <a:ext cx="10515600" cy="17997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[</a:t>
            </a:r>
            <a:r>
              <a:rPr lang="en-US" altLang="ko-KR" dirty="0"/>
              <a:t>1011.01]</a:t>
            </a:r>
            <a:r>
              <a:rPr lang="en-US" altLang="ko-KR" baseline="-25000" dirty="0"/>
              <a:t>2</a:t>
            </a:r>
            <a:r>
              <a:rPr lang="en-US" altLang="ko-KR" dirty="0"/>
              <a:t> = 1×2</a:t>
            </a:r>
            <a:r>
              <a:rPr lang="en-US" altLang="ko-KR" baseline="30000" dirty="0"/>
              <a:t>3</a:t>
            </a:r>
            <a:r>
              <a:rPr lang="en-US" altLang="ko-KR" dirty="0"/>
              <a:t> + 1×2</a:t>
            </a:r>
            <a:r>
              <a:rPr lang="en-US" altLang="ko-KR" baseline="30000" dirty="0"/>
              <a:t>1</a:t>
            </a:r>
            <a:r>
              <a:rPr lang="en-US" altLang="ko-KR" dirty="0"/>
              <a:t> + 1×2</a:t>
            </a:r>
            <a:r>
              <a:rPr lang="en-US" altLang="ko-KR" baseline="30000" dirty="0"/>
              <a:t>0</a:t>
            </a:r>
            <a:r>
              <a:rPr lang="en-US" altLang="ko-KR" dirty="0"/>
              <a:t> + 1×2</a:t>
            </a:r>
            <a:r>
              <a:rPr lang="en-US" altLang="ko-KR" baseline="30000" dirty="0"/>
              <a:t>-2</a:t>
            </a:r>
            <a:r>
              <a:rPr lang="en-US" altLang="ko-KR" dirty="0"/>
              <a:t> = [11.25]</a:t>
            </a:r>
            <a:r>
              <a:rPr lang="en-US" altLang="ko-KR" baseline="-25000" dirty="0"/>
              <a:t>10</a:t>
            </a:r>
            <a:endParaRPr lang="en-US" altLang="ko-KR" dirty="0"/>
          </a:p>
          <a:p>
            <a:pPr lvl="2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[27.1]</a:t>
            </a:r>
            <a:r>
              <a:rPr lang="en-US" altLang="ko-KR" baseline="-25000" dirty="0"/>
              <a:t>8</a:t>
            </a:r>
            <a:r>
              <a:rPr lang="en-US" altLang="ko-KR" dirty="0"/>
              <a:t> = 2×8</a:t>
            </a:r>
            <a:r>
              <a:rPr lang="en-US" altLang="ko-KR" baseline="30000" dirty="0"/>
              <a:t>1</a:t>
            </a:r>
            <a:r>
              <a:rPr lang="en-US" altLang="ko-KR" dirty="0"/>
              <a:t> + 7×8</a:t>
            </a:r>
            <a:r>
              <a:rPr lang="en-US" altLang="ko-KR" baseline="30000" dirty="0"/>
              <a:t>0</a:t>
            </a:r>
            <a:r>
              <a:rPr lang="en-US" altLang="ko-KR" dirty="0"/>
              <a:t> + 1×8</a:t>
            </a:r>
            <a:r>
              <a:rPr lang="en-US" altLang="ko-KR" baseline="30000" dirty="0"/>
              <a:t>-1</a:t>
            </a:r>
            <a:r>
              <a:rPr lang="en-US" altLang="ko-KR" dirty="0"/>
              <a:t> = [23.125]</a:t>
            </a:r>
            <a:r>
              <a:rPr lang="en-US" altLang="ko-KR" baseline="-25000" dirty="0"/>
              <a:t>10</a:t>
            </a:r>
            <a:endParaRPr lang="en-US" altLang="ko-KR" dirty="0"/>
          </a:p>
          <a:p>
            <a:pPr lvl="2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[F2D]</a:t>
            </a:r>
            <a:r>
              <a:rPr lang="en-US" altLang="ko-KR" baseline="-25000" dirty="0"/>
              <a:t>16</a:t>
            </a:r>
            <a:r>
              <a:rPr lang="en-US" altLang="ko-KR" dirty="0"/>
              <a:t> = 15×16</a:t>
            </a:r>
            <a:r>
              <a:rPr lang="en-US" altLang="ko-KR" baseline="30000" dirty="0"/>
              <a:t>2</a:t>
            </a:r>
            <a:r>
              <a:rPr lang="en-US" altLang="ko-KR" dirty="0"/>
              <a:t> + 2×16</a:t>
            </a:r>
            <a:r>
              <a:rPr lang="en-US" altLang="ko-KR" baseline="30000" dirty="0"/>
              <a:t>1</a:t>
            </a:r>
            <a:r>
              <a:rPr lang="en-US" altLang="ko-KR" dirty="0"/>
              <a:t> + 13×16</a:t>
            </a:r>
            <a:r>
              <a:rPr lang="en-US" altLang="ko-KR" baseline="30000" dirty="0"/>
              <a:t>0</a:t>
            </a:r>
            <a:r>
              <a:rPr lang="en-US" altLang="ko-KR" dirty="0"/>
              <a:t> = [3,885]</a:t>
            </a:r>
            <a:r>
              <a:rPr lang="en-US" altLang="ko-KR" baseline="-25000" dirty="0"/>
              <a:t>10</a:t>
            </a:r>
            <a:endParaRPr lang="en-US" altLang="ko-KR" dirty="0"/>
          </a:p>
          <a:p>
            <a:pPr lvl="2"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DFA50B-DFCE-4CD7-B2BC-DF735AB55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087772-920E-4D8A-9EB0-2714D03C7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9AF40B6-E7AD-4EE7-9617-9D1FE7739D0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1.2 </a:t>
            </a:r>
            <a:r>
              <a:rPr lang="ko-KR" altLang="en-US" sz="2200"/>
              <a:t>수 체계</a:t>
            </a:r>
            <a:endParaRPr lang="ko-KR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84F02-72A7-4A82-9352-C1E93E75212B}"/>
              </a:ext>
            </a:extLst>
          </p:cNvPr>
          <p:cNvSpPr txBox="1"/>
          <p:nvPr/>
        </p:nvSpPr>
        <p:spPr>
          <a:xfrm>
            <a:off x="1783976" y="3379223"/>
            <a:ext cx="949300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표준 표기법 </a:t>
            </a:r>
            <a:r>
              <a:rPr lang="ko-KR" altLang="en-US" sz="1800"/>
              <a:t>예</a:t>
            </a:r>
            <a:endParaRPr lang="en-US" altLang="ko-KR" sz="1800" dirty="0"/>
          </a:p>
        </p:txBody>
      </p:sp>
      <p:pic>
        <p:nvPicPr>
          <p:cNvPr id="9" name="그림 8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C9DFEDEB-2CC8-46F9-9FB1-C47CE66231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8" y="3209741"/>
            <a:ext cx="1907237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2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49489" y="945172"/>
            <a:ext cx="10515600" cy="20462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정수 변환과 원리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1800" dirty="0"/>
              <a:t>10</a:t>
            </a:r>
            <a:r>
              <a:rPr lang="ko-KR" altLang="en-US" sz="1800" dirty="0"/>
              <a:t>진수 </a:t>
            </a:r>
            <a:r>
              <a:rPr lang="en-US" altLang="ko-KR" sz="1800" dirty="0">
                <a:solidFill>
                  <a:srgbClr val="C00000"/>
                </a:solidFill>
              </a:rPr>
              <a:t>11</a:t>
            </a:r>
            <a:r>
              <a:rPr lang="ko-KR" altLang="en-US" sz="1800" dirty="0"/>
              <a:t>의 </a:t>
            </a:r>
            <a:r>
              <a:rPr lang="en-US" altLang="ko-KR" sz="1800" dirty="0"/>
              <a:t>2</a:t>
            </a:r>
            <a:r>
              <a:rPr lang="ko-KR" altLang="en-US" sz="1800" dirty="0"/>
              <a:t>진수 표현 원리</a:t>
            </a: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/>
              <a:t>[1011]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= 1×2</a:t>
            </a:r>
            <a:r>
              <a:rPr lang="en-US" altLang="ko-KR" sz="1800" baseline="30000" dirty="0"/>
              <a:t>3</a:t>
            </a:r>
            <a:r>
              <a:rPr lang="en-US" altLang="ko-KR" sz="1800" dirty="0"/>
              <a:t> + 0×2</a:t>
            </a:r>
            <a:r>
              <a:rPr lang="en-US" altLang="ko-KR" sz="1800" baseline="30000" dirty="0"/>
              <a:t>2</a:t>
            </a:r>
            <a:r>
              <a:rPr lang="en-US" altLang="ko-KR" sz="1800" dirty="0"/>
              <a:t> + 1×2</a:t>
            </a:r>
            <a:r>
              <a:rPr lang="en-US" altLang="ko-KR" sz="1800" baseline="30000" dirty="0"/>
              <a:t>1</a:t>
            </a:r>
            <a:r>
              <a:rPr lang="en-US" altLang="ko-KR" sz="1800" dirty="0"/>
              <a:t> + 1×2</a:t>
            </a:r>
            <a:r>
              <a:rPr lang="en-US" altLang="ko-KR" sz="1800" baseline="30000" dirty="0"/>
              <a:t>0</a:t>
            </a:r>
            <a:r>
              <a:rPr lang="en-US" altLang="ko-KR" sz="1800" dirty="0"/>
              <a:t> = [11]</a:t>
            </a:r>
            <a:r>
              <a:rPr lang="en-US" altLang="ko-KR" sz="1800" baseline="-25000" dirty="0"/>
              <a:t>10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기수의 </a:t>
            </a:r>
            <a:r>
              <a:rPr lang="ko-KR" altLang="en-US" sz="1800" dirty="0" err="1"/>
              <a:t>멱승을</a:t>
            </a:r>
            <a:r>
              <a:rPr lang="ko-KR" altLang="en-US" sz="1800" dirty="0"/>
              <a:t> </a:t>
            </a:r>
            <a:r>
              <a:rPr lang="en-US" altLang="ko-KR" sz="1800" dirty="0"/>
              <a:t>basis(kernel)</a:t>
            </a:r>
            <a:r>
              <a:rPr lang="ko-KR" altLang="en-US" sz="1800" dirty="0"/>
              <a:t>로 하고 각 자리의 숫자를 계수</a:t>
            </a:r>
            <a:r>
              <a:rPr lang="en-US" altLang="ko-KR" sz="1800" dirty="0"/>
              <a:t>/</a:t>
            </a:r>
            <a:r>
              <a:rPr lang="ko-KR" altLang="en-US" sz="1800" dirty="0"/>
              <a:t>가중치</a:t>
            </a:r>
            <a:r>
              <a:rPr lang="en-US" altLang="ko-KR" sz="1800" dirty="0"/>
              <a:t>(coefficient/weight)</a:t>
            </a:r>
            <a:r>
              <a:rPr lang="ko-KR" altLang="en-US" sz="1800" dirty="0"/>
              <a:t>로 하는 선형 조합</a:t>
            </a:r>
            <a:r>
              <a:rPr lang="en-US" altLang="ko-KR" sz="1800" dirty="0"/>
              <a:t>(linear combination</a:t>
            </a:r>
            <a:r>
              <a:rPr lang="en-US" altLang="ko-KR" sz="1800"/>
              <a:t>) </a:t>
            </a:r>
            <a:r>
              <a:rPr lang="ko-KR" altLang="en-US" sz="1800"/>
              <a:t>형태</a:t>
            </a:r>
            <a:endParaRPr lang="en-US" altLang="ko-KR" sz="1800" dirty="0"/>
          </a:p>
          <a:p>
            <a:pPr marL="457200" lvl="1" indent="0">
              <a:lnSpc>
                <a:spcPct val="100000"/>
              </a:lnSpc>
              <a:buNone/>
            </a:pPr>
            <a:endParaRPr lang="ko-KR" altLang="en-US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90404"/>
              </p:ext>
            </p:extLst>
          </p:nvPr>
        </p:nvGraphicFramePr>
        <p:xfrm>
          <a:off x="1371425" y="3244439"/>
          <a:ext cx="9302044" cy="2276306"/>
        </p:xfrm>
        <a:graphic>
          <a:graphicData uri="http://schemas.openxmlformats.org/drawingml/2006/table">
            <a:tbl>
              <a:tblPr/>
              <a:tblGrid>
                <a:gridCol w="778773">
                  <a:extLst>
                    <a:ext uri="{9D8B030D-6E8A-4147-A177-3AD203B41FA5}">
                      <a16:colId xmlns:a16="http://schemas.microsoft.com/office/drawing/2014/main" val="2989677303"/>
                    </a:ext>
                  </a:extLst>
                </a:gridCol>
                <a:gridCol w="841508">
                  <a:extLst>
                    <a:ext uri="{9D8B030D-6E8A-4147-A177-3AD203B41FA5}">
                      <a16:colId xmlns:a16="http://schemas.microsoft.com/office/drawing/2014/main" val="258872300"/>
                    </a:ext>
                  </a:extLst>
                </a:gridCol>
                <a:gridCol w="966982">
                  <a:extLst>
                    <a:ext uri="{9D8B030D-6E8A-4147-A177-3AD203B41FA5}">
                      <a16:colId xmlns:a16="http://schemas.microsoft.com/office/drawing/2014/main" val="4104730434"/>
                    </a:ext>
                  </a:extLst>
                </a:gridCol>
                <a:gridCol w="716036">
                  <a:extLst>
                    <a:ext uri="{9D8B030D-6E8A-4147-A177-3AD203B41FA5}">
                      <a16:colId xmlns:a16="http://schemas.microsoft.com/office/drawing/2014/main" val="1456525592"/>
                    </a:ext>
                  </a:extLst>
                </a:gridCol>
                <a:gridCol w="1016639">
                  <a:extLst>
                    <a:ext uri="{9D8B030D-6E8A-4147-A177-3AD203B41FA5}">
                      <a16:colId xmlns:a16="http://schemas.microsoft.com/office/drawing/2014/main" val="2275164740"/>
                    </a:ext>
                  </a:extLst>
                </a:gridCol>
                <a:gridCol w="1267584">
                  <a:extLst>
                    <a:ext uri="{9D8B030D-6E8A-4147-A177-3AD203B41FA5}">
                      <a16:colId xmlns:a16="http://schemas.microsoft.com/office/drawing/2014/main" val="2403307636"/>
                    </a:ext>
                  </a:extLst>
                </a:gridCol>
                <a:gridCol w="3714522">
                  <a:extLst>
                    <a:ext uri="{9D8B030D-6E8A-4147-A177-3AD203B41FA5}">
                      <a16:colId xmlns:a16="http://schemas.microsoft.com/office/drawing/2014/main" val="593156728"/>
                    </a:ext>
                  </a:extLst>
                </a:gridCol>
              </a:tblGrid>
              <a:tr h="4503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횟수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몫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몫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sz="18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숫자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643994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11/2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기수 </a:t>
                      </a:r>
                      <a:r>
                        <a:rPr lang="en-US" altLang="ko-KR" sz="18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원수를 </a:t>
                      </a:r>
                      <a:r>
                        <a:rPr lang="en-US" altLang="ko-KR" sz="18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나누었을 때 나머지가 각 </a:t>
                      </a:r>
                      <a:r>
                        <a:rPr lang="ko-KR" altLang="en-US" sz="1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자릿수 </a:t>
                      </a:r>
                      <a:r>
                        <a:rPr lang="en-US" altLang="ko-KR" sz="1800" i="1" kern="0" spc="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altLang="ko-KR" sz="1800" i="1" kern="0" spc="0" baseline="-250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된다는 것을 알 수 있다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954528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5/2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471179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2/2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817970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1/2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840584"/>
                  </a:ext>
                </a:extLst>
              </a:tr>
            </a:tbl>
          </a:graphicData>
        </a:graphic>
      </p:graphicFrame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787E7DCD-CF54-4EBE-A289-86D9B3252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371493E-4B6E-44AF-A264-0BF6DF39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12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AA8731F-644C-4A36-A51F-3712EA07C3DA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1.3 </a:t>
            </a:r>
            <a:r>
              <a:rPr lang="ko-KR" altLang="en-US" sz="2200"/>
              <a:t>기수 변환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15641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735063" y="5595359"/>
            <a:ext cx="262283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3057B9"/>
                </a:solidFill>
                <a:latin typeface="Times New Roman" panose="02020603050405020304" pitchFamily="18" charset="0"/>
              </a:rPr>
              <a:t>10</a:t>
            </a:r>
            <a:r>
              <a:rPr lang="ko-KR" altLang="en-US" kern="0" dirty="0">
                <a:solidFill>
                  <a:srgbClr val="3057B9"/>
                </a:solidFill>
                <a:latin typeface="맑은 고딕" panose="020B0503020000020004" pitchFamily="50" charset="-127"/>
              </a:rPr>
              <a:t>진수의 </a:t>
            </a:r>
            <a:r>
              <a:rPr lang="en-US" altLang="ko-KR" kern="0" dirty="0">
                <a:solidFill>
                  <a:srgbClr val="3057B9"/>
                </a:solidFill>
                <a:latin typeface="Times New Roman" panose="02020603050405020304" pitchFamily="18" charset="0"/>
              </a:rPr>
              <a:t>2</a:t>
            </a:r>
            <a:r>
              <a:rPr lang="ko-KR" altLang="en-US" kern="0" dirty="0">
                <a:solidFill>
                  <a:srgbClr val="3057B9"/>
                </a:solidFill>
                <a:latin typeface="맑은 고딕" panose="020B0503020000020004" pitchFamily="50" charset="-127"/>
              </a:rPr>
              <a:t>진수 변환 예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4197086" y="2236871"/>
            <a:ext cx="3797827" cy="3201460"/>
            <a:chOff x="4098776" y="1812963"/>
            <a:chExt cx="3797827" cy="3201460"/>
          </a:xfrm>
        </p:grpSpPr>
        <p:grpSp>
          <p:nvGrpSpPr>
            <p:cNvPr id="11" name="그룹 10"/>
            <p:cNvGrpSpPr/>
            <p:nvPr/>
          </p:nvGrpSpPr>
          <p:grpSpPr>
            <a:xfrm>
              <a:off x="4098776" y="1812963"/>
              <a:ext cx="3797827" cy="3201460"/>
              <a:chOff x="4098776" y="1812963"/>
              <a:chExt cx="3797827" cy="3201460"/>
            </a:xfrm>
          </p:grpSpPr>
          <p:grpSp>
            <p:nvGrpSpPr>
              <p:cNvPr id="19" name="그룹 18"/>
              <p:cNvGrpSpPr/>
              <p:nvPr/>
            </p:nvGrpSpPr>
            <p:grpSpPr>
              <a:xfrm>
                <a:off x="5018926" y="2336165"/>
                <a:ext cx="923767" cy="440208"/>
                <a:chOff x="3968612" y="2075811"/>
                <a:chExt cx="923767" cy="440208"/>
              </a:xfrm>
            </p:grpSpPr>
            <p:cxnSp>
              <p:nvCxnSpPr>
                <p:cNvPr id="52" name="직선 연결선 51"/>
                <p:cNvCxnSpPr/>
                <p:nvPr/>
              </p:nvCxnSpPr>
              <p:spPr>
                <a:xfrm>
                  <a:off x="3974089" y="2075811"/>
                  <a:ext cx="0" cy="440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>
                  <a:off x="3968612" y="2516019"/>
                  <a:ext cx="92376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/>
              <p:cNvSpPr txBox="1"/>
              <p:nvPr/>
            </p:nvSpPr>
            <p:spPr>
              <a:xfrm>
                <a:off x="5211208" y="2313587"/>
                <a:ext cx="4810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245765" y="231358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282445" y="286975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466607" y="2881129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51981" y="286975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77071" y="3411719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55697" y="341171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251981" y="342095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1045" y="397145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450053" y="397145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52665" y="395860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289468" y="455275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450053" y="4531193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98776" y="1819369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기수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18715" y="1812963"/>
                <a:ext cx="13003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정수와 몫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172384" y="1812963"/>
                <a:ext cx="954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나머지</a:t>
                </a: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 flipV="1">
                <a:off x="5770037" y="3100581"/>
                <a:ext cx="609010" cy="1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 flipV="1">
                <a:off x="7336801" y="3267182"/>
                <a:ext cx="0" cy="135827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6788607" y="45932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상위비트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778642" y="292729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하위비트</a:t>
                </a:r>
                <a:endPara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5024403" y="2891858"/>
                <a:ext cx="923767" cy="440208"/>
                <a:chOff x="3968612" y="2075811"/>
                <a:chExt cx="923767" cy="440208"/>
              </a:xfrm>
            </p:grpSpPr>
            <p:cxnSp>
              <p:nvCxnSpPr>
                <p:cNvPr id="50" name="직선 연결선 49"/>
                <p:cNvCxnSpPr/>
                <p:nvPr/>
              </p:nvCxnSpPr>
              <p:spPr>
                <a:xfrm>
                  <a:off x="3974089" y="2075811"/>
                  <a:ext cx="0" cy="440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/>
                <p:cNvCxnSpPr/>
                <p:nvPr/>
              </p:nvCxnSpPr>
              <p:spPr>
                <a:xfrm>
                  <a:off x="3968612" y="2516019"/>
                  <a:ext cx="92376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그룹 40"/>
              <p:cNvGrpSpPr/>
              <p:nvPr/>
            </p:nvGrpSpPr>
            <p:grpSpPr>
              <a:xfrm>
                <a:off x="5013449" y="3441023"/>
                <a:ext cx="923767" cy="440208"/>
                <a:chOff x="3968612" y="2075811"/>
                <a:chExt cx="923767" cy="440208"/>
              </a:xfrm>
            </p:grpSpPr>
            <p:cxnSp>
              <p:nvCxnSpPr>
                <p:cNvPr id="48" name="직선 연결선 47"/>
                <p:cNvCxnSpPr/>
                <p:nvPr/>
              </p:nvCxnSpPr>
              <p:spPr>
                <a:xfrm>
                  <a:off x="3974089" y="2075811"/>
                  <a:ext cx="0" cy="440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/>
                <p:cNvCxnSpPr/>
                <p:nvPr/>
              </p:nvCxnSpPr>
              <p:spPr>
                <a:xfrm>
                  <a:off x="3968612" y="2516019"/>
                  <a:ext cx="92376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>
                <a:off x="5018926" y="3996716"/>
                <a:ext cx="923767" cy="440208"/>
                <a:chOff x="3968612" y="2075811"/>
                <a:chExt cx="923767" cy="440208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3974089" y="2075811"/>
                  <a:ext cx="0" cy="4402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3968612" y="2516019"/>
                  <a:ext cx="923767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/>
              <p:cNvCxnSpPr/>
              <p:nvPr/>
            </p:nvCxnSpPr>
            <p:spPr>
              <a:xfrm flipV="1">
                <a:off x="5802938" y="3642550"/>
                <a:ext cx="609010" cy="1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flipV="1">
                <a:off x="5770037" y="4222270"/>
                <a:ext cx="609010" cy="1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V="1">
                <a:off x="5770037" y="4777963"/>
                <a:ext cx="609010" cy="1"/>
              </a:xfrm>
              <a:prstGeom prst="line">
                <a:avLst/>
              </a:prstGeom>
              <a:ln w="19050">
                <a:solidFill>
                  <a:schemeClr val="accent1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연결선 14"/>
            <p:cNvCxnSpPr/>
            <p:nvPr/>
          </p:nvCxnSpPr>
          <p:spPr>
            <a:xfrm>
              <a:off x="5661660" y="4117812"/>
              <a:ext cx="803254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endCxn id="23" idx="1"/>
            </p:cNvCxnSpPr>
            <p:nvPr/>
          </p:nvCxnSpPr>
          <p:spPr>
            <a:xfrm flipV="1">
              <a:off x="6466607" y="3111962"/>
              <a:ext cx="0" cy="100585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>
              <a:stCxn id="32" idx="3"/>
              <a:endCxn id="23" idx="3"/>
            </p:cNvCxnSpPr>
            <p:nvPr/>
          </p:nvCxnSpPr>
          <p:spPr>
            <a:xfrm flipV="1">
              <a:off x="6788607" y="3111962"/>
              <a:ext cx="16554" cy="165006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내용 개체 틀 2"/>
          <p:cNvSpPr>
            <a:spLocks noGrp="1"/>
          </p:cNvSpPr>
          <p:nvPr>
            <p:ph idx="1"/>
          </p:nvPr>
        </p:nvSpPr>
        <p:spPr>
          <a:xfrm>
            <a:off x="838200" y="907916"/>
            <a:ext cx="10515600" cy="945949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기수의 나눗셈과 나머지</a:t>
            </a:r>
            <a:r>
              <a:rPr lang="en-US" altLang="ko-KR" sz="2000"/>
              <a:t>(</a:t>
            </a:r>
            <a:r>
              <a:rPr lang="ko-KR" altLang="en-US" sz="2000">
                <a:solidFill>
                  <a:srgbClr val="FF0000"/>
                </a:solidFill>
              </a:rPr>
              <a:t>방법 </a:t>
            </a:r>
            <a:r>
              <a:rPr lang="en-US" altLang="ko-KR" sz="2000">
                <a:solidFill>
                  <a:srgbClr val="FF0000"/>
                </a:solidFill>
              </a:rPr>
              <a:t>1</a:t>
            </a:r>
            <a:r>
              <a:rPr lang="en-US" altLang="ko-KR" sz="200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1800"/>
              <a:t>정수 </a:t>
            </a:r>
            <a:r>
              <a:rPr lang="ko-KR" altLang="en-US" sz="1800" dirty="0"/>
              <a:t>변환은 </a:t>
            </a:r>
            <a:r>
              <a:rPr lang="ko-KR" altLang="en-US" sz="1800" dirty="0">
                <a:solidFill>
                  <a:srgbClr val="C00000"/>
                </a:solidFill>
              </a:rPr>
              <a:t>기수</a:t>
            </a:r>
            <a:r>
              <a:rPr lang="ko-KR" altLang="en-US" sz="1800" dirty="0"/>
              <a:t>로 원수를 </a:t>
            </a:r>
            <a:r>
              <a:rPr lang="en-US" altLang="ko-KR" sz="1800">
                <a:solidFill>
                  <a:srgbClr val="C00000"/>
                </a:solidFill>
              </a:rPr>
              <a:t>(</a:t>
            </a:r>
            <a:r>
              <a:rPr lang="en-US" altLang="ko-KR" sz="1800" i="1">
                <a:solidFill>
                  <a:srgbClr val="C00000"/>
                </a:solidFill>
              </a:rPr>
              <a:t>n</a:t>
            </a:r>
            <a:r>
              <a:rPr lang="en-US" altLang="ko-KR" sz="1800">
                <a:solidFill>
                  <a:srgbClr val="C00000"/>
                </a:solidFill>
              </a:rPr>
              <a:t>-1)</a:t>
            </a:r>
            <a:r>
              <a:rPr lang="ko-KR" altLang="en-US" sz="1800">
                <a:solidFill>
                  <a:srgbClr val="C00000"/>
                </a:solidFill>
              </a:rPr>
              <a:t>회 </a:t>
            </a:r>
            <a:r>
              <a:rPr lang="ko-KR" altLang="en-US" sz="1800" dirty="0"/>
              <a:t>또는 </a:t>
            </a:r>
            <a:r>
              <a:rPr lang="en-US" altLang="ko-KR" sz="1800" i="1">
                <a:solidFill>
                  <a:srgbClr val="C00000"/>
                </a:solidFill>
              </a:rPr>
              <a:t>n</a:t>
            </a:r>
            <a:r>
              <a:rPr lang="ko-KR" altLang="en-US" sz="1800">
                <a:solidFill>
                  <a:srgbClr val="C00000"/>
                </a:solidFill>
              </a:rPr>
              <a:t>회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나누기 연산</a:t>
            </a:r>
            <a:endParaRPr lang="ko-KR" altLang="en-US" sz="1800" dirty="0">
              <a:solidFill>
                <a:srgbClr val="00A048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36E2C84-60A8-41E1-A084-B8F5DEFE2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78BAFE-2197-4628-B720-E57DB42C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5" name="제목 1">
            <a:extLst>
              <a:ext uri="{FF2B5EF4-FFF2-40B4-BE49-F238E27FC236}">
                <a16:creationId xmlns:a16="http://schemas.microsoft.com/office/drawing/2014/main" id="{EB1E4CCE-1ACA-4794-A887-B1AD0722F23B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1.3 </a:t>
            </a:r>
            <a:r>
              <a:rPr lang="ko-KR" altLang="en-US" sz="2200"/>
              <a:t>기수 변환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8464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내용 개체 틀 2"/>
          <p:cNvSpPr>
            <a:spLocks noGrp="1"/>
          </p:cNvSpPr>
          <p:nvPr>
            <p:ph idx="1"/>
          </p:nvPr>
        </p:nvSpPr>
        <p:spPr>
          <a:xfrm>
            <a:off x="838200" y="1188885"/>
            <a:ext cx="10515600" cy="132760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기수의 </a:t>
            </a:r>
            <a:r>
              <a:rPr lang="ko-KR" altLang="en-US" sz="2000" dirty="0" err="1">
                <a:solidFill>
                  <a:srgbClr val="0070C0"/>
                </a:solidFill>
              </a:rPr>
              <a:t>멱승과</a:t>
            </a:r>
            <a:r>
              <a:rPr lang="ko-KR" altLang="en-US" sz="2000" dirty="0">
                <a:solidFill>
                  <a:srgbClr val="0070C0"/>
                </a:solidFill>
              </a:rPr>
              <a:t> 감산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70C0"/>
                </a:solidFill>
              </a:rPr>
              <a:t>방법 </a:t>
            </a:r>
            <a:r>
              <a:rPr lang="en-US" altLang="ko-KR" sz="2000" dirty="0">
                <a:solidFill>
                  <a:srgbClr val="0070C0"/>
                </a:solidFill>
              </a:rPr>
              <a:t>2)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최대로 </a:t>
            </a:r>
            <a:r>
              <a:rPr lang="ko-KR" altLang="en-US" sz="1800" dirty="0"/>
              <a:t>나눌 수 있는 기수의 </a:t>
            </a:r>
            <a:r>
              <a:rPr lang="ko-KR" altLang="en-US" sz="1800" err="1"/>
              <a:t>멱승을</a:t>
            </a:r>
            <a:r>
              <a:rPr lang="ko-KR" altLang="en-US" sz="1800"/>
              <a:t> 감산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ko-KR" altLang="en-US" sz="1800" dirty="0"/>
              <a:t>감산 가능하면 </a:t>
            </a:r>
            <a:r>
              <a:rPr lang="ko-KR" altLang="en-US" sz="1800"/>
              <a:t>변환 수 </a:t>
            </a:r>
            <a:r>
              <a:rPr lang="en-US" altLang="ko-KR" sz="1800"/>
              <a:t>=</a:t>
            </a:r>
            <a:r>
              <a:rPr lang="ko-KR" altLang="en-US" sz="1800"/>
              <a:t> </a:t>
            </a:r>
            <a:r>
              <a:rPr lang="en-US" altLang="ko-KR" sz="1800"/>
              <a:t>1</a:t>
            </a: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연속적인 </a:t>
            </a:r>
            <a:r>
              <a:rPr lang="ko-KR" altLang="en-US" sz="1800"/>
              <a:t>기수의 나눗셈</a:t>
            </a:r>
            <a:r>
              <a:rPr lang="en-US" altLang="ko-KR" sz="1800">
                <a:solidFill>
                  <a:srgbClr val="C00000"/>
                </a:solidFill>
              </a:rPr>
              <a:t>(</a:t>
            </a:r>
            <a:r>
              <a:rPr lang="ko-KR" altLang="en-US" sz="1800">
                <a:solidFill>
                  <a:srgbClr val="C00000"/>
                </a:solidFill>
              </a:rPr>
              <a:t>방법</a:t>
            </a:r>
            <a:r>
              <a:rPr lang="en-US" altLang="ko-KR" sz="1800">
                <a:solidFill>
                  <a:srgbClr val="C00000"/>
                </a:solidFill>
              </a:rPr>
              <a:t>1)</a:t>
            </a:r>
            <a:r>
              <a:rPr lang="ko-KR" altLang="en-US" sz="1800"/>
              <a:t>보다 불편</a:t>
            </a:r>
            <a:endParaRPr lang="ko-KR" altLang="en-US" sz="1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54667"/>
              </p:ext>
            </p:extLst>
          </p:nvPr>
        </p:nvGraphicFramePr>
        <p:xfrm>
          <a:off x="1289961" y="3177471"/>
          <a:ext cx="9494303" cy="2146254"/>
        </p:xfrm>
        <a:graphic>
          <a:graphicData uri="http://schemas.openxmlformats.org/drawingml/2006/table">
            <a:tbl>
              <a:tblPr/>
              <a:tblGrid>
                <a:gridCol w="1243099">
                  <a:extLst>
                    <a:ext uri="{9D8B030D-6E8A-4147-A177-3AD203B41FA5}">
                      <a16:colId xmlns:a16="http://schemas.microsoft.com/office/drawing/2014/main" val="4156875782"/>
                    </a:ext>
                  </a:extLst>
                </a:gridCol>
                <a:gridCol w="1051001">
                  <a:extLst>
                    <a:ext uri="{9D8B030D-6E8A-4147-A177-3AD203B41FA5}">
                      <a16:colId xmlns:a16="http://schemas.microsoft.com/office/drawing/2014/main" val="2108776602"/>
                    </a:ext>
                  </a:extLst>
                </a:gridCol>
                <a:gridCol w="922935">
                  <a:extLst>
                    <a:ext uri="{9D8B030D-6E8A-4147-A177-3AD203B41FA5}">
                      <a16:colId xmlns:a16="http://schemas.microsoft.com/office/drawing/2014/main" val="2283888328"/>
                    </a:ext>
                  </a:extLst>
                </a:gridCol>
                <a:gridCol w="666803">
                  <a:extLst>
                    <a:ext uri="{9D8B030D-6E8A-4147-A177-3AD203B41FA5}">
                      <a16:colId xmlns:a16="http://schemas.microsoft.com/office/drawing/2014/main" val="3605488090"/>
                    </a:ext>
                  </a:extLst>
                </a:gridCol>
                <a:gridCol w="1037651">
                  <a:extLst>
                    <a:ext uri="{9D8B030D-6E8A-4147-A177-3AD203B41FA5}">
                      <a16:colId xmlns:a16="http://schemas.microsoft.com/office/drawing/2014/main" val="3516325864"/>
                    </a:ext>
                  </a:extLst>
                </a:gridCol>
                <a:gridCol w="1293783">
                  <a:extLst>
                    <a:ext uri="{9D8B030D-6E8A-4147-A177-3AD203B41FA5}">
                      <a16:colId xmlns:a16="http://schemas.microsoft.com/office/drawing/2014/main" val="265703332"/>
                    </a:ext>
                  </a:extLst>
                </a:gridCol>
                <a:gridCol w="3279031">
                  <a:extLst>
                    <a:ext uri="{9D8B030D-6E8A-4147-A177-3AD203B41FA5}">
                      <a16:colId xmlns:a16="http://schemas.microsoft.com/office/drawing/2014/main" val="3572227511"/>
                    </a:ext>
                  </a:extLst>
                </a:gridCol>
              </a:tblGrid>
              <a:tr h="37316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기수 승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몫</a:t>
                      </a:r>
                      <a:endParaRPr lang="ko-KR" alt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숫자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672591"/>
                  </a:ext>
                </a:extLst>
              </a:tr>
              <a:tr h="38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8(2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11/8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원수를 초과하지 않는 </a:t>
                      </a:r>
                      <a:r>
                        <a:rPr lang="en-US" altLang="ko-KR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최대 승수에서부터 차례대로 승수를 줄여서 나눈 몫이 </a:t>
                      </a:r>
                      <a:r>
                        <a:rPr lang="en-US" altLang="ko-KR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altLang="ko-KR" sz="18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된다는 것을 알 수 있다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085546"/>
                  </a:ext>
                </a:extLst>
              </a:tr>
              <a:tr h="38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4(2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3/4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68775"/>
                  </a:ext>
                </a:extLst>
              </a:tr>
              <a:tr h="38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2(2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3/2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815526"/>
                  </a:ext>
                </a:extLst>
              </a:tr>
              <a:tr h="5104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1(2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1/1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15962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29DED6-9518-4085-944A-43454A158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14</a:t>
            </a:fld>
            <a:endParaRPr lang="ko-KR" alt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34E63501-70FE-4ED9-8E43-949D8C90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7E1EA005-955D-4F7A-8960-D8B5426A6099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1.3 </a:t>
            </a:r>
            <a:r>
              <a:rPr lang="ko-KR" altLang="en-US" sz="2200"/>
              <a:t>기수 변환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80489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내용 개체 틀 2"/>
          <p:cNvSpPr>
            <a:spLocks noGrp="1"/>
          </p:cNvSpPr>
          <p:nvPr>
            <p:ph idx="1"/>
          </p:nvPr>
        </p:nvSpPr>
        <p:spPr>
          <a:xfrm>
            <a:off x="1177564" y="4009359"/>
            <a:ext cx="9687661" cy="207767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2">
              <a:lnSpc>
                <a:spcPct val="100000"/>
              </a:lnSpc>
            </a:pPr>
            <a:r>
              <a:rPr lang="en-US" altLang="ko-KR">
                <a:solidFill>
                  <a:srgbClr val="00A048"/>
                </a:solidFill>
              </a:rPr>
              <a:t>    5</a:t>
            </a:r>
            <a:r>
              <a:rPr lang="ko-KR" altLang="en-US">
                <a:solidFill>
                  <a:srgbClr val="00A048"/>
                </a:solidFill>
              </a:rPr>
              <a:t>진수 변환</a:t>
            </a:r>
            <a:endParaRPr lang="en-US" altLang="ko-KR">
              <a:solidFill>
                <a:srgbClr val="00A048"/>
              </a:solidFill>
            </a:endParaRPr>
          </a:p>
          <a:p>
            <a:pPr lvl="2">
              <a:lnSpc>
                <a:spcPct val="100000"/>
              </a:lnSpc>
            </a:pPr>
            <a:endParaRPr lang="en-US" altLang="ko-KR"/>
          </a:p>
          <a:p>
            <a:pPr lvl="2">
              <a:lnSpc>
                <a:spcPct val="100000"/>
              </a:lnSpc>
            </a:pPr>
            <a:r>
              <a:rPr lang="en-US" altLang="ko-KR"/>
              <a:t>[</a:t>
            </a:r>
            <a:r>
              <a:rPr lang="en-US" altLang="ko-KR" dirty="0"/>
              <a:t>167]</a:t>
            </a:r>
            <a:r>
              <a:rPr lang="en-US" altLang="ko-KR" baseline="-25000" dirty="0"/>
              <a:t>10</a:t>
            </a:r>
            <a:r>
              <a:rPr lang="en-US" altLang="ko-KR" dirty="0"/>
              <a:t> = [</a:t>
            </a:r>
            <a:r>
              <a:rPr lang="en-US" altLang="ko-KR"/>
              <a:t>1132]</a:t>
            </a:r>
            <a:r>
              <a:rPr lang="en-US" altLang="ko-KR" baseline="-25000"/>
              <a:t>5</a:t>
            </a:r>
            <a:r>
              <a:rPr lang="en-US" altLang="ko-KR"/>
              <a:t> </a:t>
            </a:r>
          </a:p>
          <a:p>
            <a:pPr lvl="2">
              <a:lnSpc>
                <a:spcPct val="100000"/>
              </a:lnSpc>
            </a:pPr>
            <a:r>
              <a:rPr lang="en-US" altLang="ko-KR"/>
              <a:t>= </a:t>
            </a:r>
            <a:r>
              <a:rPr lang="en-US" altLang="ko-KR" dirty="0"/>
              <a:t>1×5</a:t>
            </a:r>
            <a:r>
              <a:rPr lang="en-US" altLang="ko-KR" baseline="30000" dirty="0"/>
              <a:t>3</a:t>
            </a:r>
            <a:r>
              <a:rPr lang="en-US" altLang="ko-KR" dirty="0"/>
              <a:t> + 1×5</a:t>
            </a:r>
            <a:r>
              <a:rPr lang="en-US" altLang="ko-KR" baseline="30000" dirty="0"/>
              <a:t>2</a:t>
            </a:r>
            <a:r>
              <a:rPr lang="en-US" altLang="ko-KR" dirty="0"/>
              <a:t> + 3×5</a:t>
            </a:r>
            <a:r>
              <a:rPr lang="en-US" altLang="ko-KR" baseline="30000" dirty="0"/>
              <a:t>1</a:t>
            </a:r>
            <a:r>
              <a:rPr lang="en-US" altLang="ko-KR" dirty="0"/>
              <a:t> + 2×5</a:t>
            </a:r>
            <a:r>
              <a:rPr lang="en-US" altLang="ko-KR" baseline="30000" dirty="0"/>
              <a:t>0</a:t>
            </a:r>
            <a:endParaRPr lang="en-US" altLang="ko-KR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AF4B09F-2A6A-4320-93D7-29E984C6F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AA6816-E148-4115-8B8F-ADF08BB69D41}"/>
              </a:ext>
            </a:extLst>
          </p:cNvPr>
          <p:cNvSpPr txBox="1"/>
          <p:nvPr/>
        </p:nvSpPr>
        <p:spPr>
          <a:xfrm>
            <a:off x="2215703" y="3711332"/>
            <a:ext cx="8649522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/>
              <a:t>진수 변환 맛보기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22540-D7DF-4852-A3C4-0A017B5F8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15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266643"/>
              </p:ext>
            </p:extLst>
          </p:nvPr>
        </p:nvGraphicFramePr>
        <p:xfrm>
          <a:off x="6672248" y="4009360"/>
          <a:ext cx="3747911" cy="2024446"/>
        </p:xfrm>
        <a:graphic>
          <a:graphicData uri="http://schemas.openxmlformats.org/drawingml/2006/table">
            <a:tbl>
              <a:tblPr/>
              <a:tblGrid>
                <a:gridCol w="991817">
                  <a:extLst>
                    <a:ext uri="{9D8B030D-6E8A-4147-A177-3AD203B41FA5}">
                      <a16:colId xmlns:a16="http://schemas.microsoft.com/office/drawing/2014/main" val="45930240"/>
                    </a:ext>
                  </a:extLst>
                </a:gridCol>
                <a:gridCol w="1553606">
                  <a:extLst>
                    <a:ext uri="{9D8B030D-6E8A-4147-A177-3AD203B41FA5}">
                      <a16:colId xmlns:a16="http://schemas.microsoft.com/office/drawing/2014/main" val="1988447403"/>
                    </a:ext>
                  </a:extLst>
                </a:gridCol>
                <a:gridCol w="1202488">
                  <a:extLst>
                    <a:ext uri="{9D8B030D-6E8A-4147-A177-3AD203B41FA5}">
                      <a16:colId xmlns:a16="http://schemas.microsoft.com/office/drawing/2014/main" val="2802628849"/>
                    </a:ext>
                  </a:extLst>
                </a:gridCol>
              </a:tblGrid>
              <a:tr h="3581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정수와 몫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538839"/>
                  </a:ext>
                </a:extLst>
              </a:tr>
              <a:tr h="15497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6842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2BB222E-1551-4CF4-B6D2-E86025343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13663"/>
              </p:ext>
            </p:extLst>
          </p:nvPr>
        </p:nvGraphicFramePr>
        <p:xfrm>
          <a:off x="2684362" y="1720126"/>
          <a:ext cx="7087224" cy="1449704"/>
        </p:xfrm>
        <a:graphic>
          <a:graphicData uri="http://schemas.openxmlformats.org/drawingml/2006/table">
            <a:tbl>
              <a:tblPr/>
              <a:tblGrid>
                <a:gridCol w="837022">
                  <a:extLst>
                    <a:ext uri="{9D8B030D-6E8A-4147-A177-3AD203B41FA5}">
                      <a16:colId xmlns:a16="http://schemas.microsoft.com/office/drawing/2014/main" val="3369748657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631162869"/>
                    </a:ext>
                  </a:extLst>
                </a:gridCol>
                <a:gridCol w="837022">
                  <a:extLst>
                    <a:ext uri="{9D8B030D-6E8A-4147-A177-3AD203B41FA5}">
                      <a16:colId xmlns:a16="http://schemas.microsoft.com/office/drawing/2014/main" val="299206056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039551939"/>
                    </a:ext>
                  </a:extLst>
                </a:gridCol>
                <a:gridCol w="837022">
                  <a:extLst>
                    <a:ext uri="{9D8B030D-6E8A-4147-A177-3AD203B41FA5}">
                      <a16:colId xmlns:a16="http://schemas.microsoft.com/office/drawing/2014/main" val="535236889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505516734"/>
                    </a:ext>
                  </a:extLst>
                </a:gridCol>
                <a:gridCol w="837022">
                  <a:extLst>
                    <a:ext uri="{9D8B030D-6E8A-4147-A177-3AD203B41FA5}">
                      <a16:colId xmlns:a16="http://schemas.microsoft.com/office/drawing/2014/main" val="2128693043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3882241409"/>
                    </a:ext>
                  </a:extLst>
                </a:gridCol>
              </a:tblGrid>
              <a:tr h="3166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i="1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i="1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i="1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i="1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14623"/>
                  </a:ext>
                </a:extLst>
              </a:tr>
              <a:tr h="109005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256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512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1,024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2,048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4,096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8,192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16,384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32,768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65,536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554782"/>
                  </a:ext>
                </a:extLst>
              </a:tr>
            </a:tbl>
          </a:graphicData>
        </a:graphic>
      </p:graphicFrame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FC10661-1034-4885-8844-F74E799341E7}"/>
              </a:ext>
            </a:extLst>
          </p:cNvPr>
          <p:cNvSpPr txBox="1">
            <a:spLocks/>
          </p:cNvSpPr>
          <p:nvPr/>
        </p:nvSpPr>
        <p:spPr>
          <a:xfrm>
            <a:off x="1177564" y="1208369"/>
            <a:ext cx="5298650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600" dirty="0">
                <a:solidFill>
                  <a:srgbClr val="0070C0"/>
                </a:solidFill>
              </a:rPr>
              <a:t>2</a:t>
            </a:r>
            <a:r>
              <a:rPr lang="ko-KR" altLang="en-US" sz="2600">
                <a:solidFill>
                  <a:srgbClr val="0070C0"/>
                </a:solidFill>
              </a:rPr>
              <a:t>의 멱승 </a:t>
            </a:r>
            <a:r>
              <a:rPr lang="en-US" altLang="ko-KR" sz="2600">
                <a:solidFill>
                  <a:srgbClr val="C00000"/>
                </a:solidFill>
              </a:rPr>
              <a:t>(</a:t>
            </a:r>
            <a:r>
              <a:rPr lang="ko-KR" altLang="en-US" sz="2600">
                <a:solidFill>
                  <a:srgbClr val="C00000"/>
                </a:solidFill>
              </a:rPr>
              <a:t>가능한 반드시 암기</a:t>
            </a:r>
            <a:r>
              <a:rPr lang="en-US" altLang="ko-KR" sz="2600">
                <a:solidFill>
                  <a:srgbClr val="C00000"/>
                </a:solidFill>
              </a:rPr>
              <a:t>!!!)</a:t>
            </a:r>
            <a:endParaRPr lang="ko-KR" altLang="en-US" sz="2600"/>
          </a:p>
          <a:p>
            <a:pPr lvl="1">
              <a:lnSpc>
                <a:spcPct val="100000"/>
              </a:lnSpc>
            </a:pPr>
            <a:endParaRPr lang="ko-KR" altLang="en-US" sz="2000" dirty="0">
              <a:solidFill>
                <a:srgbClr val="C00000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C3DBA66-23AB-47BD-846F-8BDE5393938D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1.3 </a:t>
            </a:r>
            <a:r>
              <a:rPr lang="ko-KR" altLang="en-US" sz="2200"/>
              <a:t>기수 변환</a:t>
            </a:r>
            <a:endParaRPr lang="ko-KR" altLang="en-US" sz="2200" dirty="0"/>
          </a:p>
        </p:txBody>
      </p:sp>
      <p:pic>
        <p:nvPicPr>
          <p:cNvPr id="14" name="그림 13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C0598899-8EA9-4211-AFBC-33D9FDB43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66" y="3754499"/>
            <a:ext cx="1907237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53439"/>
            <a:ext cx="10515600" cy="16369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소수 변환과 원리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10</a:t>
            </a:r>
            <a:r>
              <a:rPr lang="ko-KR" altLang="en-US" sz="2000" dirty="0"/>
              <a:t>진수 </a:t>
            </a:r>
            <a:r>
              <a:rPr lang="en-US" altLang="ko-KR" sz="2000" dirty="0"/>
              <a:t>0.6875</a:t>
            </a:r>
            <a:r>
              <a:rPr lang="ko-KR" altLang="en-US" sz="2000" dirty="0"/>
              <a:t>의 </a:t>
            </a:r>
            <a:r>
              <a:rPr lang="en-US" altLang="ko-KR" sz="2000" dirty="0"/>
              <a:t>2</a:t>
            </a:r>
            <a:r>
              <a:rPr lang="ko-KR" altLang="en-US" sz="2000" dirty="0"/>
              <a:t>진수 표현 원리</a:t>
            </a:r>
            <a:endParaRPr lang="en-US" altLang="ko-KR" sz="2000" dirty="0"/>
          </a:p>
          <a:p>
            <a:pPr lvl="2" fontAlgn="base">
              <a:lnSpc>
                <a:spcPct val="100000"/>
              </a:lnSpc>
            </a:pPr>
            <a:r>
              <a:rPr lang="en-US" altLang="ko-KR" sz="1800" dirty="0"/>
              <a:t>[0.1011]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= 1×2</a:t>
            </a:r>
            <a:r>
              <a:rPr lang="en-US" altLang="ko-KR" sz="1800" baseline="30000" dirty="0"/>
              <a:t>-1</a:t>
            </a:r>
            <a:r>
              <a:rPr lang="en-US" altLang="ko-KR" sz="1800" dirty="0"/>
              <a:t> + 0×2</a:t>
            </a:r>
            <a:r>
              <a:rPr lang="en-US" altLang="ko-KR" sz="1800" baseline="30000" dirty="0"/>
              <a:t>-2</a:t>
            </a:r>
            <a:r>
              <a:rPr lang="en-US" altLang="ko-KR" sz="1800" dirty="0"/>
              <a:t> + 1×2</a:t>
            </a:r>
            <a:r>
              <a:rPr lang="en-US" altLang="ko-KR" sz="1800" baseline="30000" dirty="0"/>
              <a:t>-3</a:t>
            </a:r>
            <a:r>
              <a:rPr lang="en-US" altLang="ko-KR" sz="1800" dirty="0"/>
              <a:t> + 1×2</a:t>
            </a:r>
            <a:r>
              <a:rPr lang="en-US" altLang="ko-KR" sz="1800" baseline="30000" dirty="0"/>
              <a:t>-4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= 1×0.5 + 0×0.25 + 1×0.125 + 1×0.0625 = </a:t>
            </a:r>
            <a:r>
              <a:rPr lang="en-US" altLang="ko-KR" sz="1800"/>
              <a:t>[0.6875]</a:t>
            </a:r>
            <a:r>
              <a:rPr lang="en-US" altLang="ko-KR" sz="1800" baseline="-25000"/>
              <a:t>10</a:t>
            </a:r>
            <a:endParaRPr lang="en-US" altLang="ko-KR" sz="1800" baseline="-25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789247"/>
              </p:ext>
            </p:extLst>
          </p:nvPr>
        </p:nvGraphicFramePr>
        <p:xfrm>
          <a:off x="920102" y="3199820"/>
          <a:ext cx="10245738" cy="2833512"/>
        </p:xfrm>
        <a:graphic>
          <a:graphicData uri="http://schemas.openxmlformats.org/drawingml/2006/table">
            <a:tbl>
              <a:tblPr/>
              <a:tblGrid>
                <a:gridCol w="1318485">
                  <a:extLst>
                    <a:ext uri="{9D8B030D-6E8A-4147-A177-3AD203B41FA5}">
                      <a16:colId xmlns:a16="http://schemas.microsoft.com/office/drawing/2014/main" val="4114776008"/>
                    </a:ext>
                  </a:extLst>
                </a:gridCol>
                <a:gridCol w="1454317">
                  <a:extLst>
                    <a:ext uri="{9D8B030D-6E8A-4147-A177-3AD203B41FA5}">
                      <a16:colId xmlns:a16="http://schemas.microsoft.com/office/drawing/2014/main" val="2893378027"/>
                    </a:ext>
                  </a:extLst>
                </a:gridCol>
                <a:gridCol w="1386401">
                  <a:extLst>
                    <a:ext uri="{9D8B030D-6E8A-4147-A177-3AD203B41FA5}">
                      <a16:colId xmlns:a16="http://schemas.microsoft.com/office/drawing/2014/main" val="3928196783"/>
                    </a:ext>
                  </a:extLst>
                </a:gridCol>
                <a:gridCol w="1386401">
                  <a:extLst>
                    <a:ext uri="{9D8B030D-6E8A-4147-A177-3AD203B41FA5}">
                      <a16:colId xmlns:a16="http://schemas.microsoft.com/office/drawing/2014/main" val="1868394707"/>
                    </a:ext>
                  </a:extLst>
                </a:gridCol>
                <a:gridCol w="957786">
                  <a:extLst>
                    <a:ext uri="{9D8B030D-6E8A-4147-A177-3AD203B41FA5}">
                      <a16:colId xmlns:a16="http://schemas.microsoft.com/office/drawing/2014/main" val="3688529967"/>
                    </a:ext>
                  </a:extLst>
                </a:gridCol>
                <a:gridCol w="3742348">
                  <a:extLst>
                    <a:ext uri="{9D8B030D-6E8A-4147-A177-3AD203B41FA5}">
                      <a16:colId xmlns:a16="http://schemas.microsoft.com/office/drawing/2014/main" val="4098805709"/>
                    </a:ext>
                  </a:extLst>
                </a:gridCol>
              </a:tblGrid>
              <a:tr h="8790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기수 승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감산 결과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감수의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기수 표현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숫자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03530"/>
                  </a:ext>
                </a:extLst>
              </a:tr>
              <a:tr h="488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0.6875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0.5(2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0.1875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×2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원수를 초과하지 않는 기수 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음의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멱승을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에서부터 차례대로 감산하며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감산할 수 없을 때 자릿수 </a:t>
                      </a:r>
                      <a:r>
                        <a:rPr lang="en-US" altLang="ko-KR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600" i="1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016637"/>
                  </a:ext>
                </a:extLst>
              </a:tr>
              <a:tr h="488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0.1875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0.25(2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-2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0.1875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×2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089918"/>
                  </a:ext>
                </a:extLst>
              </a:tr>
              <a:tr h="488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0.1875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0.125(2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-3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×2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276765"/>
                  </a:ext>
                </a:extLst>
              </a:tr>
              <a:tr h="4886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0.0625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0.0625(2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-4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×2</a:t>
                      </a:r>
                      <a:r>
                        <a:rPr lang="en-US" sz="16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340486"/>
                  </a:ext>
                </a:extLst>
              </a:tr>
            </a:tbl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36B9229-8286-4131-AB0D-59277093D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1E9A44-24C8-41A6-9E85-18CED38C2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0B03B-3AB0-4617-BA89-DD5FD34EC31D}"/>
              </a:ext>
            </a:extLst>
          </p:cNvPr>
          <p:cNvSpPr txBox="1"/>
          <p:nvPr/>
        </p:nvSpPr>
        <p:spPr>
          <a:xfrm>
            <a:off x="423420" y="262964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solidFill>
                  <a:srgbClr val="0070C0"/>
                </a:solidFill>
              </a:rPr>
              <a:t>기수 멱승과 감산</a:t>
            </a:r>
            <a:r>
              <a:rPr lang="en-US" altLang="ko-KR" sz="2400">
                <a:solidFill>
                  <a:srgbClr val="0070C0"/>
                </a:solidFill>
              </a:rPr>
              <a:t>(</a:t>
            </a:r>
            <a:r>
              <a:rPr lang="ko-KR" altLang="en-US" sz="2400">
                <a:solidFill>
                  <a:srgbClr val="0070C0"/>
                </a:solidFill>
              </a:rPr>
              <a:t>방법 </a:t>
            </a:r>
            <a:r>
              <a:rPr lang="en-US" altLang="ko-KR" sz="2400">
                <a:solidFill>
                  <a:srgbClr val="0070C0"/>
                </a:solidFill>
              </a:rPr>
              <a:t>1)</a:t>
            </a:r>
            <a:endParaRPr lang="en-US" altLang="ko-KR" sz="2400" dirty="0">
              <a:solidFill>
                <a:srgbClr val="0070C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7AA7F5D-04D2-4FD0-B9C1-BB3878CEEEE1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1.3 </a:t>
            </a:r>
            <a:r>
              <a:rPr lang="ko-KR" altLang="en-US" sz="2200"/>
              <a:t>기수 변환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1746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내용 개체 틀 2"/>
          <p:cNvSpPr>
            <a:spLocks noGrp="1"/>
          </p:cNvSpPr>
          <p:nvPr>
            <p:ph idx="1"/>
          </p:nvPr>
        </p:nvSpPr>
        <p:spPr>
          <a:xfrm>
            <a:off x="607359" y="874829"/>
            <a:ext cx="10746441" cy="2056630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기수의 곱셈과 자리 올림</a:t>
            </a:r>
            <a:r>
              <a:rPr lang="en-US" altLang="ko-KR" sz="2000">
                <a:solidFill>
                  <a:srgbClr val="0070C0"/>
                </a:solidFill>
              </a:rPr>
              <a:t>(</a:t>
            </a:r>
            <a:r>
              <a:rPr lang="ko-KR" altLang="en-US" sz="2000">
                <a:solidFill>
                  <a:srgbClr val="0070C0"/>
                </a:solidFill>
              </a:rPr>
              <a:t>방법 </a:t>
            </a:r>
            <a:r>
              <a:rPr lang="en-US" altLang="ko-KR" sz="2000">
                <a:solidFill>
                  <a:srgbClr val="0070C0"/>
                </a:solidFill>
              </a:rPr>
              <a:t>2)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소수 변환</a:t>
            </a:r>
            <a:r>
              <a:rPr lang="en-US" altLang="ko-KR" sz="1800">
                <a:solidFill>
                  <a:srgbClr val="00A048"/>
                </a:solidFill>
              </a:rPr>
              <a:t>:</a:t>
            </a:r>
            <a:r>
              <a:rPr lang="ko-KR" altLang="en-US" sz="1800"/>
              <a:t> 원수 </a:t>
            </a:r>
            <a:r>
              <a:rPr lang="en-US" altLang="ko-KR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Ⅹ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C00000"/>
                </a:solidFill>
              </a:rPr>
              <a:t>기수</a:t>
            </a:r>
            <a:r>
              <a:rPr lang="en-US" altLang="ko-KR" sz="2800" i="1" baseline="30000">
                <a:solidFill>
                  <a:srgbClr val="C00000"/>
                </a:solidFill>
              </a:rPr>
              <a:t>n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 dirty="0">
                <a:solidFill>
                  <a:srgbClr val="00A048"/>
                </a:solidFill>
              </a:rPr>
              <a:t>자리 올림</a:t>
            </a:r>
            <a:r>
              <a:rPr lang="en-US" altLang="ko-KR" sz="1800" dirty="0">
                <a:solidFill>
                  <a:srgbClr val="00A048"/>
                </a:solidFill>
              </a:rPr>
              <a:t>(</a:t>
            </a:r>
            <a:r>
              <a:rPr lang="ko-KR" altLang="en-US" sz="1800">
                <a:solidFill>
                  <a:srgbClr val="00A048"/>
                </a:solidFill>
              </a:rPr>
              <a:t>캐리</a:t>
            </a:r>
            <a:r>
              <a:rPr lang="en-US" altLang="ko-KR" sz="1800">
                <a:solidFill>
                  <a:srgbClr val="00A048"/>
                </a:solidFill>
              </a:rPr>
              <a:t>)</a:t>
            </a:r>
            <a:r>
              <a:rPr lang="ko-KR" altLang="en-US" sz="1800">
                <a:solidFill>
                  <a:srgbClr val="00A048"/>
                </a:solidFill>
              </a:rPr>
              <a:t> 수 나열</a:t>
            </a:r>
            <a:endParaRPr lang="en-US" altLang="ko-KR" sz="1800" dirty="0">
              <a:solidFill>
                <a:srgbClr val="00A048"/>
              </a:solidFill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원 소수의 값이 </a:t>
            </a:r>
            <a:r>
              <a:rPr lang="en-US" altLang="ko-KR" sz="1800" dirty="0"/>
              <a:t>[0.5, 1)=[1/2, </a:t>
            </a:r>
            <a:r>
              <a:rPr lang="en-US" altLang="ko-KR" sz="1800"/>
              <a:t>1)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Ⅹ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en-US" altLang="ko-KR" sz="1800" baseline="30000">
                <a:solidFill>
                  <a:srgbClr val="C00000"/>
                </a:solidFill>
              </a:rPr>
              <a:t>1</a:t>
            </a:r>
            <a:r>
              <a:rPr lang="ko-KR" altLang="en-US" sz="1800"/>
              <a:t> </a:t>
            </a:r>
            <a:r>
              <a:rPr lang="en-US" altLang="ko-KR" sz="1800"/>
              <a:t>=</a:t>
            </a:r>
            <a:r>
              <a:rPr lang="ko-KR" altLang="en-US" sz="1800"/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1</a:t>
            </a:r>
            <a:r>
              <a:rPr lang="en-US" altLang="ko-KR" sz="1800"/>
              <a:t>.x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 dirty="0"/>
              <a:t>정수 </a:t>
            </a:r>
            <a:r>
              <a:rPr lang="ko-KR" altLang="en-US" sz="1800"/>
              <a:t>부분에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 발생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/>
              <a:t>: 2</a:t>
            </a:r>
            <a:r>
              <a:rPr lang="ko-KR" altLang="en-US" sz="1800" dirty="0"/>
              <a:t>진수의 소수점 첫 자리</a:t>
            </a:r>
            <a:r>
              <a:rPr lang="en-US" altLang="ko-KR" sz="1800" dirty="0"/>
              <a:t>(</a:t>
            </a:r>
            <a:r>
              <a:rPr lang="en-US" altLang="ko-KR" sz="1800"/>
              <a:t>0.5=2</a:t>
            </a:r>
            <a:r>
              <a:rPr lang="en-US" altLang="ko-KR" sz="1800" baseline="30000"/>
              <a:t>-1</a:t>
            </a:r>
            <a:r>
              <a:rPr lang="en-US" altLang="ko-KR" sz="1800"/>
              <a:t>)</a:t>
            </a:r>
            <a:r>
              <a:rPr lang="ko-KR" altLang="en-US" sz="1800"/>
              <a:t>가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로</a:t>
            </a:r>
            <a:r>
              <a:rPr lang="en-US" altLang="ko-KR" sz="180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원 소수</a:t>
            </a:r>
            <a:r>
              <a:rPr lang="en-US" altLang="ko-KR" sz="1800" dirty="0"/>
              <a:t>-</a:t>
            </a:r>
            <a:r>
              <a:rPr lang="en-US" altLang="ko-KR" sz="1800"/>
              <a:t>0.5) </a:t>
            </a:r>
            <a:r>
              <a:rPr lang="ko-KR" altLang="en-US" sz="1800"/>
              <a:t>연산 가능</a:t>
            </a:r>
            <a:endParaRPr lang="en-US" altLang="ko-KR" sz="1800" dirty="0"/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원 소수의 값이 </a:t>
            </a:r>
            <a:r>
              <a:rPr lang="en-US" altLang="ko-KR" sz="1800" dirty="0"/>
              <a:t>[0.25, 0.5)=[1/4, </a:t>
            </a:r>
            <a:r>
              <a:rPr lang="en-US" altLang="ko-KR" sz="1800"/>
              <a:t>1/2)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Ⅹ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en-US" altLang="ko-KR" sz="1800" baseline="30000">
                <a:solidFill>
                  <a:srgbClr val="C00000"/>
                </a:solidFill>
              </a:rPr>
              <a:t>2 =</a:t>
            </a:r>
            <a:r>
              <a:rPr lang="ko-KR" altLang="en-US" sz="1800"/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1</a:t>
            </a:r>
            <a:r>
              <a:rPr lang="en-US" altLang="ko-KR" sz="1800"/>
              <a:t>.x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 dirty="0"/>
              <a:t>정수 부분으로 </a:t>
            </a:r>
            <a:r>
              <a:rPr lang="ko-KR" altLang="en-US" sz="1800" dirty="0">
                <a:solidFill>
                  <a:srgbClr val="00A048"/>
                </a:solidFill>
              </a:rPr>
              <a:t>자리 올림</a:t>
            </a:r>
            <a:r>
              <a:rPr lang="en-US" altLang="ko-KR" sz="1800" dirty="0">
                <a:solidFill>
                  <a:srgbClr val="00A048"/>
                </a:solidFill>
              </a:rPr>
              <a:t>(</a:t>
            </a:r>
            <a:r>
              <a:rPr lang="en-US" altLang="ko-KR" sz="1800">
                <a:solidFill>
                  <a:srgbClr val="00A048"/>
                </a:solidFill>
              </a:rPr>
              <a:t>carry)</a:t>
            </a:r>
            <a:r>
              <a:rPr lang="ko-KR" altLang="en-US" sz="1800"/>
              <a:t> </a:t>
            </a:r>
            <a:endParaRPr lang="ko-KR" altLang="en-US" sz="1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083592"/>
              </p:ext>
            </p:extLst>
          </p:nvPr>
        </p:nvGraphicFramePr>
        <p:xfrm>
          <a:off x="1109486" y="3344069"/>
          <a:ext cx="9802355" cy="2359374"/>
        </p:xfrm>
        <a:graphic>
          <a:graphicData uri="http://schemas.openxmlformats.org/drawingml/2006/table">
            <a:tbl>
              <a:tblPr/>
              <a:tblGrid>
                <a:gridCol w="754549">
                  <a:extLst>
                    <a:ext uri="{9D8B030D-6E8A-4147-A177-3AD203B41FA5}">
                      <a16:colId xmlns:a16="http://schemas.microsoft.com/office/drawing/2014/main" val="1327434892"/>
                    </a:ext>
                  </a:extLst>
                </a:gridCol>
                <a:gridCol w="1077413">
                  <a:extLst>
                    <a:ext uri="{9D8B030D-6E8A-4147-A177-3AD203B41FA5}">
                      <a16:colId xmlns:a16="http://schemas.microsoft.com/office/drawing/2014/main" val="1515621185"/>
                    </a:ext>
                  </a:extLst>
                </a:gridCol>
                <a:gridCol w="1117594">
                  <a:extLst>
                    <a:ext uri="{9D8B030D-6E8A-4147-A177-3AD203B41FA5}">
                      <a16:colId xmlns:a16="http://schemas.microsoft.com/office/drawing/2014/main" val="1250113668"/>
                    </a:ext>
                  </a:extLst>
                </a:gridCol>
                <a:gridCol w="904530">
                  <a:extLst>
                    <a:ext uri="{9D8B030D-6E8A-4147-A177-3AD203B41FA5}">
                      <a16:colId xmlns:a16="http://schemas.microsoft.com/office/drawing/2014/main" val="875781009"/>
                    </a:ext>
                  </a:extLst>
                </a:gridCol>
                <a:gridCol w="1463493">
                  <a:extLst>
                    <a:ext uri="{9D8B030D-6E8A-4147-A177-3AD203B41FA5}">
                      <a16:colId xmlns:a16="http://schemas.microsoft.com/office/drawing/2014/main" val="3417402484"/>
                    </a:ext>
                  </a:extLst>
                </a:gridCol>
                <a:gridCol w="883365">
                  <a:extLst>
                    <a:ext uri="{9D8B030D-6E8A-4147-A177-3AD203B41FA5}">
                      <a16:colId xmlns:a16="http://schemas.microsoft.com/office/drawing/2014/main" val="3435076731"/>
                    </a:ext>
                  </a:extLst>
                </a:gridCol>
                <a:gridCol w="815588">
                  <a:extLst>
                    <a:ext uri="{9D8B030D-6E8A-4147-A177-3AD203B41FA5}">
                      <a16:colId xmlns:a16="http://schemas.microsoft.com/office/drawing/2014/main" val="3332594375"/>
                    </a:ext>
                  </a:extLst>
                </a:gridCol>
                <a:gridCol w="2785823">
                  <a:extLst>
                    <a:ext uri="{9D8B030D-6E8A-4147-A177-3AD203B41FA5}">
                      <a16:colId xmlns:a16="http://schemas.microsoft.com/office/drawing/2014/main" val="3158305800"/>
                    </a:ext>
                  </a:extLst>
                </a:gridCol>
              </a:tblGrid>
              <a:tr h="7584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횟수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정수</a:t>
                      </a: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올림 수</a:t>
                      </a:r>
                      <a:endParaRPr lang="ko-KR" alt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숫자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77438"/>
                  </a:ext>
                </a:extLst>
              </a:tr>
              <a:tr h="400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0.6875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0.6875×2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1.3750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0.3750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en-US" altLang="ko-KR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 곱했을 때 정수 부분으로 자리 올림되는 것이 자릿수 </a:t>
                      </a:r>
                      <a:r>
                        <a:rPr lang="en-US" altLang="ko-KR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altLang="ko-KR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 된다는 것을 알 수 있다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46537"/>
                  </a:ext>
                </a:extLst>
              </a:tr>
              <a:tr h="400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0.3750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0.3750×2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0.7500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0.7500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00977"/>
                  </a:ext>
                </a:extLst>
              </a:tr>
              <a:tr h="400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0.7500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0.7500×2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1.5000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0.5000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33017"/>
                  </a:ext>
                </a:extLst>
              </a:tr>
              <a:tr h="4002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0.5000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0.5000×2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1.0000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0.0000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964605"/>
                  </a:ext>
                </a:extLst>
              </a:tr>
            </a:tbl>
          </a:graphicData>
        </a:graphic>
      </p:graphicFrame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7C6825-D79C-4913-8F5A-2DB524F12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CB9BD-05E2-4B5B-B115-678BCD0DB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17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AE8007-BF0A-42F5-BE3D-BE22D3F5A540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1.3 </a:t>
            </a:r>
            <a:r>
              <a:rPr lang="ko-KR" altLang="en-US" sz="2200"/>
              <a:t>기수 변환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5917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D328D9C4-273E-4923-96C0-CCDECAA79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EFB60E-8C71-4111-85EA-0A60DDB0B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18</a:t>
            </a:fld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35A7B88-1ACB-4B0D-AB92-10557F9B0246}"/>
              </a:ext>
            </a:extLst>
          </p:cNvPr>
          <p:cNvSpPr txBox="1">
            <a:spLocks/>
          </p:cNvSpPr>
          <p:nvPr/>
        </p:nvSpPr>
        <p:spPr>
          <a:xfrm>
            <a:off x="838200" y="1067618"/>
            <a:ext cx="7495095" cy="89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800">
                <a:solidFill>
                  <a:srgbClr val="00A048"/>
                </a:solidFill>
              </a:rPr>
              <a:t>정수의 기수 변환</a:t>
            </a:r>
            <a:r>
              <a:rPr lang="en-US" altLang="ko-KR" sz="1800">
                <a:solidFill>
                  <a:srgbClr val="00A048"/>
                </a:solidFill>
              </a:rPr>
              <a:t>:</a:t>
            </a:r>
            <a:r>
              <a:rPr lang="ko-KR" altLang="en-US" sz="1800">
                <a:solidFill>
                  <a:srgbClr val="00A048"/>
                </a:solidFill>
              </a:rPr>
              <a:t> </a:t>
            </a:r>
            <a:r>
              <a:rPr lang="ko-KR" altLang="en-US" sz="1800" dirty="0">
                <a:solidFill>
                  <a:srgbClr val="C00000"/>
                </a:solidFill>
              </a:rPr>
              <a:t>기수 나눗셈의 나머지를 </a:t>
            </a:r>
            <a:r>
              <a:rPr lang="ko-KR" altLang="en-US" sz="1800">
                <a:solidFill>
                  <a:srgbClr val="C00000"/>
                </a:solidFill>
              </a:rPr>
              <a:t>역순으로 취득</a:t>
            </a:r>
            <a:endParaRPr lang="en-US" altLang="ko-KR" sz="180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800">
                <a:solidFill>
                  <a:srgbClr val="00A048"/>
                </a:solidFill>
              </a:rPr>
              <a:t>소수의 기수 변환</a:t>
            </a:r>
            <a:r>
              <a:rPr lang="en-US" altLang="ko-KR" sz="1800">
                <a:solidFill>
                  <a:srgbClr val="00A048"/>
                </a:solidFill>
              </a:rPr>
              <a:t>:</a:t>
            </a:r>
            <a:r>
              <a:rPr lang="ko-KR" altLang="en-US" sz="1800"/>
              <a:t> </a:t>
            </a:r>
            <a:r>
              <a:rPr lang="ko-KR" altLang="en-US" sz="1800" dirty="0">
                <a:solidFill>
                  <a:srgbClr val="C00000"/>
                </a:solidFill>
              </a:rPr>
              <a:t>기수 곱셈의 정수 부분 캐리를 </a:t>
            </a:r>
            <a:r>
              <a:rPr lang="ko-KR" altLang="en-US" sz="1800">
                <a:solidFill>
                  <a:srgbClr val="C00000"/>
                </a:solidFill>
              </a:rPr>
              <a:t>순서대로 취득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248FB-7EB3-4FE5-BACE-AE719EDDEE1C}"/>
              </a:ext>
            </a:extLst>
          </p:cNvPr>
          <p:cNvSpPr txBox="1"/>
          <p:nvPr/>
        </p:nvSpPr>
        <p:spPr>
          <a:xfrm>
            <a:off x="3735881" y="2225113"/>
            <a:ext cx="2671482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C00000"/>
                </a:solidFill>
              </a:rPr>
              <a:t>상호 대응적 기법</a:t>
            </a:r>
            <a:endParaRPr lang="ko-KR" altLang="en-US" sz="1600">
              <a:solidFill>
                <a:srgbClr val="C00000"/>
              </a:solidFill>
            </a:endParaRPr>
          </a:p>
        </p:txBody>
      </p:sp>
      <p:pic>
        <p:nvPicPr>
          <p:cNvPr id="11" name="그래픽 10" descr="직선 화살표 단색으로 채워진">
            <a:extLst>
              <a:ext uri="{FF2B5EF4-FFF2-40B4-BE49-F238E27FC236}">
                <a16:creationId xmlns:a16="http://schemas.microsoft.com/office/drawing/2014/main" id="{93FCCEFD-751C-4EB9-A958-2E9ED21D76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323709" y="2145613"/>
            <a:ext cx="1262404" cy="620663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2AB3F8A0-0211-4D3B-9515-ABD3021C07A0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1.3 </a:t>
            </a:r>
            <a:r>
              <a:rPr lang="ko-KR" altLang="en-US" sz="2200"/>
              <a:t>기수 변환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5514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0953" y="1201417"/>
            <a:ext cx="10515600" cy="3433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2</a:t>
            </a:r>
            <a:r>
              <a:rPr lang="en-US" altLang="ko-KR" sz="2000" i="1" baseline="30000" dirty="0"/>
              <a:t>n</a:t>
            </a:r>
            <a:r>
              <a:rPr lang="ko-KR" altLang="en-US" sz="2000" dirty="0"/>
              <a:t>진수 간의 변환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/>
              <a:t>8</a:t>
            </a:r>
            <a:r>
              <a:rPr lang="ko-KR" altLang="en-US" sz="2000" dirty="0"/>
              <a:t>진수와 </a:t>
            </a:r>
            <a:r>
              <a:rPr lang="en-US" altLang="ko-KR" sz="2000"/>
              <a:t>16</a:t>
            </a:r>
            <a:r>
              <a:rPr lang="ko-KR" altLang="en-US" sz="2000"/>
              <a:t>진수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 dirty="0"/>
              <a:t>2</a:t>
            </a:r>
            <a:r>
              <a:rPr lang="ko-KR" altLang="en-US" sz="2000"/>
              <a:t>진수와 밀접</a:t>
            </a:r>
            <a:endParaRPr lang="en-US" altLang="ko-KR" sz="2000"/>
          </a:p>
          <a:p>
            <a:pPr lvl="2">
              <a:lnSpc>
                <a:spcPct val="100000"/>
              </a:lnSpc>
            </a:pPr>
            <a:r>
              <a:rPr lang="en-US" altLang="ko-KR" sz="1800"/>
              <a:t>8 = 2</a:t>
            </a:r>
            <a:r>
              <a:rPr lang="en-US" altLang="ko-KR" sz="1800" baseline="30000"/>
              <a:t>3,  </a:t>
            </a:r>
            <a:r>
              <a:rPr lang="en-US" altLang="ko-KR" sz="1800"/>
              <a:t>16 = 2</a:t>
            </a:r>
            <a:r>
              <a:rPr lang="en-US" altLang="ko-KR" sz="1800" baseline="30000"/>
              <a:t>4 </a:t>
            </a:r>
          </a:p>
          <a:p>
            <a:pPr lvl="2">
              <a:lnSpc>
                <a:spcPct val="100000"/>
              </a:lnSpc>
            </a:pPr>
            <a:endParaRPr lang="en-US" altLang="ko-KR" sz="1800" baseline="30000"/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8</a:t>
            </a:r>
            <a:r>
              <a:rPr lang="ko-KR" altLang="en-US" sz="1800"/>
              <a:t>진수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C00000"/>
                </a:solidFill>
              </a:rPr>
              <a:t>7 =[111]</a:t>
            </a:r>
            <a:r>
              <a:rPr lang="en-US" altLang="ko-KR" sz="1800" baseline="-25000">
                <a:solidFill>
                  <a:srgbClr val="C00000"/>
                </a:solidFill>
              </a:rPr>
              <a:t>2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 baseline="-25000"/>
              <a:t> </a:t>
            </a:r>
            <a:r>
              <a:rPr lang="en-US" altLang="ko-KR" sz="1800"/>
              <a:t>2</a:t>
            </a:r>
            <a:r>
              <a:rPr lang="ko-KR" altLang="en-US" sz="1800"/>
              <a:t>진수 </a:t>
            </a:r>
            <a:r>
              <a:rPr lang="en-US" altLang="ko-KR" sz="1800"/>
              <a:t>3-</a:t>
            </a:r>
            <a:r>
              <a:rPr lang="ko-KR" altLang="en-US" sz="1800"/>
              <a:t>비트 </a:t>
            </a:r>
            <a:r>
              <a:rPr lang="en-US" altLang="ko-KR" sz="1800">
                <a:solidFill>
                  <a:srgbClr val="C00000"/>
                </a:solidFill>
              </a:rPr>
              <a:t>111</a:t>
            </a:r>
            <a:r>
              <a:rPr lang="ko-KR" altLang="en-US" sz="1800"/>
              <a:t>을 한 자릿수로 표현</a:t>
            </a:r>
            <a:endParaRPr lang="en-US" altLang="ko-KR" sz="1800"/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16</a:t>
            </a:r>
            <a:r>
              <a:rPr lang="ko-KR" altLang="en-US" sz="1800"/>
              <a:t>진수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rgbClr val="C00000"/>
                </a:solidFill>
              </a:rPr>
              <a:t>15 = [1111]</a:t>
            </a:r>
            <a:r>
              <a:rPr lang="en-US" altLang="ko-KR" sz="1800" baseline="-25000">
                <a:solidFill>
                  <a:srgbClr val="C00000"/>
                </a:solidFill>
              </a:rPr>
              <a:t>2</a:t>
            </a:r>
            <a:r>
              <a:rPr lang="ko-KR" altLang="en-US" sz="1800">
                <a:solidFill>
                  <a:srgbClr val="C00000"/>
                </a:solidFill>
              </a:rPr>
              <a:t> </a:t>
            </a:r>
            <a:r>
              <a:rPr lang="en-US" altLang="ko-KR" sz="1800">
                <a:sym typeface="Wingdings" panose="05000000000000000000" pitchFamily="2" charset="2"/>
              </a:rPr>
              <a:t>2</a:t>
            </a:r>
            <a:r>
              <a:rPr lang="ko-KR" altLang="en-US" sz="1800">
                <a:sym typeface="Wingdings" panose="05000000000000000000" pitchFamily="2" charset="2"/>
              </a:rPr>
              <a:t>진수 </a:t>
            </a:r>
            <a:r>
              <a:rPr lang="en-US" altLang="ko-KR" sz="1800"/>
              <a:t>4-</a:t>
            </a:r>
            <a:r>
              <a:rPr lang="ko-KR" altLang="en-US" sz="1800"/>
              <a:t>비트 </a:t>
            </a:r>
            <a:r>
              <a:rPr lang="en-US" altLang="ko-KR" sz="1800">
                <a:solidFill>
                  <a:srgbClr val="C00000"/>
                </a:solidFill>
              </a:rPr>
              <a:t>1111</a:t>
            </a:r>
            <a:r>
              <a:rPr lang="ko-KR" altLang="en-US" sz="1800"/>
              <a:t>을 한 자릿수로 표현</a:t>
            </a:r>
            <a:endParaRPr lang="en-US" altLang="ko-KR" sz="1800"/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8</a:t>
            </a:r>
            <a:r>
              <a:rPr lang="ko-KR" altLang="en-US" sz="1800" dirty="0"/>
              <a:t>진수는 </a:t>
            </a:r>
            <a:r>
              <a:rPr lang="en-US" altLang="ko-KR" sz="1800" dirty="0"/>
              <a:t>2</a:t>
            </a:r>
            <a:r>
              <a:rPr lang="ko-KR" altLang="en-US" sz="1800" dirty="0"/>
              <a:t>진수 </a:t>
            </a:r>
            <a:r>
              <a:rPr lang="en-US" altLang="ko-KR" sz="1800"/>
              <a:t>3-</a:t>
            </a:r>
            <a:r>
              <a:rPr lang="ko-KR" altLang="en-US" sz="1800"/>
              <a:t>비트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 dirty="0"/>
              <a:t>16</a:t>
            </a:r>
            <a:r>
              <a:rPr lang="ko-KR" altLang="en-US" sz="1800" dirty="0"/>
              <a:t>진수는 </a:t>
            </a:r>
            <a:r>
              <a:rPr lang="en-US" altLang="ko-KR" sz="1800" dirty="0"/>
              <a:t>4-</a:t>
            </a:r>
            <a:r>
              <a:rPr lang="ko-KR" altLang="en-US" sz="1800"/>
              <a:t>비트씩 묶어 변환</a:t>
            </a:r>
            <a:endParaRPr lang="en-US" altLang="ko-KR" sz="1800" dirty="0"/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최상위 비트와 소수의 </a:t>
            </a:r>
            <a:r>
              <a:rPr lang="ko-KR" altLang="en-US" sz="1800"/>
              <a:t>최하위 비트에서 </a:t>
            </a:r>
            <a:r>
              <a:rPr lang="ko-KR" altLang="en-US" sz="1800" dirty="0"/>
              <a:t>쌍이 맞지 </a:t>
            </a:r>
            <a:r>
              <a:rPr lang="ko-KR" altLang="en-US" sz="1800"/>
              <a:t>않으면 빈자리에 </a:t>
            </a:r>
            <a:r>
              <a:rPr lang="en-US" altLang="ko-KR" sz="1800" dirty="0">
                <a:solidFill>
                  <a:srgbClr val="C00000"/>
                </a:solidFill>
              </a:rPr>
              <a:t>0</a:t>
            </a:r>
            <a:r>
              <a:rPr lang="ko-KR" altLang="en-US" sz="1800"/>
              <a:t>을 추가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00A048"/>
                </a:solidFill>
              </a:rPr>
              <a:t>zero padding</a:t>
            </a:r>
            <a:endParaRPr lang="en-US" altLang="ko-KR" sz="1800" dirty="0">
              <a:solidFill>
                <a:srgbClr val="00A048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8B8C6F5-64D3-4F03-8DBA-0AAC4432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8E28F-A2E5-4E49-942D-294934CE53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19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31B1428-0B55-4755-8135-0C23EC801503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1.3 </a:t>
            </a:r>
            <a:r>
              <a:rPr lang="ko-KR" altLang="en-US" sz="2200"/>
              <a:t>기수 변환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19CD3-3251-47D9-9F63-D8BCBA16952C}"/>
              </a:ext>
            </a:extLst>
          </p:cNvPr>
          <p:cNvSpPr txBox="1"/>
          <p:nvPr/>
        </p:nvSpPr>
        <p:spPr>
          <a:xfrm>
            <a:off x="1358020" y="4873472"/>
            <a:ext cx="999578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2" algn="just" fontAlgn="base"/>
            <a:endParaRPr lang="en-US" altLang="ko-KR" kern="0">
              <a:solidFill>
                <a:srgbClr val="000000"/>
              </a:solidFill>
              <a:ea typeface="함초롬바탕" panose="02030604000101010101" pitchFamily="18" charset="-127"/>
            </a:endParaRPr>
          </a:p>
          <a:p>
            <a:pPr lvl="2" algn="just" fontAlgn="base"/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[11010011.1011]</a:t>
            </a:r>
            <a:r>
              <a:rPr lang="en-US" altLang="ko-KR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2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= [</a:t>
            </a:r>
            <a:r>
              <a:rPr lang="en-US" altLang="ko-KR" kern="0">
                <a:solidFill>
                  <a:srgbClr val="C00000"/>
                </a:solidFill>
                <a:ea typeface="함초롬바탕" panose="02030604000101010101" pitchFamily="18" charset="-127"/>
              </a:rPr>
              <a:t>0</a:t>
            </a:r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11 010 011 . 101 1</a:t>
            </a:r>
            <a:r>
              <a:rPr lang="en-US" altLang="ko-KR" kern="0">
                <a:solidFill>
                  <a:srgbClr val="C00000"/>
                </a:solidFill>
                <a:ea typeface="함초롬바탕" panose="02030604000101010101" pitchFamily="18" charset="-127"/>
              </a:rPr>
              <a:t>00</a:t>
            </a:r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]</a:t>
            </a:r>
            <a:r>
              <a:rPr lang="en-US" altLang="ko-KR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2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= [323.54]</a:t>
            </a:r>
            <a:r>
              <a:rPr lang="en-US" altLang="ko-KR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8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lvl="2" algn="just" fontAlgn="base"/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[11010011.1011]</a:t>
            </a:r>
            <a:r>
              <a:rPr lang="en-US" altLang="ko-KR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2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= [1101 0011 . 1011]</a:t>
            </a:r>
            <a:r>
              <a:rPr lang="en-US" altLang="ko-KR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2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= [D3.B]</a:t>
            </a:r>
            <a:r>
              <a:rPr lang="en-US" altLang="ko-KR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16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kern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lvl="2" algn="just" fontAlgn="base"/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[323.54]</a:t>
            </a:r>
            <a:r>
              <a:rPr lang="en-US" altLang="ko-KR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8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= [ 011 010 011 . 101 100]</a:t>
            </a:r>
            <a:r>
              <a:rPr lang="en-US" altLang="ko-KR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2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= [1101 0011 . 1011]</a:t>
            </a:r>
            <a:r>
              <a:rPr lang="en-US" altLang="ko-KR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2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en-US" altLang="ko-KR" kern="0">
                <a:solidFill>
                  <a:srgbClr val="000000"/>
                </a:solidFill>
                <a:ea typeface="함초롬바탕" panose="02030604000101010101" pitchFamily="18" charset="-127"/>
              </a:rPr>
              <a:t>= [D3.B]</a:t>
            </a:r>
            <a:r>
              <a:rPr lang="en-US" altLang="ko-KR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16</a:t>
            </a:r>
            <a:r>
              <a:rPr lang="en-US" altLang="ko-KR" kern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9" name="그림 8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08C51967-1DD3-4383-B0B7-5D08857385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3" y="4526117"/>
            <a:ext cx="1907237" cy="1028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5385F-01DF-406A-843C-92645780FD9F}"/>
              </a:ext>
            </a:extLst>
          </p:cNvPr>
          <p:cNvSpPr txBox="1"/>
          <p:nvPr/>
        </p:nvSpPr>
        <p:spPr>
          <a:xfrm>
            <a:off x="2453492" y="4644057"/>
            <a:ext cx="89003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/>
              <a:t>변환 예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925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53167" y="1990394"/>
            <a:ext cx="613308" cy="399577"/>
          </a:xfrm>
        </p:spPr>
        <p:txBody>
          <a:bodyPr anchor="b">
            <a:normAutofit fontScale="90000"/>
          </a:bodyPr>
          <a:lstStyle/>
          <a:p>
            <a:pPr algn="r"/>
            <a:r>
              <a:rPr lang="ko-KR" altLang="en-US" sz="1800">
                <a:solidFill>
                  <a:schemeClr val="bg2">
                    <a:lumMod val="90000"/>
                  </a:schemeClr>
                </a:solidFill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13319" y="2001785"/>
            <a:ext cx="6555347" cy="4178468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n-US" altLang="ko-KR" sz="2000"/>
              <a:t>1.1 </a:t>
            </a:r>
            <a:r>
              <a:rPr lang="ko-KR" altLang="en-US" sz="2000"/>
              <a:t>디지털 시스템</a:t>
            </a:r>
          </a:p>
          <a:p>
            <a:pPr marL="0" indent="0" fontAlgn="base">
              <a:buNone/>
            </a:pPr>
            <a:r>
              <a:rPr lang="en-US" altLang="ko-KR" sz="2000"/>
              <a:t>1.2 </a:t>
            </a:r>
            <a:r>
              <a:rPr lang="ko-KR" altLang="en-US" sz="2000"/>
              <a:t>수 체계</a:t>
            </a:r>
          </a:p>
          <a:p>
            <a:pPr marL="0" indent="0" fontAlgn="base">
              <a:buNone/>
            </a:pPr>
            <a:r>
              <a:rPr lang="en-US" altLang="ko-KR" sz="2000"/>
              <a:t>1.3 </a:t>
            </a:r>
            <a:r>
              <a:rPr lang="ko-KR" altLang="en-US" sz="2000"/>
              <a:t>기수 변환</a:t>
            </a:r>
          </a:p>
          <a:p>
            <a:pPr marL="0" indent="0" fontAlgn="base">
              <a:buNone/>
            </a:pPr>
            <a:r>
              <a:rPr lang="en-US" altLang="ko-KR" sz="2000"/>
              <a:t>1.4 </a:t>
            </a:r>
            <a:r>
              <a:rPr lang="ko-KR" altLang="en-US" sz="2000"/>
              <a:t>보수</a:t>
            </a:r>
          </a:p>
          <a:p>
            <a:pPr marL="0" indent="0" fontAlgn="base">
              <a:buNone/>
            </a:pPr>
            <a:r>
              <a:rPr lang="en-US" altLang="ko-KR" sz="2000"/>
              <a:t>1.5 </a:t>
            </a:r>
            <a:r>
              <a:rPr lang="ko-KR" altLang="en-US" sz="2000"/>
              <a:t>음수 표현</a:t>
            </a:r>
          </a:p>
          <a:p>
            <a:pPr marL="0" indent="0" fontAlgn="base">
              <a:buNone/>
            </a:pPr>
            <a:r>
              <a:rPr lang="en-US" altLang="ko-KR" sz="2000"/>
              <a:t>1.6 </a:t>
            </a:r>
            <a:r>
              <a:rPr lang="ko-KR" altLang="en-US" sz="2000"/>
              <a:t>보수를 이용한 감산</a:t>
            </a:r>
          </a:p>
          <a:p>
            <a:pPr marL="0" indent="0" fontAlgn="base">
              <a:buNone/>
            </a:pPr>
            <a:r>
              <a:rPr lang="en-US" altLang="ko-KR" sz="2000"/>
              <a:t>1.7 </a:t>
            </a:r>
            <a:r>
              <a:rPr lang="ko-KR" altLang="en-US" sz="2000"/>
              <a:t>다양한 </a:t>
            </a:r>
            <a:r>
              <a:rPr lang="en-US" altLang="ko-KR" sz="2000"/>
              <a:t>2</a:t>
            </a:r>
            <a:r>
              <a:rPr lang="ko-KR" altLang="en-US" sz="2000"/>
              <a:t>진 코드</a:t>
            </a:r>
          </a:p>
          <a:p>
            <a:pPr marL="0" indent="0" fontAlgn="base">
              <a:buNone/>
            </a:pPr>
            <a:r>
              <a:rPr lang="en-US" altLang="ko-KR" sz="2000"/>
              <a:t>1.8 </a:t>
            </a:r>
            <a:r>
              <a:rPr lang="ko-KR" altLang="en-US" sz="2000"/>
              <a:t>논리 연산과 게이트</a:t>
            </a:r>
          </a:p>
          <a:p>
            <a:pPr marL="0" indent="0" fontAlgn="base">
              <a:buNone/>
            </a:pPr>
            <a:r>
              <a:rPr lang="en-US" altLang="ko-KR" sz="2000"/>
              <a:t>1.9 </a:t>
            </a:r>
            <a:r>
              <a:rPr lang="ko-KR" altLang="en-US" sz="2000"/>
              <a:t>게이트 구현 원리</a:t>
            </a:r>
          </a:p>
          <a:p>
            <a:pPr marL="0" indent="0" fontAlgn="base">
              <a:buNone/>
            </a:pPr>
            <a:r>
              <a:rPr lang="en-US" altLang="ko-KR" sz="2000"/>
              <a:t>1.10 </a:t>
            </a:r>
            <a:r>
              <a:rPr lang="ko-KR" altLang="en-US" sz="2000"/>
              <a:t>논리 게이트 </a:t>
            </a:r>
            <a:r>
              <a:rPr lang="en-US" altLang="ko-KR" sz="2000"/>
              <a:t>IC</a:t>
            </a:r>
            <a:endParaRPr lang="ko-KR" altLang="en-US" sz="20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56B641-AF1D-410E-8D2C-401D06D4F279}" type="slidenum"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2984E339-F473-4CE8-9D49-97B74EF6BD37}"/>
              </a:ext>
            </a:extLst>
          </p:cNvPr>
          <p:cNvSpPr txBox="1">
            <a:spLocks/>
          </p:cNvSpPr>
          <p:nvPr/>
        </p:nvSpPr>
        <p:spPr>
          <a:xfrm>
            <a:off x="2590800" y="268879"/>
            <a:ext cx="8924925" cy="127304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88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1</a:t>
            </a:r>
            <a:r>
              <a:rPr lang="ko-KR" altLang="en-US" sz="40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장  </a:t>
            </a:r>
            <a:r>
              <a:rPr lang="ko-KR" altLang="en-US" sz="4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디지털 시스템 개요</a:t>
            </a:r>
          </a:p>
        </p:txBody>
      </p:sp>
    </p:spTree>
    <p:extLst>
      <p:ext uri="{BB962C8B-B14F-4D97-AF65-F5344CB8AC3E}">
        <p14:creationId xmlns:p14="http://schemas.microsoft.com/office/powerpoint/2010/main" val="359580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6101"/>
            <a:ext cx="10515600" cy="205576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보수의 종류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1800" i="1" dirty="0"/>
              <a:t>r</a:t>
            </a:r>
            <a:r>
              <a:rPr lang="ko-KR" altLang="en-US" sz="1800" dirty="0"/>
              <a:t>진법의 기저 보수</a:t>
            </a:r>
            <a:r>
              <a:rPr lang="en-US" altLang="ko-KR" sz="1800" dirty="0"/>
              <a:t>(radix complement)</a:t>
            </a: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자릿수 </a:t>
            </a:r>
            <a:r>
              <a:rPr lang="en-US" altLang="ko-KR" sz="1800"/>
              <a:t>= </a:t>
            </a:r>
            <a:r>
              <a:rPr lang="en-US" altLang="ko-KR" sz="1800" i="1"/>
              <a:t>n</a:t>
            </a:r>
            <a:r>
              <a:rPr lang="ko-KR" altLang="en-US" sz="1800"/>
              <a:t>일 때</a:t>
            </a:r>
            <a:endParaRPr lang="en-US" altLang="ko-KR" sz="1800" baseline="-25000" dirty="0"/>
          </a:p>
          <a:p>
            <a:pPr marL="1371600" lvl="3" indent="0" fontAlgn="base">
              <a:lnSpc>
                <a:spcPct val="100000"/>
              </a:lnSpc>
              <a:buNone/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수</a:t>
            </a:r>
            <a:r>
              <a:rPr lang="en-US" altLang="ko-KR"/>
              <a:t> </a:t>
            </a:r>
            <a:r>
              <a:rPr lang="en-US" altLang="ko-KR" dirty="0"/>
              <a:t>+ (</a:t>
            </a:r>
            <a:r>
              <a:rPr lang="en-US" altLang="ko-KR" i="1" dirty="0"/>
              <a:t>r</a:t>
            </a:r>
            <a:r>
              <a:rPr lang="ko-KR" altLang="en-US" dirty="0"/>
              <a:t>진수의 기저 보수</a:t>
            </a:r>
            <a:r>
              <a:rPr lang="en-US" altLang="ko-KR" dirty="0"/>
              <a:t>) = </a:t>
            </a:r>
            <a:r>
              <a:rPr lang="en-US" altLang="ko-KR" i="1" dirty="0" err="1"/>
              <a:t>r</a:t>
            </a:r>
            <a:r>
              <a:rPr lang="en-US" altLang="ko-KR" i="1" baseline="30000" dirty="0" err="1"/>
              <a:t>n</a:t>
            </a:r>
            <a:endParaRPr lang="ko-KR" altLang="en-US" i="1" dirty="0"/>
          </a:p>
          <a:p>
            <a:pPr marL="1371600" lvl="3" indent="0" fontAlgn="base">
              <a:lnSpc>
                <a:spcPct val="100000"/>
              </a:lnSpc>
              <a:buNone/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/>
              <a:t>(</a:t>
            </a:r>
            <a:r>
              <a:rPr lang="en-US" altLang="ko-KR" i="1" dirty="0"/>
              <a:t>r</a:t>
            </a:r>
            <a:r>
              <a:rPr lang="ko-KR" altLang="en-US" dirty="0"/>
              <a:t>진수의 기저 보수</a:t>
            </a:r>
            <a:r>
              <a:rPr lang="en-US" altLang="ko-KR" dirty="0"/>
              <a:t>) = </a:t>
            </a:r>
            <a:r>
              <a:rPr lang="en-US" altLang="ko-KR" i="1" dirty="0" err="1"/>
              <a:t>r</a:t>
            </a:r>
            <a:r>
              <a:rPr lang="en-US" altLang="ko-KR" i="1" baseline="30000" dirty="0" err="1"/>
              <a:t>n</a:t>
            </a:r>
            <a:r>
              <a:rPr lang="en-US" altLang="ko-KR" dirty="0"/>
              <a:t> </a:t>
            </a:r>
            <a:r>
              <a:rPr lang="en-US" altLang="ko-KR"/>
              <a:t>– </a:t>
            </a:r>
            <a:r>
              <a:rPr lang="ko-KR" altLang="en-US"/>
              <a:t>수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13348"/>
              </p:ext>
            </p:extLst>
          </p:nvPr>
        </p:nvGraphicFramePr>
        <p:xfrm>
          <a:off x="6990211" y="2120984"/>
          <a:ext cx="3619683" cy="530578"/>
        </p:xfrm>
        <a:graphic>
          <a:graphicData uri="http://schemas.openxmlformats.org/drawingml/2006/table">
            <a:tbl>
              <a:tblPr/>
              <a:tblGrid>
                <a:gridCol w="3619683">
                  <a:extLst>
                    <a:ext uri="{9D8B030D-6E8A-4147-A177-3AD203B41FA5}">
                      <a16:colId xmlns:a16="http://schemas.microsoft.com/office/drawing/2014/main" val="2105337611"/>
                    </a:ext>
                  </a:extLst>
                </a:gridCol>
              </a:tblGrid>
              <a:tr h="530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진법의 기저 보수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n-US" altLang="ko-KR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en-US" altLang="ko-KR" sz="1800" i="1" kern="0" spc="0" baseline="30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49002"/>
                  </a:ext>
                </a:extLst>
              </a:tr>
            </a:tbl>
          </a:graphicData>
        </a:graphic>
      </p:graphicFrame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246656-2D0D-4847-B250-3062FFAFA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83F9675-CD28-4DF9-918D-AC37EFC84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20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6AB01DC-346C-46A5-9A07-A45689616615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1.4 </a:t>
            </a:r>
            <a:r>
              <a:rPr lang="ko-KR" altLang="en-US" sz="2200"/>
              <a:t>보수</a:t>
            </a:r>
            <a:endParaRPr lang="ko-KR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840BF-4A7E-46D7-8BF8-FBF4FF6CE178}"/>
              </a:ext>
            </a:extLst>
          </p:cNvPr>
          <p:cNvSpPr txBox="1"/>
          <p:nvPr/>
        </p:nvSpPr>
        <p:spPr>
          <a:xfrm>
            <a:off x="627528" y="3081868"/>
            <a:ext cx="10726271" cy="29491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257300" lvl="2" indent="-34290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/>
              <a:t>10</a:t>
            </a:r>
            <a:r>
              <a:rPr lang="ko-KR" altLang="en-US"/>
              <a:t>진수 기저 보수</a:t>
            </a:r>
            <a:r>
              <a:rPr lang="en-US" altLang="ko-KR"/>
              <a:t>(10′s complement)</a:t>
            </a:r>
            <a:r>
              <a:rPr lang="ko-KR" altLang="en-US"/>
              <a:t> 예</a:t>
            </a:r>
            <a:r>
              <a:rPr lang="en-US" altLang="ko-KR"/>
              <a:t>(</a:t>
            </a:r>
            <a:r>
              <a:rPr lang="en-US" altLang="ko-KR" i="1"/>
              <a:t>n</a:t>
            </a:r>
            <a:r>
              <a:rPr lang="en-US" altLang="ko-KR"/>
              <a:t>=4)</a:t>
            </a:r>
          </a:p>
          <a:p>
            <a:pPr marL="1657350" lvl="3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1,234 + (1,234</a:t>
            </a:r>
            <a:r>
              <a:rPr lang="ko-KR" altLang="en-US"/>
              <a:t>의 </a:t>
            </a:r>
            <a:r>
              <a:rPr lang="en-US" altLang="ko-KR"/>
              <a:t>10</a:t>
            </a:r>
            <a:r>
              <a:rPr lang="ko-KR" altLang="en-US"/>
              <a:t>진수 기저 보수</a:t>
            </a:r>
            <a:r>
              <a:rPr lang="en-US" altLang="ko-KR"/>
              <a:t>) = 10,000(10</a:t>
            </a:r>
            <a:r>
              <a:rPr lang="en-US" altLang="ko-KR" baseline="30000"/>
              <a:t>4</a:t>
            </a:r>
            <a:r>
              <a:rPr lang="en-US" altLang="ko-KR"/>
              <a:t>)</a:t>
            </a:r>
            <a:endParaRPr lang="ko-KR" altLang="en-US"/>
          </a:p>
          <a:p>
            <a:pPr marL="1657350" lvl="3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(1,234</a:t>
            </a:r>
            <a:r>
              <a:rPr lang="ko-KR" altLang="en-US"/>
              <a:t>의 </a:t>
            </a:r>
            <a:r>
              <a:rPr lang="en-US" altLang="ko-KR"/>
              <a:t>10</a:t>
            </a:r>
            <a:r>
              <a:rPr lang="ko-KR" altLang="en-US"/>
              <a:t>진수 기저 보수</a:t>
            </a:r>
            <a:r>
              <a:rPr lang="en-US" altLang="ko-KR"/>
              <a:t>) = 10,000(10</a:t>
            </a:r>
            <a:r>
              <a:rPr lang="en-US" altLang="ko-KR" baseline="30000"/>
              <a:t>4</a:t>
            </a:r>
            <a:r>
              <a:rPr lang="en-US" altLang="ko-KR"/>
              <a:t>) - 1,234 = 8,766</a:t>
            </a:r>
          </a:p>
          <a:p>
            <a:pPr marL="1257300" lvl="2" indent="-34290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/>
              <a:t>10</a:t>
            </a:r>
            <a:r>
              <a:rPr lang="ko-KR" altLang="en-US"/>
              <a:t>진수 기저 보수 예</a:t>
            </a:r>
            <a:r>
              <a:rPr lang="en-US" altLang="ko-KR"/>
              <a:t>(</a:t>
            </a:r>
            <a:r>
              <a:rPr lang="en-US" altLang="ko-KR" i="1"/>
              <a:t>n</a:t>
            </a:r>
            <a:r>
              <a:rPr lang="en-US" altLang="ko-KR"/>
              <a:t>=5)</a:t>
            </a:r>
            <a:endParaRPr lang="ko-KR" altLang="en-US"/>
          </a:p>
          <a:p>
            <a:pPr marL="1657350" lvl="3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1,234 + (1,234</a:t>
            </a:r>
            <a:r>
              <a:rPr lang="ko-KR" altLang="en-US"/>
              <a:t>의 </a:t>
            </a:r>
            <a:r>
              <a:rPr lang="en-US" altLang="ko-KR"/>
              <a:t>10</a:t>
            </a:r>
            <a:r>
              <a:rPr lang="ko-KR" altLang="en-US"/>
              <a:t>진수 보수</a:t>
            </a:r>
            <a:r>
              <a:rPr lang="en-US" altLang="ko-KR"/>
              <a:t>) = 100,000(10</a:t>
            </a:r>
            <a:r>
              <a:rPr lang="en-US" altLang="ko-KR" baseline="30000"/>
              <a:t>5</a:t>
            </a:r>
            <a:r>
              <a:rPr lang="en-US" altLang="ko-KR"/>
              <a:t>)</a:t>
            </a:r>
            <a:endParaRPr lang="ko-KR" altLang="en-US"/>
          </a:p>
          <a:p>
            <a:pPr marL="1657350" lvl="3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(1,234</a:t>
            </a:r>
            <a:r>
              <a:rPr lang="ko-KR" altLang="en-US"/>
              <a:t>의 </a:t>
            </a:r>
            <a:r>
              <a:rPr lang="en-US" altLang="ko-KR"/>
              <a:t>10</a:t>
            </a:r>
            <a:r>
              <a:rPr lang="ko-KR" altLang="en-US"/>
              <a:t>진수 보수</a:t>
            </a:r>
            <a:r>
              <a:rPr lang="en-US" altLang="ko-KR"/>
              <a:t>) = 10,000(10</a:t>
            </a:r>
            <a:r>
              <a:rPr lang="en-US" altLang="ko-KR" baseline="30000"/>
              <a:t>5</a:t>
            </a:r>
            <a:r>
              <a:rPr lang="en-US" altLang="ko-KR"/>
              <a:t>) - 1,234 = 98,766</a:t>
            </a:r>
          </a:p>
          <a:p>
            <a:pPr marL="1200150" lvl="2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보수</a:t>
            </a:r>
            <a:r>
              <a:rPr lang="ko-KR" altLang="en-US"/>
              <a:t>는 </a:t>
            </a:r>
            <a:r>
              <a:rPr lang="ko-KR" altLang="en-US">
                <a:solidFill>
                  <a:srgbClr val="00A048"/>
                </a:solidFill>
              </a:rPr>
              <a:t>자릿수</a:t>
            </a:r>
            <a:r>
              <a:rPr lang="ko-KR" altLang="en-US"/>
              <a:t>에 따라 변경 가능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00A048"/>
                </a:solidFill>
              </a:rPr>
              <a:t>자릿수가 중요</a:t>
            </a:r>
          </a:p>
        </p:txBody>
      </p:sp>
      <p:pic>
        <p:nvPicPr>
          <p:cNvPr id="11" name="그림 10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3DC6353C-E0D8-47C5-AF9D-9319C4EFF4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8" y="2651562"/>
            <a:ext cx="1907237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4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456411"/>
            <a:ext cx="10515599" cy="473616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sz="2000"/>
          </a:p>
          <a:p>
            <a:pPr lvl="1">
              <a:lnSpc>
                <a:spcPct val="100000"/>
              </a:lnSpc>
            </a:pPr>
            <a:r>
              <a:rPr lang="ko-KR" altLang="en-US" sz="2000"/>
              <a:t>기수의 </a:t>
            </a:r>
            <a:r>
              <a:rPr lang="ko-KR" altLang="en-US" sz="2000" dirty="0"/>
              <a:t>자릿수 </a:t>
            </a:r>
            <a:r>
              <a:rPr lang="ko-KR" altLang="en-US" sz="2000"/>
              <a:t>승수에서 감산</a:t>
            </a:r>
            <a:r>
              <a:rPr lang="en-US" altLang="ko-KR" sz="2000"/>
              <a:t>(</a:t>
            </a:r>
            <a:r>
              <a:rPr lang="en-US" altLang="ko-KR" sz="2000" dirty="0"/>
              <a:t>10′s complement, 2′s complement)</a:t>
            </a:r>
          </a:p>
          <a:p>
            <a:pPr lvl="1">
              <a:lnSpc>
                <a:spcPct val="100000"/>
              </a:lnSpc>
            </a:pP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73219"/>
              </p:ext>
            </p:extLst>
          </p:nvPr>
        </p:nvGraphicFramePr>
        <p:xfrm>
          <a:off x="2198941" y="2332286"/>
          <a:ext cx="6504792" cy="1168908"/>
        </p:xfrm>
        <a:graphic>
          <a:graphicData uri="http://schemas.openxmlformats.org/drawingml/2006/table">
            <a:tbl>
              <a:tblPr/>
              <a:tblGrid>
                <a:gridCol w="2168264">
                  <a:extLst>
                    <a:ext uri="{9D8B030D-6E8A-4147-A177-3AD203B41FA5}">
                      <a16:colId xmlns:a16="http://schemas.microsoft.com/office/drawing/2014/main" val="4246297597"/>
                    </a:ext>
                  </a:extLst>
                </a:gridCol>
                <a:gridCol w="2168264">
                  <a:extLst>
                    <a:ext uri="{9D8B030D-6E8A-4147-A177-3AD203B41FA5}">
                      <a16:colId xmlns:a16="http://schemas.microsoft.com/office/drawing/2014/main" val="3707236208"/>
                    </a:ext>
                  </a:extLst>
                </a:gridCol>
                <a:gridCol w="2168264">
                  <a:extLst>
                    <a:ext uri="{9D8B030D-6E8A-4147-A177-3AD203B41FA5}">
                      <a16:colId xmlns:a16="http://schemas.microsoft.com/office/drawing/2014/main" val="2371235059"/>
                    </a:ext>
                  </a:extLst>
                </a:gridCol>
              </a:tblGrid>
              <a:tr h="2858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[6,789]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[0111]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219634"/>
                  </a:ext>
                </a:extLst>
              </a:tr>
              <a:tr h="7429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보수 계산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10,000(10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- 6,789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3,211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10000(2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- 0111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1001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080242"/>
                  </a:ext>
                </a:extLst>
              </a:tr>
            </a:tbl>
          </a:graphicData>
        </a:graphic>
      </p:graphicFrame>
      <p:sp>
        <p:nvSpPr>
          <p:cNvPr id="8" name="내용 개체 틀 2"/>
          <p:cNvSpPr txBox="1">
            <a:spLocks/>
          </p:cNvSpPr>
          <p:nvPr/>
        </p:nvSpPr>
        <p:spPr>
          <a:xfrm>
            <a:off x="838200" y="3658728"/>
            <a:ext cx="5060576" cy="45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자리 </a:t>
            </a:r>
            <a:r>
              <a:rPr lang="ko-KR" altLang="en-US" sz="2000" dirty="0" err="1"/>
              <a:t>위치별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피감수</a:t>
            </a:r>
            <a:r>
              <a:rPr lang="ko-KR" altLang="en-US" sz="2000" dirty="0"/>
              <a:t> 사용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44967"/>
              </p:ext>
            </p:extLst>
          </p:nvPr>
        </p:nvGraphicFramePr>
        <p:xfrm>
          <a:off x="2198941" y="4171772"/>
          <a:ext cx="7272441" cy="1776355"/>
        </p:xfrm>
        <a:graphic>
          <a:graphicData uri="http://schemas.openxmlformats.org/drawingml/2006/table">
            <a:tbl>
              <a:tblPr/>
              <a:tblGrid>
                <a:gridCol w="1594400">
                  <a:extLst>
                    <a:ext uri="{9D8B030D-6E8A-4147-A177-3AD203B41FA5}">
                      <a16:colId xmlns:a16="http://schemas.microsoft.com/office/drawing/2014/main" val="3670303828"/>
                    </a:ext>
                  </a:extLst>
                </a:gridCol>
                <a:gridCol w="709665">
                  <a:extLst>
                    <a:ext uri="{9D8B030D-6E8A-4147-A177-3AD203B41FA5}">
                      <a16:colId xmlns:a16="http://schemas.microsoft.com/office/drawing/2014/main" val="3865123025"/>
                    </a:ext>
                  </a:extLst>
                </a:gridCol>
                <a:gridCol w="709665">
                  <a:extLst>
                    <a:ext uri="{9D8B030D-6E8A-4147-A177-3AD203B41FA5}">
                      <a16:colId xmlns:a16="http://schemas.microsoft.com/office/drawing/2014/main" val="4259605118"/>
                    </a:ext>
                  </a:extLst>
                </a:gridCol>
                <a:gridCol w="709665">
                  <a:extLst>
                    <a:ext uri="{9D8B030D-6E8A-4147-A177-3AD203B41FA5}">
                      <a16:colId xmlns:a16="http://schemas.microsoft.com/office/drawing/2014/main" val="1802366981"/>
                    </a:ext>
                  </a:extLst>
                </a:gridCol>
                <a:gridCol w="709665">
                  <a:extLst>
                    <a:ext uri="{9D8B030D-6E8A-4147-A177-3AD203B41FA5}">
                      <a16:colId xmlns:a16="http://schemas.microsoft.com/office/drawing/2014/main" val="371251332"/>
                    </a:ext>
                  </a:extLst>
                </a:gridCol>
                <a:gridCol w="709665">
                  <a:extLst>
                    <a:ext uri="{9D8B030D-6E8A-4147-A177-3AD203B41FA5}">
                      <a16:colId xmlns:a16="http://schemas.microsoft.com/office/drawing/2014/main" val="448197540"/>
                    </a:ext>
                  </a:extLst>
                </a:gridCol>
                <a:gridCol w="709665">
                  <a:extLst>
                    <a:ext uri="{9D8B030D-6E8A-4147-A177-3AD203B41FA5}">
                      <a16:colId xmlns:a16="http://schemas.microsoft.com/office/drawing/2014/main" val="3840837333"/>
                    </a:ext>
                  </a:extLst>
                </a:gridCol>
                <a:gridCol w="709665">
                  <a:extLst>
                    <a:ext uri="{9D8B030D-6E8A-4147-A177-3AD203B41FA5}">
                      <a16:colId xmlns:a16="http://schemas.microsoft.com/office/drawing/2014/main" val="3284998401"/>
                    </a:ext>
                  </a:extLst>
                </a:gridCol>
                <a:gridCol w="710386">
                  <a:extLst>
                    <a:ext uri="{9D8B030D-6E8A-4147-A177-3AD203B41FA5}">
                      <a16:colId xmlns:a16="http://schemas.microsoft.com/office/drawing/2014/main" val="1136511733"/>
                    </a:ext>
                  </a:extLst>
                </a:gridCol>
              </a:tblGrid>
              <a:tr h="353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[6,789]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[0111]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4632"/>
                  </a:ext>
                </a:extLst>
              </a:tr>
              <a:tr h="355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자리 위치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sz="1800" kern="0" spc="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377410"/>
                  </a:ext>
                </a:extLst>
              </a:tr>
              <a:tr h="355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피감수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4334716"/>
                  </a:ext>
                </a:extLst>
              </a:tr>
              <a:tr h="355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감수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자릿수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54829"/>
                  </a:ext>
                </a:extLst>
              </a:tr>
              <a:tr h="3557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08334"/>
                  </a:ext>
                </a:extLst>
              </a:tr>
            </a:tbl>
          </a:graphicData>
        </a:graphic>
      </p:graphicFrame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EFB04-70BB-4787-91B7-052AA53A9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D55EA0-4A07-470D-B07E-E06D10914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21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0977D3C8-8AE0-42AF-8CF8-488F1F3407DF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1.4 </a:t>
            </a:r>
            <a:r>
              <a:rPr lang="ko-KR" altLang="en-US" sz="2200"/>
              <a:t>보수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D3BD74-78E6-46DE-8110-18229D1F57BE}"/>
              </a:ext>
            </a:extLst>
          </p:cNvPr>
          <p:cNvSpPr txBox="1"/>
          <p:nvPr/>
        </p:nvSpPr>
        <p:spPr>
          <a:xfrm>
            <a:off x="1889910" y="1109611"/>
            <a:ext cx="946388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70C0"/>
                </a:solidFill>
              </a:rPr>
              <a:t>기저 보수 계산</a:t>
            </a:r>
            <a:r>
              <a:rPr lang="en-US" altLang="ko-KR" sz="2000">
                <a:solidFill>
                  <a:srgbClr val="0070C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예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pic>
        <p:nvPicPr>
          <p:cNvPr id="12" name="그림 11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8BC1C3C5-BAAC-45DF-833F-0A693FF628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21" y="986620"/>
            <a:ext cx="1907237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8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838200" y="567344"/>
            <a:ext cx="10515600" cy="96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자리 </a:t>
            </a:r>
            <a:r>
              <a:rPr lang="ko-KR" altLang="en-US" sz="2000" dirty="0" err="1"/>
              <a:t>위치별</a:t>
            </a:r>
            <a:r>
              <a:rPr lang="ko-KR" altLang="en-US" sz="2000" dirty="0"/>
              <a:t> </a:t>
            </a:r>
            <a:r>
              <a:rPr lang="ko-KR" altLang="en-US" sz="2000" err="1"/>
              <a:t>피감수</a:t>
            </a:r>
            <a:r>
              <a:rPr lang="ko-KR" altLang="en-US" sz="2000"/>
              <a:t> 사용 예외</a:t>
            </a:r>
            <a:endParaRPr lang="en-US" altLang="ko-KR" sz="20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/>
              <a:t>:</a:t>
            </a:r>
            <a:r>
              <a:rPr lang="ko-KR" altLang="en-US" sz="1800"/>
              <a:t>끝자리에 </a:t>
            </a:r>
            <a:r>
              <a:rPr lang="en-US" altLang="ko-KR" sz="1800" dirty="0"/>
              <a:t>0</a:t>
            </a:r>
            <a:r>
              <a:rPr lang="ko-KR" altLang="en-US" sz="1800" dirty="0"/>
              <a:t>이 있는 경우</a:t>
            </a:r>
            <a:r>
              <a:rPr lang="en-US" altLang="ko-KR" sz="1800" dirty="0"/>
              <a:t>, 0</a:t>
            </a:r>
            <a:r>
              <a:rPr lang="ko-KR" altLang="en-US" sz="1800" dirty="0"/>
              <a:t>이 아닌 최하위 </a:t>
            </a:r>
            <a:r>
              <a:rPr lang="ko-KR" altLang="en-US" sz="1800"/>
              <a:t>자리에서부터 피감수 사용</a:t>
            </a:r>
            <a:endParaRPr lang="ko-KR" altLang="en-US" sz="18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2954911" y="1443731"/>
            <a:ext cx="3352806" cy="1015663"/>
            <a:chOff x="2359378" y="1250480"/>
            <a:chExt cx="3352806" cy="1015663"/>
          </a:xfrm>
        </p:grpSpPr>
        <p:sp>
          <p:nvSpPr>
            <p:cNvPr id="9" name="직사각형 8"/>
            <p:cNvSpPr/>
            <p:nvPr/>
          </p:nvSpPr>
          <p:spPr>
            <a:xfrm>
              <a:off x="2359378" y="1250480"/>
              <a:ext cx="125306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ko-KR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   9 9 9 10</a:t>
              </a:r>
              <a:endParaRPr lang="en-US" altLang="ko-KR" sz="2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  <a:p>
              <a:pPr algn="just" fontAlgn="base"/>
              <a:r>
                <a:rPr lang="en-US" altLang="ko-KR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-  6 7 0  0</a:t>
              </a:r>
              <a:endParaRPr lang="en-US" altLang="ko-KR" sz="20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  <a:p>
              <a:pPr algn="just" fontAlgn="base"/>
              <a:r>
                <a:rPr lang="en-US" altLang="ko-KR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 3 2 9 </a:t>
              </a:r>
              <a:r>
                <a:rPr lang="en-US" altLang="ko-KR" sz="2000" u="sng" kern="0" dirty="0">
                  <a:solidFill>
                    <a:srgbClr val="C00000"/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10</a:t>
              </a:r>
              <a:endParaRPr lang="en-US" altLang="ko-KR" sz="2000" u="sng" kern="0" dirty="0">
                <a:solidFill>
                  <a:srgbClr val="C00000"/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481696" y="1250480"/>
              <a:ext cx="1230488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/>
              <a:r>
                <a:rPr lang="en-US" altLang="ko-KR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   9 10 0 0</a:t>
              </a:r>
              <a:endParaRPr lang="en-US" altLang="ko-KR" sz="2000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  <a:p>
              <a:pPr algn="just" fontAlgn="base"/>
              <a:r>
                <a:rPr lang="en-US" altLang="ko-KR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-  6  7  0 0</a:t>
              </a:r>
              <a:endParaRPr lang="en-US" altLang="ko-KR" sz="20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  <a:p>
              <a:pPr algn="just" fontAlgn="base"/>
              <a:r>
                <a:rPr lang="en-US" altLang="ko-KR" sz="2000" kern="0" dirty="0">
                  <a:solidFill>
                    <a:srgbClr val="000000"/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 3  3  0 0</a:t>
              </a:r>
              <a:endParaRPr lang="en-US" altLang="ko-KR" sz="2000" kern="0" dirty="0">
                <a:solidFill>
                  <a:srgbClr val="000000"/>
                </a:solidFill>
                <a:latin typeface="함초롬바탕" panose="02030604000101010101" pitchFamily="18" charset="-127"/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890828" y="1626457"/>
              <a:ext cx="295543" cy="26370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38200" y="2481934"/>
            <a:ext cx="9507071" cy="45942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sz="2000" i="1" dirty="0"/>
              <a:t>r</a:t>
            </a:r>
            <a:r>
              <a:rPr lang="ko-KR" altLang="en-US" sz="2000" dirty="0"/>
              <a:t>진법의 </a:t>
            </a:r>
            <a:r>
              <a:rPr lang="en-US" altLang="ko-KR" sz="2000" i="1" dirty="0"/>
              <a:t>r</a:t>
            </a:r>
            <a:r>
              <a:rPr lang="en-US" altLang="ko-KR" sz="2000" dirty="0"/>
              <a:t>-1 </a:t>
            </a:r>
            <a:r>
              <a:rPr lang="ko-KR" altLang="en-US" sz="2000" dirty="0"/>
              <a:t>감소</a:t>
            </a:r>
            <a:r>
              <a:rPr lang="en-US" altLang="ko-KR" sz="2000" dirty="0"/>
              <a:t> </a:t>
            </a:r>
            <a:r>
              <a:rPr lang="ko-KR" altLang="en-US" sz="2000" dirty="0"/>
              <a:t>보수</a:t>
            </a:r>
            <a:r>
              <a:rPr lang="en-US" altLang="ko-KR" sz="2000" dirty="0"/>
              <a:t>(diminished radix </a:t>
            </a:r>
            <a:r>
              <a:rPr lang="en-US" altLang="ko-KR" sz="2000"/>
              <a:t>complement)</a:t>
            </a:r>
            <a:endParaRPr lang="en-US" altLang="ko-KR" sz="20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010658"/>
              </p:ext>
            </p:extLst>
          </p:nvPr>
        </p:nvGraphicFramePr>
        <p:xfrm>
          <a:off x="5827126" y="3002448"/>
          <a:ext cx="4171315" cy="1096614"/>
        </p:xfrm>
        <a:graphic>
          <a:graphicData uri="http://schemas.openxmlformats.org/drawingml/2006/table">
            <a:tbl>
              <a:tblPr/>
              <a:tblGrid>
                <a:gridCol w="4171315">
                  <a:extLst>
                    <a:ext uri="{9D8B030D-6E8A-4147-A177-3AD203B41FA5}">
                      <a16:colId xmlns:a16="http://schemas.microsoft.com/office/drawing/2014/main" val="3255305482"/>
                    </a:ext>
                  </a:extLst>
                </a:gridCol>
              </a:tblGrid>
              <a:tr h="10966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en-US" altLang="ko-KR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진법의 감소 보수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en-US" altLang="ko-KR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en-US" altLang="ko-KR" sz="1800" i="1" kern="0" spc="0" baseline="30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- 1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진법의 감소 보수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(</a:t>
                      </a:r>
                      <a:r>
                        <a:rPr lang="en-US" altLang="ko-KR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en-US" altLang="ko-KR" sz="1800" i="1" kern="0" spc="0" baseline="30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- 1) -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기저 보수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 보수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+ 1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87983"/>
                  </a:ext>
                </a:extLst>
              </a:tr>
            </a:tbl>
          </a:graphicData>
        </a:graphic>
      </p:graphicFrame>
      <p:sp>
        <p:nvSpPr>
          <p:cNvPr id="17" name="내용 개체 틀 2"/>
          <p:cNvSpPr txBox="1">
            <a:spLocks/>
          </p:cNvSpPr>
          <p:nvPr/>
        </p:nvSpPr>
        <p:spPr>
          <a:xfrm>
            <a:off x="1456765" y="4645999"/>
            <a:ext cx="9897035" cy="1644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kern="0">
                <a:solidFill>
                  <a:srgbClr val="000000"/>
                </a:solidFill>
              </a:rPr>
              <a:t>[</a:t>
            </a:r>
            <a:r>
              <a:rPr lang="en-US" altLang="ko-KR" sz="1800" kern="0" dirty="0">
                <a:solidFill>
                  <a:srgbClr val="000000"/>
                </a:solidFill>
              </a:rPr>
              <a:t>6,789]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</a:rPr>
              <a:t>의 </a:t>
            </a:r>
            <a:r>
              <a:rPr lang="en-US" altLang="ko-KR" sz="1800" kern="0" dirty="0">
                <a:solidFill>
                  <a:srgbClr val="000000"/>
                </a:solidFill>
              </a:rPr>
              <a:t>9</a:t>
            </a:r>
            <a:r>
              <a:rPr lang="ko-KR" altLang="en-US" sz="1800" kern="0" dirty="0">
                <a:solidFill>
                  <a:srgbClr val="000000"/>
                </a:solidFill>
              </a:rPr>
              <a:t>의 보수 </a:t>
            </a:r>
            <a:r>
              <a:rPr lang="en-US" altLang="ko-KR" sz="1800" kern="0" dirty="0">
                <a:solidFill>
                  <a:srgbClr val="000000"/>
                </a:solidFill>
              </a:rPr>
              <a:t>= (10</a:t>
            </a:r>
            <a:r>
              <a:rPr lang="en-US" altLang="ko-KR" sz="1800" kern="0" baseline="30000" dirty="0">
                <a:solidFill>
                  <a:srgbClr val="000000"/>
                </a:solidFill>
              </a:rPr>
              <a:t>4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–1) - 6,789 = </a:t>
            </a:r>
            <a:r>
              <a:rPr lang="en-US" altLang="ko-KR" sz="1800" u="sng" kern="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</a:rPr>
              <a:t>9,999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– 6,789 = 3,210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lvl="2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kern="0" dirty="0">
                <a:solidFill>
                  <a:srgbClr val="000000"/>
                </a:solidFill>
              </a:rPr>
              <a:t>[6,789]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</a:rPr>
              <a:t>의 </a:t>
            </a:r>
            <a:r>
              <a:rPr lang="en-US" altLang="ko-KR" sz="1800" kern="0" dirty="0">
                <a:solidFill>
                  <a:srgbClr val="000000"/>
                </a:solidFill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</a:rPr>
              <a:t>의 보수 </a:t>
            </a:r>
            <a:r>
              <a:rPr lang="en-US" altLang="ko-KR" sz="1800" kern="0" dirty="0">
                <a:solidFill>
                  <a:srgbClr val="000000"/>
                </a:solidFill>
              </a:rPr>
              <a:t>= 9</a:t>
            </a:r>
            <a:r>
              <a:rPr lang="ko-KR" altLang="en-US" sz="1800" kern="0" dirty="0">
                <a:solidFill>
                  <a:srgbClr val="000000"/>
                </a:solidFill>
              </a:rPr>
              <a:t>의 보수 </a:t>
            </a:r>
            <a:r>
              <a:rPr lang="en-US" altLang="ko-KR" sz="1800" kern="0" dirty="0">
                <a:solidFill>
                  <a:srgbClr val="000000"/>
                </a:solidFill>
              </a:rPr>
              <a:t>+ 1 = 3,210 + 1 = 3,211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lvl="2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kern="0" dirty="0">
                <a:solidFill>
                  <a:srgbClr val="000000"/>
                </a:solidFill>
              </a:rPr>
              <a:t>[0111]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2</a:t>
            </a:r>
            <a:r>
              <a:rPr lang="ko-KR" altLang="en-US" sz="1800" kern="0" dirty="0">
                <a:solidFill>
                  <a:srgbClr val="000000"/>
                </a:solidFill>
              </a:rPr>
              <a:t>의 </a:t>
            </a:r>
            <a:r>
              <a:rPr lang="en-US" altLang="ko-KR" sz="1800" kern="0" dirty="0">
                <a:solidFill>
                  <a:srgbClr val="000000"/>
                </a:solidFill>
              </a:rPr>
              <a:t>1</a:t>
            </a:r>
            <a:r>
              <a:rPr lang="ko-KR" altLang="en-US" sz="1800" kern="0" dirty="0">
                <a:solidFill>
                  <a:srgbClr val="000000"/>
                </a:solidFill>
              </a:rPr>
              <a:t>의 보수 </a:t>
            </a:r>
            <a:r>
              <a:rPr lang="en-US" altLang="ko-KR" sz="1800" kern="0" dirty="0">
                <a:solidFill>
                  <a:srgbClr val="000000"/>
                </a:solidFill>
              </a:rPr>
              <a:t>= (2</a:t>
            </a:r>
            <a:r>
              <a:rPr lang="en-US" altLang="ko-KR" sz="1800" kern="0" baseline="30000" dirty="0">
                <a:solidFill>
                  <a:srgbClr val="000000"/>
                </a:solidFill>
              </a:rPr>
              <a:t>4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–1) - 0111 = </a:t>
            </a:r>
            <a:r>
              <a:rPr lang="en-US" altLang="ko-KR" sz="1800" u="sng" kern="0" dirty="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</a:rPr>
              <a:t>1111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– 0111 = 1000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lvl="2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kern="0" dirty="0">
                <a:solidFill>
                  <a:srgbClr val="000000"/>
                </a:solidFill>
              </a:rPr>
              <a:t>[0111]</a:t>
            </a:r>
            <a:r>
              <a:rPr lang="en-US" altLang="ko-KR" sz="1800" kern="0" baseline="-25000" dirty="0">
                <a:solidFill>
                  <a:srgbClr val="000000"/>
                </a:solidFill>
              </a:rPr>
              <a:t>2</a:t>
            </a:r>
            <a:r>
              <a:rPr lang="ko-KR" altLang="en-US" sz="1800" kern="0" dirty="0">
                <a:solidFill>
                  <a:srgbClr val="000000"/>
                </a:solidFill>
              </a:rPr>
              <a:t>의 </a:t>
            </a:r>
            <a:r>
              <a:rPr lang="en-US" altLang="ko-KR" sz="1800" kern="0" dirty="0">
                <a:solidFill>
                  <a:srgbClr val="000000"/>
                </a:solidFill>
              </a:rPr>
              <a:t>2</a:t>
            </a:r>
            <a:r>
              <a:rPr lang="ko-KR" altLang="en-US" sz="1800" kern="0" dirty="0">
                <a:solidFill>
                  <a:srgbClr val="000000"/>
                </a:solidFill>
              </a:rPr>
              <a:t>의 보수 </a:t>
            </a:r>
            <a:r>
              <a:rPr lang="en-US" altLang="ko-KR" sz="1800" kern="0" dirty="0">
                <a:solidFill>
                  <a:srgbClr val="000000"/>
                </a:solidFill>
              </a:rPr>
              <a:t>= 1000 + 1 = 1001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lvl="2">
              <a:lnSpc>
                <a:spcPct val="100000"/>
              </a:lnSpc>
            </a:pPr>
            <a:endParaRPr lang="ko-KR" altLang="en-US" sz="1800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469713E-CB44-4F32-9589-A2F66F2B2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F92784-7422-41C7-A4B5-844A232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22</a:t>
            </a:fld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AC94B58E-E8E4-4287-A87E-2D15EC5CFEDF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1.4 </a:t>
            </a:r>
            <a:r>
              <a:rPr lang="ko-KR" altLang="en-US" sz="2200"/>
              <a:t>보수</a:t>
            </a:r>
            <a:endParaRPr lang="ko-KR" altLang="en-US" sz="2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2740BD-003D-4F17-A5CE-BA08E943B937}"/>
              </a:ext>
            </a:extLst>
          </p:cNvPr>
          <p:cNvSpPr txBox="1"/>
          <p:nvPr/>
        </p:nvSpPr>
        <p:spPr>
          <a:xfrm>
            <a:off x="2342029" y="3030348"/>
            <a:ext cx="3249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A048"/>
                </a:solidFill>
              </a:rPr>
              <a:t>자릿수</a:t>
            </a:r>
            <a:r>
              <a:rPr lang="en-US" altLang="ko-KR">
                <a:solidFill>
                  <a:srgbClr val="00A048"/>
                </a:solidFill>
              </a:rPr>
              <a:t>=</a:t>
            </a:r>
            <a:r>
              <a:rPr lang="en-US" altLang="ko-KR" i="1">
                <a:solidFill>
                  <a:srgbClr val="00A048"/>
                </a:solidFill>
              </a:rPr>
              <a:t>n</a:t>
            </a:r>
            <a:r>
              <a:rPr lang="ko-KR" altLang="en-US"/>
              <a:t>인 경우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9549-A154-4C38-9F3D-C43EE92B734C}"/>
              </a:ext>
            </a:extLst>
          </p:cNvPr>
          <p:cNvSpPr txBox="1"/>
          <p:nvPr/>
        </p:nvSpPr>
        <p:spPr>
          <a:xfrm>
            <a:off x="2022868" y="4243712"/>
            <a:ext cx="9330932" cy="4252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0070C0"/>
                </a:solidFill>
              </a:rPr>
              <a:t>감소 보수</a:t>
            </a:r>
            <a:r>
              <a:rPr lang="ko-KR" altLang="en-US" sz="2000"/>
              <a:t>의 </a:t>
            </a:r>
            <a:r>
              <a:rPr lang="ko-KR" altLang="en-US" sz="2000">
                <a:latin typeface="+mj-lt"/>
              </a:rPr>
              <a:t>예</a:t>
            </a:r>
            <a:r>
              <a:rPr lang="en-US" altLang="ko-KR" sz="2000"/>
              <a:t>(</a:t>
            </a:r>
            <a:r>
              <a:rPr lang="en-US" altLang="ko-KR" sz="2000">
                <a:solidFill>
                  <a:srgbClr val="00A048"/>
                </a:solidFill>
              </a:rPr>
              <a:t>9′s complement, 1′s complement</a:t>
            </a:r>
            <a:r>
              <a:rPr lang="en-US" altLang="ko-KR" sz="2000"/>
              <a:t>)</a:t>
            </a:r>
            <a:endParaRPr lang="en-US" altLang="ko-KR" sz="2000" dirty="0"/>
          </a:p>
        </p:txBody>
      </p:sp>
      <p:pic>
        <p:nvPicPr>
          <p:cNvPr id="19" name="그림 18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F6384DC9-A68E-4BFD-AD60-AA8C74895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6" y="4131569"/>
            <a:ext cx="1907237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16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 txBox="1">
            <a:spLocks/>
          </p:cNvSpPr>
          <p:nvPr/>
        </p:nvSpPr>
        <p:spPr>
          <a:xfrm>
            <a:off x="1340223" y="784777"/>
            <a:ext cx="10515600" cy="105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자리 </a:t>
            </a:r>
            <a:r>
              <a:rPr lang="ko-KR" altLang="en-US" sz="2000" dirty="0" err="1"/>
              <a:t>위치별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피감수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ko-KR" sz="1800"/>
              <a:t>: </a:t>
            </a:r>
            <a:r>
              <a:rPr lang="ko-KR" altLang="en-US" sz="1800"/>
              <a:t>자리 </a:t>
            </a:r>
            <a:r>
              <a:rPr lang="ko-KR" altLang="en-US" sz="1800" dirty="0" err="1"/>
              <a:t>위치별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피감수</a:t>
            </a:r>
            <a:r>
              <a:rPr lang="ko-KR" altLang="en-US" sz="1800" dirty="0"/>
              <a:t> 사용에서 예외가 없으므로 </a:t>
            </a:r>
            <a:r>
              <a:rPr lang="ko-KR" altLang="en-US" sz="1800"/>
              <a:t>계산이 편리</a:t>
            </a:r>
            <a:r>
              <a:rPr lang="en-US" altLang="ko-KR" sz="1800"/>
              <a:t>(</a:t>
            </a:r>
            <a:r>
              <a:rPr lang="ko-KR" altLang="en-US" sz="1800" dirty="0"/>
              <a:t>일관성이 있음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98641"/>
              </p:ext>
            </p:extLst>
          </p:nvPr>
        </p:nvGraphicFramePr>
        <p:xfrm>
          <a:off x="2688637" y="1873361"/>
          <a:ext cx="6244693" cy="2496096"/>
        </p:xfrm>
        <a:graphic>
          <a:graphicData uri="http://schemas.openxmlformats.org/drawingml/2006/table">
            <a:tbl>
              <a:tblPr/>
              <a:tblGrid>
                <a:gridCol w="1276085">
                  <a:extLst>
                    <a:ext uri="{9D8B030D-6E8A-4147-A177-3AD203B41FA5}">
                      <a16:colId xmlns:a16="http://schemas.microsoft.com/office/drawing/2014/main" val="500295948"/>
                    </a:ext>
                  </a:extLst>
                </a:gridCol>
                <a:gridCol w="620997">
                  <a:extLst>
                    <a:ext uri="{9D8B030D-6E8A-4147-A177-3AD203B41FA5}">
                      <a16:colId xmlns:a16="http://schemas.microsoft.com/office/drawing/2014/main" val="2488222789"/>
                    </a:ext>
                  </a:extLst>
                </a:gridCol>
                <a:gridCol w="620997">
                  <a:extLst>
                    <a:ext uri="{9D8B030D-6E8A-4147-A177-3AD203B41FA5}">
                      <a16:colId xmlns:a16="http://schemas.microsoft.com/office/drawing/2014/main" val="2242425616"/>
                    </a:ext>
                  </a:extLst>
                </a:gridCol>
                <a:gridCol w="620997">
                  <a:extLst>
                    <a:ext uri="{9D8B030D-6E8A-4147-A177-3AD203B41FA5}">
                      <a16:colId xmlns:a16="http://schemas.microsoft.com/office/drawing/2014/main" val="2180818444"/>
                    </a:ext>
                  </a:extLst>
                </a:gridCol>
                <a:gridCol w="620997">
                  <a:extLst>
                    <a:ext uri="{9D8B030D-6E8A-4147-A177-3AD203B41FA5}">
                      <a16:colId xmlns:a16="http://schemas.microsoft.com/office/drawing/2014/main" val="2166651550"/>
                    </a:ext>
                  </a:extLst>
                </a:gridCol>
                <a:gridCol w="620997">
                  <a:extLst>
                    <a:ext uri="{9D8B030D-6E8A-4147-A177-3AD203B41FA5}">
                      <a16:colId xmlns:a16="http://schemas.microsoft.com/office/drawing/2014/main" val="3004038741"/>
                    </a:ext>
                  </a:extLst>
                </a:gridCol>
                <a:gridCol w="620997">
                  <a:extLst>
                    <a:ext uri="{9D8B030D-6E8A-4147-A177-3AD203B41FA5}">
                      <a16:colId xmlns:a16="http://schemas.microsoft.com/office/drawing/2014/main" val="3960735505"/>
                    </a:ext>
                  </a:extLst>
                </a:gridCol>
                <a:gridCol w="620997">
                  <a:extLst>
                    <a:ext uri="{9D8B030D-6E8A-4147-A177-3AD203B41FA5}">
                      <a16:colId xmlns:a16="http://schemas.microsoft.com/office/drawing/2014/main" val="2655862507"/>
                    </a:ext>
                  </a:extLst>
                </a:gridCol>
                <a:gridCol w="621629">
                  <a:extLst>
                    <a:ext uri="{9D8B030D-6E8A-4147-A177-3AD203B41FA5}">
                      <a16:colId xmlns:a16="http://schemas.microsoft.com/office/drawing/2014/main" val="2416919614"/>
                    </a:ext>
                  </a:extLst>
                </a:gridCol>
              </a:tblGrid>
              <a:tr h="413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[6,789]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[0111]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741261"/>
                  </a:ext>
                </a:extLst>
              </a:tr>
              <a:tr h="416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자릿수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kern="0" spc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083829"/>
                  </a:ext>
                </a:extLst>
              </a:tr>
              <a:tr h="416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피감수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933159"/>
                  </a:ext>
                </a:extLst>
              </a:tr>
              <a:tr h="416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감수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200212"/>
                  </a:ext>
                </a:extLst>
              </a:tr>
              <a:tr h="416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감소 보수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64692"/>
                  </a:ext>
                </a:extLst>
              </a:tr>
              <a:tr h="416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기저 보수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93992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933868" y="4841535"/>
            <a:ext cx="31383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    9 9 9 9</a:t>
            </a:r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just" fontAlgn="base"/>
            <a:r>
              <a:rPr lang="en-US" altLang="ko-KR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 -  6 7 0 0</a:t>
            </a:r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algn="just" fontAlgn="base"/>
            <a:r>
              <a:rPr lang="en-US" altLang="ko-KR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604000101010101" pitchFamily="18" charset="-127"/>
              </a:rPr>
              <a:t>=  3 2 9 9 + 1 = 3,300</a:t>
            </a:r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909918" y="4787450"/>
            <a:ext cx="10515600" cy="46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끝자리에 </a:t>
            </a:r>
            <a:r>
              <a:rPr lang="en-US" altLang="ko-KR" dirty="0"/>
              <a:t>0</a:t>
            </a:r>
            <a:r>
              <a:rPr lang="ko-KR" altLang="en-US" dirty="0"/>
              <a:t>이 있는 </a:t>
            </a:r>
            <a:r>
              <a:rPr lang="ko-KR" altLang="en-US"/>
              <a:t>경우에도 동일</a:t>
            </a:r>
            <a:endParaRPr lang="ko-KR" altLang="en-US" dirty="0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F26BEDC-68EF-40BE-B38A-743B59290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FFECC3-45A2-4332-8548-87E646667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23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C9239B1-4CA6-42AD-BF49-7AF6573C0022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1.4 </a:t>
            </a:r>
            <a:r>
              <a:rPr lang="ko-KR" altLang="en-US" sz="2200"/>
              <a:t>보수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32233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522E069-AB28-4C59-BC84-B474DB36DE12}"/>
              </a:ext>
            </a:extLst>
          </p:cNvPr>
          <p:cNvSpPr/>
          <p:nvPr/>
        </p:nvSpPr>
        <p:spPr>
          <a:xfrm>
            <a:off x="1225762" y="3532095"/>
            <a:ext cx="9774198" cy="2684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06969"/>
            <a:ext cx="10515600" cy="25189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보수의 사용 목적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뺄셈을 </a:t>
            </a: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</a:rPr>
              <a:t>덧셈으로 구현</a:t>
            </a:r>
            <a:endParaRPr lang="en-US" altLang="ko-KR" sz="2000">
              <a:solidFill>
                <a:schemeClr val="accent1">
                  <a:lumMod val="75000"/>
                </a:schemeClr>
              </a:solidFill>
            </a:endParaRP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컴퓨터 대수</a:t>
            </a:r>
            <a:r>
              <a:rPr lang="en-US" altLang="ko-KR" sz="1800"/>
              <a:t>·</a:t>
            </a:r>
            <a:r>
              <a:rPr lang="ko-KR" altLang="en-US" sz="1800"/>
              <a:t>논리 연산 담당 </a:t>
            </a:r>
            <a:r>
              <a:rPr lang="en-US" altLang="ko-KR" sz="1800"/>
              <a:t>ALU(arithmetic logical unit)</a:t>
            </a:r>
            <a:r>
              <a:rPr lang="ko-KR" altLang="en-US" sz="1800"/>
              <a:t>의 기본 연산</a:t>
            </a:r>
            <a:r>
              <a:rPr lang="en-US" altLang="ko-KR" sz="1800"/>
              <a:t>: </a:t>
            </a:r>
            <a:r>
              <a:rPr lang="ko-KR" altLang="en-US" sz="1800">
                <a:solidFill>
                  <a:srgbClr val="00A048"/>
                </a:solidFill>
              </a:rPr>
              <a:t>덧셈</a:t>
            </a:r>
            <a:endParaRPr lang="en-US" altLang="ko-KR" sz="1800">
              <a:solidFill>
                <a:srgbClr val="00A048"/>
              </a:solidFill>
            </a:endParaRP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보수를 </a:t>
            </a:r>
            <a:r>
              <a:rPr lang="ko-KR" altLang="en-US" sz="1800" dirty="0"/>
              <a:t>이용하면 </a:t>
            </a:r>
            <a:r>
              <a:rPr lang="ko-KR" altLang="en-US" sz="1800"/>
              <a:t>가산기로 감산기 구현 가능</a:t>
            </a:r>
            <a:endParaRPr lang="en-US" altLang="ko-KR" sz="1800"/>
          </a:p>
          <a:p>
            <a:pPr lvl="1">
              <a:lnSpc>
                <a:spcPct val="100000"/>
              </a:lnSpc>
            </a:pP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</a:rPr>
              <a:t>음수 표현 </a:t>
            </a:r>
            <a:endParaRPr lang="en-US" altLang="ko-KR" sz="2000">
              <a:solidFill>
                <a:schemeClr val="accent1">
                  <a:lumMod val="75000"/>
                </a:schemeClr>
              </a:solidFill>
            </a:endParaRPr>
          </a:p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음수를 </a:t>
            </a:r>
            <a:r>
              <a:rPr lang="ko-KR" altLang="en-US" sz="1800" dirty="0"/>
              <a:t>양수의 </a:t>
            </a:r>
            <a:r>
              <a:rPr lang="en-US" altLang="ko-KR" sz="1800" dirty="0"/>
              <a:t>2</a:t>
            </a:r>
            <a:r>
              <a:rPr lang="ko-KR" altLang="en-US" sz="1800" dirty="0"/>
              <a:t>의 보수로 </a:t>
            </a:r>
            <a:r>
              <a:rPr lang="ko-KR" altLang="en-US" sz="1800"/>
              <a:t>정의하면 대수 </a:t>
            </a:r>
            <a:r>
              <a:rPr lang="ko-KR" altLang="en-US" sz="1800" dirty="0"/>
              <a:t>연산 </a:t>
            </a:r>
            <a:r>
              <a:rPr lang="ko-KR" altLang="en-US" sz="1800"/>
              <a:t>법칙을 만족</a:t>
            </a:r>
            <a:endParaRPr lang="en-US" altLang="ko-KR" sz="1800" dirty="0"/>
          </a:p>
        </p:txBody>
      </p:sp>
      <p:sp>
        <p:nvSpPr>
          <p:cNvPr id="6" name="직사각형 5"/>
          <p:cNvSpPr/>
          <p:nvPr/>
        </p:nvSpPr>
        <p:spPr>
          <a:xfrm>
            <a:off x="1895675" y="4844819"/>
            <a:ext cx="22690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1 0000 0000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 0000 0001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1111 1111</a:t>
            </a:r>
            <a:endParaRPr lang="ko-KR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88264" y="484384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0000 0001(+1)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 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1111 1111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0000 0000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</a:t>
            </a:r>
            <a:r>
              <a:rPr lang="ko-KR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비트이므로 최상위 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비트는 버려짐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59E6EBB2-FD12-4F22-A6DA-9AEA71766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32A778-1607-48C3-A3CC-F09161D47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24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9B497D9-14C9-4881-B3FD-226880F42A53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1.4 </a:t>
            </a:r>
            <a:r>
              <a:rPr lang="ko-KR" altLang="en-US" sz="2200"/>
              <a:t>보수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F12A26-AAB9-4855-8E77-9F71F281D9F2}"/>
              </a:ext>
            </a:extLst>
          </p:cNvPr>
          <p:cNvSpPr txBox="1"/>
          <p:nvPr/>
        </p:nvSpPr>
        <p:spPr>
          <a:xfrm>
            <a:off x="1541929" y="3568004"/>
            <a:ext cx="9370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altLang="ko-KR" i="1">
                <a:solidFill>
                  <a:srgbClr val="C00000"/>
                </a:solidFill>
              </a:rPr>
              <a:t>8</a:t>
            </a:r>
            <a:r>
              <a:rPr lang="ko-KR" altLang="en-US" i="1">
                <a:solidFill>
                  <a:srgbClr val="C00000"/>
                </a:solidFill>
              </a:rPr>
              <a:t>비트 </a:t>
            </a:r>
            <a:r>
              <a:rPr lang="ko-KR" altLang="en-US"/>
              <a:t>시스템에서 내부 데이터 길이 </a:t>
            </a:r>
            <a:r>
              <a:rPr lang="en-US" altLang="ko-KR" i="1">
                <a:solidFill>
                  <a:srgbClr val="C00000"/>
                </a:solidFill>
              </a:rPr>
              <a:t>n</a:t>
            </a:r>
            <a:r>
              <a:rPr lang="en-US" altLang="ko-KR">
                <a:solidFill>
                  <a:srgbClr val="C00000"/>
                </a:solidFill>
              </a:rPr>
              <a:t>=8</a:t>
            </a:r>
            <a:r>
              <a:rPr lang="ko-KR" altLang="en-US"/>
              <a:t>이므로 임의의 </a:t>
            </a:r>
            <a:r>
              <a:rPr lang="en-US" altLang="ko-KR"/>
              <a:t>2</a:t>
            </a:r>
            <a:r>
              <a:rPr lang="ko-KR" altLang="en-US"/>
              <a:t>진수</a:t>
            </a:r>
            <a:r>
              <a:rPr lang="en-US" altLang="ko-KR"/>
              <a:t> </a:t>
            </a:r>
            <a:r>
              <a:rPr lang="en-US" altLang="ko-KR">
                <a:solidFill>
                  <a:srgbClr val="C00000"/>
                </a:solidFill>
              </a:rPr>
              <a:t>0000 0001</a:t>
            </a:r>
            <a:r>
              <a:rPr lang="en-US" altLang="ko-KR"/>
              <a:t>(+1)</a:t>
            </a:r>
            <a:r>
              <a:rPr lang="ko-KR" altLang="en-US"/>
              <a:t>인 경우</a:t>
            </a:r>
            <a:r>
              <a:rPr lang="en-US" altLang="ko-KR"/>
              <a:t>, </a:t>
            </a:r>
            <a:br>
              <a:rPr lang="en-US" altLang="ko-KR"/>
            </a:br>
            <a:r>
              <a:rPr lang="en-US" altLang="ko-KR">
                <a:solidFill>
                  <a:srgbClr val="00A048"/>
                </a:solidFill>
              </a:rPr>
              <a:t>2</a:t>
            </a:r>
            <a:r>
              <a:rPr lang="ko-KR" altLang="en-US">
                <a:solidFill>
                  <a:srgbClr val="00A048"/>
                </a:solidFill>
              </a:rPr>
              <a:t>의 보수와</a:t>
            </a:r>
            <a:r>
              <a:rPr lang="ko-KR" altLang="en-US"/>
              <a:t> 더했을 때 </a:t>
            </a:r>
            <a:r>
              <a:rPr lang="en-US" altLang="ko-KR"/>
              <a:t>2</a:t>
            </a:r>
            <a:r>
              <a:rPr lang="en-US" altLang="ko-KR" baseline="30000"/>
              <a:t>8</a:t>
            </a:r>
            <a:r>
              <a:rPr lang="ko-KR" altLang="en-US"/>
              <a:t> </a:t>
            </a:r>
            <a:r>
              <a:rPr lang="en-US" altLang="ko-KR"/>
              <a:t>= 1 0000 0000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1A5369-E7E6-4707-86DA-39464B39F46D}"/>
              </a:ext>
            </a:extLst>
          </p:cNvPr>
          <p:cNvSpPr txBox="1"/>
          <p:nvPr/>
        </p:nvSpPr>
        <p:spPr>
          <a:xfrm>
            <a:off x="1895675" y="4324257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따라서 </a:t>
            </a:r>
            <a:r>
              <a:rPr lang="en-US" altLang="ko-KR"/>
              <a:t>0000 0001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보수는</a:t>
            </a:r>
            <a:r>
              <a:rPr lang="en-US" altLang="ko-KR"/>
              <a:t>,</a:t>
            </a:r>
            <a:endParaRPr lang="ko-KR" altLang="en-US"/>
          </a:p>
        </p:txBody>
      </p:sp>
      <p:pic>
        <p:nvPicPr>
          <p:cNvPr id="13" name="그림 12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62B2AC51-70E1-4DC4-87F5-870E76549B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4" y="3090544"/>
            <a:ext cx="1907237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72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79515"/>
            <a:ext cx="10515600" cy="10417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음수 표현 방식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부호</a:t>
            </a:r>
            <a:r>
              <a:rPr lang="en-US" altLang="ko-KR" dirty="0"/>
              <a:t>-</a:t>
            </a:r>
            <a:r>
              <a:rPr lang="ko-KR" altLang="en-US" dirty="0"/>
              <a:t>크기</a:t>
            </a:r>
            <a:r>
              <a:rPr lang="en-US" altLang="ko-KR" dirty="0"/>
              <a:t>(</a:t>
            </a:r>
            <a:r>
              <a:rPr lang="ko-KR" altLang="en-US" dirty="0"/>
              <a:t>실수</a:t>
            </a:r>
            <a:r>
              <a:rPr lang="en-US" altLang="ko-KR" dirty="0"/>
              <a:t>), 1</a:t>
            </a:r>
            <a:r>
              <a:rPr lang="ko-KR" altLang="en-US" dirty="0"/>
              <a:t>의 보수</a:t>
            </a:r>
            <a:r>
              <a:rPr lang="en-US" altLang="ko-KR" dirty="0"/>
              <a:t>, 2</a:t>
            </a:r>
            <a:r>
              <a:rPr lang="ko-KR" altLang="en-US" dirty="0"/>
              <a:t>의 보수</a:t>
            </a:r>
            <a:r>
              <a:rPr lang="en-US" altLang="ko-KR" dirty="0"/>
              <a:t>(</a:t>
            </a:r>
            <a:r>
              <a:rPr lang="ko-KR" altLang="en-US" dirty="0"/>
              <a:t>모든 디지털 시스템의 정수 표현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95444"/>
              </p:ext>
            </p:extLst>
          </p:nvPr>
        </p:nvGraphicFramePr>
        <p:xfrm>
          <a:off x="1321127" y="1979928"/>
          <a:ext cx="5979216" cy="3947922"/>
        </p:xfrm>
        <a:graphic>
          <a:graphicData uri="http://schemas.openxmlformats.org/drawingml/2006/table">
            <a:tbl>
              <a:tblPr/>
              <a:tblGrid>
                <a:gridCol w="944426">
                  <a:extLst>
                    <a:ext uri="{9D8B030D-6E8A-4147-A177-3AD203B41FA5}">
                      <a16:colId xmlns:a16="http://schemas.microsoft.com/office/drawing/2014/main" val="4046697553"/>
                    </a:ext>
                  </a:extLst>
                </a:gridCol>
                <a:gridCol w="1048646">
                  <a:extLst>
                    <a:ext uri="{9D8B030D-6E8A-4147-A177-3AD203B41FA5}">
                      <a16:colId xmlns:a16="http://schemas.microsoft.com/office/drawing/2014/main" val="4126027784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1102734428"/>
                    </a:ext>
                  </a:extLst>
                </a:gridCol>
                <a:gridCol w="1048646">
                  <a:extLst>
                    <a:ext uri="{9D8B030D-6E8A-4147-A177-3AD203B41FA5}">
                      <a16:colId xmlns:a16="http://schemas.microsoft.com/office/drawing/2014/main" val="3279917015"/>
                    </a:ext>
                  </a:extLst>
                </a:gridCol>
                <a:gridCol w="944426">
                  <a:extLst>
                    <a:ext uri="{9D8B030D-6E8A-4147-A177-3AD203B41FA5}">
                      <a16:colId xmlns:a16="http://schemas.microsoft.com/office/drawing/2014/main" val="838176548"/>
                    </a:ext>
                  </a:extLst>
                </a:gridCol>
                <a:gridCol w="1048646">
                  <a:extLst>
                    <a:ext uri="{9D8B030D-6E8A-4147-A177-3AD203B41FA5}">
                      <a16:colId xmlns:a16="http://schemas.microsoft.com/office/drawing/2014/main" val="230289538"/>
                    </a:ext>
                  </a:extLst>
                </a:gridCol>
              </a:tblGrid>
              <a:tr h="234696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크기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보수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보수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20708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값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20950"/>
                  </a:ext>
                </a:extLst>
              </a:tr>
              <a:tr h="27111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-5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-6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-7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-8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84509"/>
                  </a:ext>
                </a:extLst>
              </a:tr>
            </a:tbl>
          </a:graphicData>
        </a:graphic>
      </p:graphicFrame>
      <p:sp>
        <p:nvSpPr>
          <p:cNvPr id="11" name="내용 개체 틀 2"/>
          <p:cNvSpPr txBox="1">
            <a:spLocks/>
          </p:cNvSpPr>
          <p:nvPr/>
        </p:nvSpPr>
        <p:spPr>
          <a:xfrm>
            <a:off x="7380941" y="2089879"/>
            <a:ext cx="4452471" cy="1989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A048"/>
                </a:solidFill>
              </a:rPr>
              <a:t>2</a:t>
            </a:r>
            <a:r>
              <a:rPr lang="ko-KR" altLang="en-US" sz="2000" dirty="0">
                <a:solidFill>
                  <a:srgbClr val="00A048"/>
                </a:solidFill>
              </a:rPr>
              <a:t>의 보수</a:t>
            </a:r>
            <a:r>
              <a:rPr lang="ko-KR" altLang="en-US" sz="2000" dirty="0"/>
              <a:t>는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rgbClr val="C00000"/>
                </a:solidFill>
              </a:rPr>
              <a:t>0</a:t>
            </a:r>
            <a:r>
              <a:rPr lang="ko-KR" altLang="en-US" sz="2000" dirty="0"/>
              <a:t>이 한 </a:t>
            </a:r>
            <a:r>
              <a:rPr lang="ko-KR" altLang="en-US" sz="2000"/>
              <a:t>개 존재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/>
              <a:t>음수 </a:t>
            </a:r>
            <a:r>
              <a:rPr lang="ko-KR" altLang="en-US" sz="2000" dirty="0"/>
              <a:t>표현에 </a:t>
            </a:r>
            <a:r>
              <a:rPr lang="ko-KR" altLang="en-US" sz="2000"/>
              <a:t>가장 적합</a:t>
            </a:r>
            <a:endParaRPr lang="en-US" altLang="ko-KR" sz="20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2</a:t>
            </a:r>
            <a:r>
              <a:rPr lang="ko-KR" altLang="en-US" sz="2000" dirty="0"/>
              <a:t>의 보수를 사용하는 수 체계에서 부호 있는 정수</a:t>
            </a:r>
            <a:r>
              <a:rPr lang="en-US" altLang="ko-KR" sz="2000" dirty="0"/>
              <a:t>(signed integer)</a:t>
            </a:r>
            <a:r>
              <a:rPr lang="ko-KR" altLang="en-US" sz="2000"/>
              <a:t>의 범위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r>
              <a:rPr lang="en-US" altLang="ko-KR" sz="2000" dirty="0"/>
              <a:t>(-2</a:t>
            </a:r>
            <a:r>
              <a:rPr lang="en-US" altLang="ko-KR" sz="2000" i="1" baseline="30000" dirty="0">
                <a:solidFill>
                  <a:srgbClr val="C00000"/>
                </a:solidFill>
              </a:rPr>
              <a:t>n</a:t>
            </a:r>
            <a:r>
              <a:rPr lang="en-US" altLang="ko-KR" sz="2000" baseline="30000" dirty="0">
                <a:solidFill>
                  <a:srgbClr val="C00000"/>
                </a:solidFill>
              </a:rPr>
              <a:t>-1</a:t>
            </a:r>
            <a:r>
              <a:rPr lang="ko-KR" altLang="en-US" sz="2000" i="1" baseline="30000" dirty="0"/>
              <a:t> </a:t>
            </a:r>
            <a:r>
              <a:rPr lang="en-US" altLang="ko-KR" sz="2000" dirty="0"/>
              <a:t>~ </a:t>
            </a:r>
            <a:r>
              <a:rPr lang="en-US" altLang="ko-KR" sz="2000"/>
              <a:t>2</a:t>
            </a:r>
            <a:r>
              <a:rPr lang="en-US" altLang="ko-KR" sz="2000" i="1" baseline="30000"/>
              <a:t>n</a:t>
            </a:r>
            <a:r>
              <a:rPr lang="en-US" altLang="ko-KR" sz="2000" baseline="30000"/>
              <a:t>-1</a:t>
            </a:r>
            <a:r>
              <a:rPr lang="en-US" altLang="ko-KR" sz="2000">
                <a:solidFill>
                  <a:srgbClr val="C00000"/>
                </a:solidFill>
              </a:rPr>
              <a:t>-1</a:t>
            </a:r>
            <a:r>
              <a:rPr lang="en-US" altLang="ko-KR" sz="2000"/>
              <a:t>)</a:t>
            </a: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D38777-F493-4DFA-8FF4-85B664E43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6B99A-6428-4DAE-ACE6-179595245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25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C9AEA90-F354-4E3F-B0BA-39C33C2C09E5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1.5 </a:t>
            </a:r>
            <a:r>
              <a:rPr lang="ko-KR" altLang="en-US" sz="2200"/>
              <a:t>음수 표현</a:t>
            </a:r>
            <a:endParaRPr lang="ko-KR" alt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130FF-2BE9-4C83-9E91-A58528AF049B}"/>
              </a:ext>
            </a:extLst>
          </p:cNvPr>
          <p:cNvSpPr txBox="1"/>
          <p:nvPr/>
        </p:nvSpPr>
        <p:spPr>
          <a:xfrm>
            <a:off x="7548041" y="4109036"/>
            <a:ext cx="428537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지수의 </a:t>
            </a:r>
            <a:r>
              <a:rPr lang="en-US" altLang="ko-KR" i="1">
                <a:solidFill>
                  <a:srgbClr val="C00000"/>
                </a:solidFill>
              </a:rPr>
              <a:t>n</a:t>
            </a:r>
            <a:r>
              <a:rPr lang="en-US" altLang="ko-KR">
                <a:solidFill>
                  <a:srgbClr val="C00000"/>
                </a:solidFill>
              </a:rPr>
              <a:t>-1</a:t>
            </a:r>
            <a:r>
              <a:rPr lang="ko-KR" altLang="en-US"/>
              <a:t>승은 부호 표시로 </a:t>
            </a:r>
            <a:r>
              <a:rPr lang="en-US" altLang="ko-KR"/>
              <a:t>1-</a:t>
            </a:r>
            <a:r>
              <a:rPr lang="ko-KR" altLang="en-US"/>
              <a:t>비트를 할당하므로 표현할 수 있는 수의 범위가 </a:t>
            </a:r>
            <a:r>
              <a:rPr lang="en-US" altLang="ko-KR">
                <a:solidFill>
                  <a:srgbClr val="C00000"/>
                </a:solidFill>
              </a:rPr>
              <a:t>½(2</a:t>
            </a:r>
            <a:r>
              <a:rPr lang="en-US" altLang="ko-KR" baseline="30000">
                <a:solidFill>
                  <a:srgbClr val="C00000"/>
                </a:solidFill>
              </a:rPr>
              <a:t>-1</a:t>
            </a:r>
            <a:r>
              <a:rPr lang="en-US" altLang="ko-KR">
                <a:solidFill>
                  <a:srgbClr val="C00000"/>
                </a:solidFill>
              </a:rPr>
              <a:t>)</a:t>
            </a:r>
            <a:r>
              <a:rPr lang="ko-KR" altLang="en-US"/>
              <a:t>이고</a:t>
            </a:r>
            <a:r>
              <a:rPr lang="en-US" altLang="ko-KR"/>
              <a:t>, </a:t>
            </a:r>
            <a:r>
              <a:rPr lang="ko-KR" altLang="en-US"/>
              <a:t>최댓값의 </a:t>
            </a:r>
            <a:r>
              <a:rPr lang="en-US" altLang="ko-KR">
                <a:solidFill>
                  <a:srgbClr val="C00000"/>
                </a:solidFill>
              </a:rPr>
              <a:t>-1</a:t>
            </a:r>
            <a:r>
              <a:rPr lang="ko-KR" altLang="en-US"/>
              <a:t>은 </a:t>
            </a:r>
            <a:r>
              <a:rPr lang="en-US" altLang="ko-KR">
                <a:solidFill>
                  <a:srgbClr val="C00000"/>
                </a:solidFill>
              </a:rPr>
              <a:t>0</a:t>
            </a:r>
            <a:r>
              <a:rPr lang="ko-KR" altLang="en-US"/>
              <a:t>이 </a:t>
            </a:r>
            <a:r>
              <a:rPr lang="ko-KR" altLang="en-US">
                <a:solidFill>
                  <a:srgbClr val="00A048"/>
                </a:solidFill>
              </a:rPr>
              <a:t>양수 영역</a:t>
            </a:r>
            <a:r>
              <a:rPr lang="ko-KR" altLang="en-US"/>
              <a:t>에 포함되기 때문</a:t>
            </a:r>
            <a:r>
              <a:rPr lang="en-US" altLang="ko-KR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7585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32522"/>
            <a:ext cx="10515600" cy="6127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/>
              <a:t>10</a:t>
            </a:r>
            <a:r>
              <a:rPr lang="ko-KR" altLang="en-US" sz="2200"/>
              <a:t>진수의 감산</a:t>
            </a:r>
            <a:endParaRPr lang="ko-KR" altLang="en-US" sz="22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33379"/>
              </p:ext>
            </p:extLst>
          </p:nvPr>
        </p:nvGraphicFramePr>
        <p:xfrm>
          <a:off x="1454325" y="1493932"/>
          <a:ext cx="8698702" cy="1464421"/>
        </p:xfrm>
        <a:graphic>
          <a:graphicData uri="http://schemas.openxmlformats.org/drawingml/2006/table">
            <a:tbl>
              <a:tblPr/>
              <a:tblGrid>
                <a:gridCol w="8698702">
                  <a:extLst>
                    <a:ext uri="{9D8B030D-6E8A-4147-A177-3AD203B41FA5}">
                      <a16:colId xmlns:a16="http://schemas.microsoft.com/office/drawing/2014/main" val="3090418798"/>
                    </a:ext>
                  </a:extLst>
                </a:gridCol>
              </a:tblGrid>
              <a:tr h="3296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800" kern="0" spc="0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진수에서 보수를 이용한 감산 방법</a:t>
                      </a:r>
                      <a:endParaRPr lang="ko-KR" altLang="en-US" sz="1800" kern="0" spc="0" dirty="0">
                        <a:solidFill>
                          <a:srgbClr val="0070C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19997"/>
                  </a:ext>
                </a:extLst>
              </a:tr>
              <a:tr h="11348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감수의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보수를 계산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피감수와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보수를 합산</a:t>
                      </a:r>
                      <a:endParaRPr lang="en-US" altLang="ko-KR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자릿수를 초과하는 캐리가 발생하면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캐리를 버림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그렇지 않으면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결과의 보수를 계산하고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부호를 변경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작은 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큰 수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68840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 txBox="1">
            <a:spLocks/>
          </p:cNvSpPr>
          <p:nvPr/>
        </p:nvSpPr>
        <p:spPr>
          <a:xfrm>
            <a:off x="1389529" y="4132426"/>
            <a:ext cx="8763498" cy="171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None/>
            </a:pPr>
            <a:endParaRPr lang="en-US" altLang="ko-KR" sz="2200" u="sng" kern="0">
              <a:solidFill>
                <a:srgbClr val="0070C0"/>
              </a:solidFill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C57F4333-B689-4CCF-9429-3798D17DD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C93C80C-8676-4B16-ACE3-2E7F7C6F2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26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BDE107F-713D-45FC-9251-28CC06CC077A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1.6 </a:t>
            </a:r>
            <a:r>
              <a:rPr lang="ko-KR" altLang="en-US" sz="2200"/>
              <a:t>보수를 이용한 감산</a:t>
            </a:r>
            <a:endParaRPr lang="ko-KR" altLang="en-US" sz="2200" dirty="0"/>
          </a:p>
        </p:txBody>
      </p:sp>
      <p:pic>
        <p:nvPicPr>
          <p:cNvPr id="15" name="그림 14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BE21A461-46DB-4D13-899B-10BC133BDA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20" y="3637505"/>
            <a:ext cx="1834908" cy="9898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27BFFA-9ABD-4DE6-8A24-C2436C2323B4}"/>
              </a:ext>
            </a:extLst>
          </p:cNvPr>
          <p:cNvSpPr txBox="1"/>
          <p:nvPr/>
        </p:nvSpPr>
        <p:spPr>
          <a:xfrm>
            <a:off x="5803676" y="4132426"/>
            <a:ext cx="3245223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kern="0" dirty="0">
                <a:solidFill>
                  <a:srgbClr val="0070C0"/>
                </a:solidFill>
              </a:rPr>
              <a:t>작은 수</a:t>
            </a:r>
            <a:r>
              <a:rPr lang="en-US" altLang="ko-KR" kern="0" dirty="0">
                <a:solidFill>
                  <a:srgbClr val="0070C0"/>
                </a:solidFill>
              </a:rPr>
              <a:t>-</a:t>
            </a:r>
            <a:r>
              <a:rPr lang="ko-KR" altLang="en-US" kern="0" dirty="0">
                <a:solidFill>
                  <a:srgbClr val="0070C0"/>
                </a:solidFill>
              </a:rPr>
              <a:t>큰 수</a:t>
            </a:r>
            <a:endParaRPr lang="en-US" altLang="ko-KR" kern="0" dirty="0">
              <a:solidFill>
                <a:srgbClr val="0070C0"/>
              </a:solidFill>
            </a:endParaRPr>
          </a:p>
          <a:p>
            <a:pPr lvl="2">
              <a:lnSpc>
                <a:spcPct val="100000"/>
              </a:lnSpc>
            </a:pPr>
            <a:endParaRPr lang="en-US" altLang="ko-KR" sz="2000" kern="0" dirty="0">
              <a:solidFill>
                <a:srgbClr val="0070C0"/>
              </a:solidFill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lang="ko-KR" altLang="en-US" sz="1800" kern="0" dirty="0" err="1">
                <a:solidFill>
                  <a:srgbClr val="000000"/>
                </a:solidFill>
              </a:rPr>
              <a:t>피감수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:    </a:t>
            </a:r>
            <a:r>
              <a:rPr lang="en-US" altLang="ko-KR" sz="1800" kern="0" dirty="0" smtClean="0">
                <a:solidFill>
                  <a:srgbClr val="000000"/>
                </a:solidFill>
              </a:rPr>
              <a:t>  </a:t>
            </a:r>
            <a:r>
              <a:rPr lang="en-US" altLang="ko-KR" sz="1800" kern="0" dirty="0">
                <a:solidFill>
                  <a:srgbClr val="000000"/>
                </a:solidFill>
              </a:rPr>
              <a:t>2,431 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marL="914400" lvl="2" indent="0" algn="just" fontAlgn="base">
              <a:lnSpc>
                <a:spcPct val="100000"/>
              </a:lnSpc>
              <a:buNone/>
            </a:pPr>
            <a:r>
              <a:rPr lang="ko-KR" altLang="en-US" sz="1800" kern="0" dirty="0">
                <a:solidFill>
                  <a:srgbClr val="000000"/>
                </a:solidFill>
              </a:rPr>
              <a:t>   감수 </a:t>
            </a:r>
            <a:r>
              <a:rPr lang="en-US" altLang="ko-KR" sz="1800" kern="0" dirty="0">
                <a:solidFill>
                  <a:srgbClr val="000000"/>
                </a:solidFill>
              </a:rPr>
              <a:t>:    - 8,756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marL="914400" lvl="2" indent="0" algn="just" fontAlgn="base">
              <a:lnSpc>
                <a:spcPct val="100000"/>
              </a:lnSpc>
              <a:buNone/>
            </a:pPr>
            <a:r>
              <a:rPr lang="ko-KR" altLang="en-US" sz="1800" kern="0" dirty="0">
                <a:solidFill>
                  <a:srgbClr val="000000"/>
                </a:solidFill>
              </a:rPr>
              <a:t>   결과 </a:t>
            </a:r>
            <a:r>
              <a:rPr lang="en-US" altLang="ko-KR" sz="1800" kern="0" dirty="0">
                <a:solidFill>
                  <a:srgbClr val="000000"/>
                </a:solidFill>
              </a:rPr>
              <a:t>: = </a:t>
            </a:r>
            <a:r>
              <a:rPr lang="en-US" altLang="ko-KR" sz="1800" kern="0" dirty="0">
                <a:solidFill>
                  <a:srgbClr val="C00000"/>
                </a:solidFill>
              </a:rPr>
              <a:t>- 6,325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DD9014-3BE3-499D-915D-D70A720572E9}"/>
              </a:ext>
            </a:extLst>
          </p:cNvPr>
          <p:cNvSpPr txBox="1"/>
          <p:nvPr/>
        </p:nvSpPr>
        <p:spPr>
          <a:xfrm>
            <a:off x="2429435" y="4132426"/>
            <a:ext cx="2859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ko-KR" altLang="en-US" sz="1800" kern="0">
                <a:solidFill>
                  <a:srgbClr val="0070C0"/>
                </a:solidFill>
              </a:rPr>
              <a:t>큰 수</a:t>
            </a:r>
            <a:r>
              <a:rPr lang="en-US" altLang="ko-KR" sz="1800" kern="0">
                <a:solidFill>
                  <a:srgbClr val="0070C0"/>
                </a:solidFill>
              </a:rPr>
              <a:t>-</a:t>
            </a:r>
            <a:r>
              <a:rPr lang="ko-KR" altLang="en-US" sz="1800" kern="0">
                <a:solidFill>
                  <a:srgbClr val="0070C0"/>
                </a:solidFill>
              </a:rPr>
              <a:t>작은 수</a:t>
            </a:r>
            <a:endParaRPr lang="en-US" altLang="ko-KR" sz="1800" kern="0">
              <a:solidFill>
                <a:srgbClr val="0070C0"/>
              </a:solidFill>
            </a:endParaRPr>
          </a:p>
          <a:p>
            <a:pPr algn="r"/>
            <a:endParaRPr lang="en-US" altLang="ko-KR" sz="1800" kern="0">
              <a:solidFill>
                <a:srgbClr val="0070C0"/>
              </a:solidFill>
            </a:endParaRPr>
          </a:p>
          <a:p>
            <a:pPr marL="914400" lvl="2" indent="0" algn="r">
              <a:lnSpc>
                <a:spcPct val="100000"/>
              </a:lnSpc>
              <a:buNone/>
            </a:pPr>
            <a:r>
              <a:rPr lang="ko-KR" altLang="en-US" sz="1800" kern="0">
                <a:solidFill>
                  <a:srgbClr val="000000"/>
                </a:solidFill>
              </a:rPr>
              <a:t>피감수 </a:t>
            </a:r>
            <a:r>
              <a:rPr lang="en-US" altLang="ko-KR" sz="1800" kern="0">
                <a:solidFill>
                  <a:srgbClr val="000000"/>
                </a:solidFill>
              </a:rPr>
              <a:t>:   8,756</a:t>
            </a:r>
          </a:p>
          <a:p>
            <a:pPr marL="914400" lvl="2" indent="0" algn="r">
              <a:lnSpc>
                <a:spcPct val="100000"/>
              </a:lnSpc>
              <a:buNone/>
            </a:pPr>
            <a:r>
              <a:rPr lang="ko-KR" altLang="en-US" sz="1800" kern="0">
                <a:solidFill>
                  <a:srgbClr val="000000"/>
                </a:solidFill>
              </a:rPr>
              <a:t>  감수 </a:t>
            </a:r>
            <a:r>
              <a:rPr lang="en-US" altLang="ko-KR" sz="1800" kern="0">
                <a:solidFill>
                  <a:srgbClr val="000000"/>
                </a:solidFill>
              </a:rPr>
              <a:t>:  - 2,431</a:t>
            </a:r>
            <a:endParaRPr lang="ko-KR" altLang="en-US" sz="1800" kern="0">
              <a:solidFill>
                <a:srgbClr val="000000"/>
              </a:solidFill>
            </a:endParaRPr>
          </a:p>
          <a:p>
            <a:pPr marL="914400" lvl="2" indent="0" algn="r" fontAlgn="base">
              <a:lnSpc>
                <a:spcPct val="100000"/>
              </a:lnSpc>
              <a:buNone/>
            </a:pPr>
            <a:r>
              <a:rPr lang="ko-KR" altLang="en-US" sz="1800" kern="0">
                <a:solidFill>
                  <a:srgbClr val="000000"/>
                </a:solidFill>
              </a:rPr>
              <a:t>  결과 </a:t>
            </a:r>
            <a:r>
              <a:rPr lang="en-US" altLang="ko-KR" sz="1800" kern="0">
                <a:solidFill>
                  <a:srgbClr val="000000"/>
                </a:solidFill>
              </a:rPr>
              <a:t>: = </a:t>
            </a:r>
            <a:r>
              <a:rPr lang="en-US" altLang="ko-KR" sz="1800" kern="0">
                <a:solidFill>
                  <a:srgbClr val="C00000"/>
                </a:solidFill>
              </a:rPr>
              <a:t>6,325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D5DC246-7C83-4792-8D23-83752E674679}"/>
              </a:ext>
            </a:extLst>
          </p:cNvPr>
          <p:cNvCxnSpPr>
            <a:cxnSpLocks/>
          </p:cNvCxnSpPr>
          <p:nvPr/>
        </p:nvCxnSpPr>
        <p:spPr>
          <a:xfrm>
            <a:off x="6100705" y="4356848"/>
            <a:ext cx="0" cy="131446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B77258C-96F9-40E7-B58F-B67D9DD4CF01}"/>
              </a:ext>
            </a:extLst>
          </p:cNvPr>
          <p:cNvSpPr txBox="1"/>
          <p:nvPr/>
        </p:nvSpPr>
        <p:spPr>
          <a:xfrm>
            <a:off x="2429435" y="3763094"/>
            <a:ext cx="772359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u="sng" kern="0">
                <a:solidFill>
                  <a:srgbClr val="0070C0"/>
                </a:solidFill>
              </a:rPr>
              <a:t>일반적인 </a:t>
            </a:r>
            <a:r>
              <a:rPr lang="en-US" altLang="ko-KR" u="sng" kern="0">
                <a:solidFill>
                  <a:srgbClr val="0070C0"/>
                </a:solidFill>
              </a:rPr>
              <a:t>10</a:t>
            </a:r>
            <a:r>
              <a:rPr lang="ko-KR" altLang="en-US" u="sng" kern="0">
                <a:solidFill>
                  <a:srgbClr val="0070C0"/>
                </a:solidFill>
              </a:rPr>
              <a:t>진 감산 방식</a:t>
            </a:r>
            <a:endParaRPr lang="en-US" altLang="ko-KR" u="sng" ker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39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421441-6FDC-4411-85FC-FCDED4769621}"/>
              </a:ext>
            </a:extLst>
          </p:cNvPr>
          <p:cNvSpPr/>
          <p:nvPr/>
        </p:nvSpPr>
        <p:spPr>
          <a:xfrm>
            <a:off x="923453" y="1023791"/>
            <a:ext cx="10357165" cy="5160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1023790"/>
            <a:ext cx="10515600" cy="2750351"/>
          </a:xfrm>
          <a:noFill/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kern="0">
                <a:solidFill>
                  <a:srgbClr val="00A048"/>
                </a:solidFill>
              </a:rPr>
              <a:t>보수 가산 </a:t>
            </a:r>
            <a:r>
              <a:rPr lang="ko-KR" altLang="en-US" sz="2000" kern="0">
                <a:solidFill>
                  <a:srgbClr val="0070C0"/>
                </a:solidFill>
              </a:rPr>
              <a:t>이용 감산 </a:t>
            </a:r>
            <a:r>
              <a:rPr lang="ko-KR" altLang="en-US" sz="2000" kern="0" dirty="0">
                <a:solidFill>
                  <a:srgbClr val="0070C0"/>
                </a:solidFill>
              </a:rPr>
              <a:t>방식</a:t>
            </a:r>
            <a:r>
              <a:rPr lang="en-US" altLang="ko-KR" sz="2000" kern="0" dirty="0">
                <a:solidFill>
                  <a:srgbClr val="000000"/>
                </a:solidFill>
              </a:rPr>
              <a:t>(</a:t>
            </a:r>
            <a:r>
              <a:rPr lang="ko-KR" altLang="en-US" sz="2000" kern="0" dirty="0">
                <a:solidFill>
                  <a:srgbClr val="00A048"/>
                </a:solidFill>
              </a:rPr>
              <a:t>큰 수</a:t>
            </a:r>
            <a:r>
              <a:rPr lang="en-US" altLang="ko-KR" sz="2000" kern="0" dirty="0">
                <a:solidFill>
                  <a:srgbClr val="00A048"/>
                </a:solidFill>
              </a:rPr>
              <a:t>-</a:t>
            </a:r>
            <a:r>
              <a:rPr lang="ko-KR" altLang="en-US" sz="2000" kern="0" dirty="0">
                <a:solidFill>
                  <a:srgbClr val="00A048"/>
                </a:solidFill>
              </a:rPr>
              <a:t>작은 수</a:t>
            </a:r>
            <a:r>
              <a:rPr lang="en-US" altLang="ko-KR" sz="2000" kern="0" dirty="0">
                <a:solidFill>
                  <a:srgbClr val="000000"/>
                </a:solidFill>
              </a:rPr>
              <a:t>)</a:t>
            </a:r>
            <a:endParaRPr lang="ko-KR" altLang="en-US" sz="2000" kern="0" dirty="0">
              <a:solidFill>
                <a:srgbClr val="000000"/>
              </a:solidFill>
            </a:endParaRPr>
          </a:p>
          <a:p>
            <a:pPr marL="1257300" lvl="2" indent="-342900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rgbClr val="000000"/>
                </a:solidFill>
              </a:rPr>
              <a:t>감수의 </a:t>
            </a:r>
            <a:r>
              <a:rPr lang="en-US" altLang="ko-KR" sz="1800" kern="0" dirty="0">
                <a:solidFill>
                  <a:srgbClr val="000000"/>
                </a:solidFill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</a:rPr>
              <a:t>의 보수 </a:t>
            </a:r>
            <a:r>
              <a:rPr lang="en-US" altLang="ko-KR" sz="1800" kern="0" dirty="0">
                <a:solidFill>
                  <a:srgbClr val="000000"/>
                </a:solidFill>
              </a:rPr>
              <a:t>: (9,999 – 2,431) + 1 = (7,568) + 1 = 7,569</a:t>
            </a:r>
            <a:endParaRPr lang="ko-KR" altLang="en-US" sz="1800" kern="0" dirty="0">
              <a:solidFill>
                <a:srgbClr val="000000"/>
              </a:solidFill>
            </a:endParaRPr>
          </a:p>
          <a:p>
            <a:pPr marL="1257300" lvl="2" indent="-342900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dirty="0" err="1">
                <a:solidFill>
                  <a:srgbClr val="000000"/>
                </a:solidFill>
              </a:rPr>
              <a:t>피감수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+ </a:t>
            </a:r>
            <a:r>
              <a:rPr lang="ko-KR" altLang="en-US" sz="1800" kern="0">
                <a:solidFill>
                  <a:srgbClr val="000000"/>
                </a:solidFill>
              </a:rPr>
              <a:t>감수의 보수</a:t>
            </a:r>
            <a:r>
              <a:rPr lang="en-US" altLang="ko-KR" sz="1800" kern="0">
                <a:solidFill>
                  <a:srgbClr val="000000"/>
                </a:solidFill>
              </a:rPr>
              <a:t> </a:t>
            </a:r>
            <a:endParaRPr lang="ko-KR" altLang="en-US" sz="1800" kern="0" dirty="0">
              <a:solidFill>
                <a:srgbClr val="000000"/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D9DE2BF-8E9F-4018-B5ED-245C27FBA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E6D7E-991A-4A67-8C89-4775E8550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27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3B43A2-9692-4A60-BFEE-352F97B7BACB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1.6 </a:t>
            </a:r>
            <a:r>
              <a:rPr lang="ko-KR" altLang="en-US" sz="2200"/>
              <a:t>보수를 이용한 감산</a:t>
            </a:r>
            <a:endParaRPr lang="ko-KR" alt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0B509-7447-48A1-ABBD-FCA43ED81E66}"/>
              </a:ext>
            </a:extLst>
          </p:cNvPr>
          <p:cNvSpPr txBox="1"/>
          <p:nvPr/>
        </p:nvSpPr>
        <p:spPr>
          <a:xfrm>
            <a:off x="838200" y="3537460"/>
            <a:ext cx="10515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보수 가산 </a:t>
            </a:r>
            <a:r>
              <a:rPr lang="ko-KR" altLang="en-US" sz="2000">
                <a:solidFill>
                  <a:srgbClr val="0070C0"/>
                </a:solidFill>
              </a:rPr>
              <a:t>이용 감산 방식</a:t>
            </a:r>
            <a:r>
              <a:rPr lang="en-US" altLang="ko-KR" sz="2000"/>
              <a:t>(</a:t>
            </a:r>
            <a:r>
              <a:rPr lang="ko-KR" altLang="en-US" sz="2000">
                <a:solidFill>
                  <a:srgbClr val="00A048"/>
                </a:solidFill>
              </a:rPr>
              <a:t>작은 수</a:t>
            </a:r>
            <a:r>
              <a:rPr lang="en-US" altLang="ko-KR" sz="2000">
                <a:solidFill>
                  <a:srgbClr val="00A048"/>
                </a:solidFill>
              </a:rPr>
              <a:t>-</a:t>
            </a:r>
            <a:r>
              <a:rPr lang="ko-KR" altLang="en-US" sz="2000">
                <a:solidFill>
                  <a:srgbClr val="00A048"/>
                </a:solidFill>
              </a:rPr>
              <a:t>큰 수</a:t>
            </a:r>
            <a:r>
              <a:rPr lang="en-US" altLang="ko-KR" sz="2000"/>
              <a:t>)</a:t>
            </a:r>
            <a:endParaRPr lang="ko-KR" altLang="en-US" sz="200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600"/>
              <a:t>감수의 </a:t>
            </a:r>
            <a:r>
              <a:rPr lang="en-US" altLang="ko-KR" sz="1600"/>
              <a:t>10</a:t>
            </a:r>
            <a:r>
              <a:rPr lang="ko-KR" altLang="en-US" sz="1600"/>
              <a:t>의 보수 </a:t>
            </a:r>
            <a:r>
              <a:rPr lang="en-US" altLang="ko-KR" sz="1600"/>
              <a:t>: (9,999 – 8,756) + 1 = (1,243) + 1 = 1,244</a:t>
            </a:r>
            <a:endParaRPr lang="ko-KR" altLang="en-US" sz="160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600"/>
              <a:t>피감수 </a:t>
            </a:r>
            <a:r>
              <a:rPr lang="en-US" altLang="ko-KR" sz="1600"/>
              <a:t>+ </a:t>
            </a:r>
            <a:r>
              <a:rPr lang="ko-KR" altLang="en-US" sz="1600"/>
              <a:t>감수의 보수 </a:t>
            </a:r>
            <a:r>
              <a:rPr lang="en-US" altLang="ko-KR" sz="1600"/>
              <a:t>: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 lvl="2" fontAlgn="base"/>
            <a:endParaRPr lang="ko-KR" alt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CAA672-F64E-40F5-A850-BD4A22E63E6A}"/>
              </a:ext>
            </a:extLst>
          </p:cNvPr>
          <p:cNvSpPr txBox="1"/>
          <p:nvPr/>
        </p:nvSpPr>
        <p:spPr>
          <a:xfrm>
            <a:off x="4043082" y="1771718"/>
            <a:ext cx="22142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altLang="ko-KR" sz="2000" kern="0">
                <a:solidFill>
                  <a:srgbClr val="000000"/>
                </a:solidFill>
              </a:rPr>
              <a:t>         8,756</a:t>
            </a:r>
            <a:endParaRPr lang="ko-KR" altLang="en-US" sz="2000" kern="0">
              <a:solidFill>
                <a:srgbClr val="000000"/>
              </a:solidFill>
            </a:endParaRPr>
          </a:p>
          <a:p>
            <a:pPr algn="r" fontAlgn="base"/>
            <a:r>
              <a:rPr lang="en-US" altLang="ko-KR" sz="2000" kern="0">
                <a:solidFill>
                  <a:srgbClr val="000000"/>
                </a:solidFill>
              </a:rPr>
              <a:t>        + 7,569</a:t>
            </a:r>
            <a:endParaRPr lang="ko-KR" altLang="en-US" sz="2000" kern="0">
              <a:solidFill>
                <a:srgbClr val="000000"/>
              </a:solidFill>
            </a:endParaRPr>
          </a:p>
          <a:p>
            <a:pPr algn="r" fontAlgn="base"/>
            <a:r>
              <a:rPr lang="en-US" altLang="ko-KR" sz="2000" kern="0">
                <a:solidFill>
                  <a:srgbClr val="000000"/>
                </a:solidFill>
              </a:rPr>
              <a:t>       = 16,325</a:t>
            </a:r>
            <a:endParaRPr lang="ko-KR" altLang="en-US" sz="2000" kern="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A5663-913E-4A79-9974-DA54C70BDCFF}"/>
              </a:ext>
            </a:extLst>
          </p:cNvPr>
          <p:cNvSpPr txBox="1"/>
          <p:nvPr/>
        </p:nvSpPr>
        <p:spPr>
          <a:xfrm>
            <a:off x="1990164" y="2787381"/>
            <a:ext cx="8408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ker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kern="0">
                <a:solidFill>
                  <a:srgbClr val="000000"/>
                </a:solidFill>
              </a:rPr>
              <a:t>자릿수가 </a:t>
            </a:r>
            <a:r>
              <a:rPr lang="en-US" altLang="ko-KR" kern="0">
                <a:solidFill>
                  <a:srgbClr val="000000"/>
                </a:solidFill>
              </a:rPr>
              <a:t>4</a:t>
            </a:r>
            <a:r>
              <a:rPr lang="ko-KR" altLang="en-US" kern="0">
                <a:solidFill>
                  <a:srgbClr val="000000"/>
                </a:solidFill>
              </a:rPr>
              <a:t>이므로</a:t>
            </a:r>
            <a:r>
              <a:rPr lang="en-US" altLang="ko-KR" kern="0">
                <a:solidFill>
                  <a:srgbClr val="000000"/>
                </a:solidFill>
              </a:rPr>
              <a:t>, 5</a:t>
            </a:r>
            <a:r>
              <a:rPr lang="ko-KR" altLang="en-US" kern="0">
                <a:solidFill>
                  <a:srgbClr val="000000"/>
                </a:solidFill>
              </a:rPr>
              <a:t>번째 </a:t>
            </a:r>
            <a:r>
              <a:rPr lang="ko-KR" altLang="en-US" kern="0">
                <a:solidFill>
                  <a:schemeClr val="accent1">
                    <a:lumMod val="75000"/>
                  </a:schemeClr>
                </a:solidFill>
              </a:rPr>
              <a:t>자리의 올림이 발생하면 </a:t>
            </a:r>
            <a:r>
              <a:rPr lang="ko-KR" altLang="en-US" kern="0">
                <a:solidFill>
                  <a:srgbClr val="00A048"/>
                </a:solidFill>
              </a:rPr>
              <a:t>캐리를 버림 </a:t>
            </a:r>
            <a:r>
              <a:rPr lang="en-US" altLang="ko-KR" kern="0">
                <a:solidFill>
                  <a:srgbClr val="000000"/>
                </a:solidFill>
              </a:rPr>
              <a:t>: </a:t>
            </a:r>
            <a:r>
              <a:rPr lang="en-US" altLang="ko-KR" kern="0">
                <a:solidFill>
                  <a:srgbClr val="C00000"/>
                </a:solidFill>
              </a:rPr>
              <a:t>6,325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58289-4802-4EAB-8698-8C263DAB2C95}"/>
              </a:ext>
            </a:extLst>
          </p:cNvPr>
          <p:cNvSpPr txBox="1"/>
          <p:nvPr/>
        </p:nvSpPr>
        <p:spPr>
          <a:xfrm>
            <a:off x="3926542" y="4347229"/>
            <a:ext cx="21694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altLang="ko-KR" sz="2000"/>
              <a:t>        2,431</a:t>
            </a:r>
            <a:endParaRPr lang="ko-KR" altLang="en-US" sz="2000"/>
          </a:p>
          <a:p>
            <a:pPr algn="r" fontAlgn="base"/>
            <a:r>
              <a:rPr lang="en-US" altLang="ko-KR" sz="2000"/>
              <a:t>     + 1,244</a:t>
            </a:r>
            <a:endParaRPr lang="ko-KR" altLang="en-US" sz="2000"/>
          </a:p>
          <a:p>
            <a:pPr algn="r" fontAlgn="base"/>
            <a:r>
              <a:rPr lang="en-US" altLang="ko-KR" sz="2000"/>
              <a:t>     = 3,675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57F9A3-E971-4449-8E26-FF95CB16CEEC}"/>
              </a:ext>
            </a:extLst>
          </p:cNvPr>
          <p:cNvSpPr txBox="1"/>
          <p:nvPr/>
        </p:nvSpPr>
        <p:spPr>
          <a:xfrm>
            <a:off x="1192306" y="5420692"/>
            <a:ext cx="8238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altLang="ko-KR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자리 올림이 발생하지 않으면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, 10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의 보수를 계산하고 </a:t>
            </a:r>
            <a:r>
              <a:rPr lang="ko-KR" altLang="en-US">
                <a:solidFill>
                  <a:srgbClr val="00A048"/>
                </a:solidFill>
              </a:rPr>
              <a:t>부호를 변경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altLang="ko-KR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/>
              <a:t> (9,999 – 3,675) + 1 = </a:t>
            </a:r>
            <a:r>
              <a:rPr lang="en-US" altLang="ko-KR">
                <a:solidFill>
                  <a:srgbClr val="C00000"/>
                </a:solidFill>
              </a:rPr>
              <a:t>-6,325</a:t>
            </a:r>
            <a:endParaRPr lang="ko-KR" altLang="en-US">
              <a:solidFill>
                <a:srgbClr val="C00000"/>
              </a:solidFill>
            </a:endParaRPr>
          </a:p>
        </p:txBody>
      </p:sp>
      <p:pic>
        <p:nvPicPr>
          <p:cNvPr id="18" name="그림 17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CC015535-6EEB-4B20-B940-C6E849FA4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4299"/>
            <a:ext cx="1834908" cy="98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13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79608" y="650198"/>
            <a:ext cx="2837329" cy="5012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/>
              <a:t>2</a:t>
            </a:r>
            <a:r>
              <a:rPr lang="ko-KR" altLang="en-US" sz="2200"/>
              <a:t>진수의 감산</a:t>
            </a:r>
            <a:endParaRPr lang="ko-KR" altLang="en-US" sz="2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571685"/>
              </p:ext>
            </p:extLst>
          </p:nvPr>
        </p:nvGraphicFramePr>
        <p:xfrm>
          <a:off x="1237129" y="1175795"/>
          <a:ext cx="10116671" cy="1498092"/>
        </p:xfrm>
        <a:graphic>
          <a:graphicData uri="http://schemas.openxmlformats.org/drawingml/2006/table">
            <a:tbl>
              <a:tblPr/>
              <a:tblGrid>
                <a:gridCol w="10116671">
                  <a:extLst>
                    <a:ext uri="{9D8B030D-6E8A-4147-A177-3AD203B41FA5}">
                      <a16:colId xmlns:a16="http://schemas.microsoft.com/office/drawing/2014/main" val="2490796471"/>
                    </a:ext>
                  </a:extLst>
                </a:gridCol>
              </a:tblGrid>
              <a:tr h="38004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진수에서 보수를 이용한 감산 방법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170126"/>
                  </a:ext>
                </a:extLst>
              </a:tr>
              <a:tr h="98763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감수의 보수를 계산함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피감수와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보수를 더함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캐리가 발생하면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자동으로 버림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그렇지 않으면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자체가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보수로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표현된 음수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707291"/>
                  </a:ext>
                </a:extLst>
              </a:tr>
            </a:tbl>
          </a:graphicData>
        </a:graphic>
      </p:graphicFrame>
      <p:sp>
        <p:nvSpPr>
          <p:cNvPr id="12" name="내용 개체 틀 2"/>
          <p:cNvSpPr txBox="1">
            <a:spLocks/>
          </p:cNvSpPr>
          <p:nvPr/>
        </p:nvSpPr>
        <p:spPr>
          <a:xfrm>
            <a:off x="1317813" y="3190911"/>
            <a:ext cx="10035988" cy="27975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r>
              <a:rPr lang="ko-KR" altLang="en-US" sz="2000" kern="0" dirty="0">
                <a:solidFill>
                  <a:srgbClr val="0070C0"/>
                </a:solidFill>
              </a:rPr>
              <a:t>보수 가산 이용 감산 방식</a:t>
            </a:r>
            <a:r>
              <a:rPr lang="en-US" altLang="ko-KR" sz="2000" kern="0" dirty="0">
                <a:solidFill>
                  <a:srgbClr val="0070C0"/>
                </a:solidFill>
              </a:rPr>
              <a:t>(</a:t>
            </a:r>
            <a:r>
              <a:rPr lang="ko-KR" altLang="en-US" sz="2000" kern="0" dirty="0">
                <a:solidFill>
                  <a:srgbClr val="00A048"/>
                </a:solidFill>
              </a:rPr>
              <a:t>큰 수</a:t>
            </a:r>
            <a:r>
              <a:rPr lang="en-US" altLang="ko-KR" sz="2000" kern="0" dirty="0">
                <a:solidFill>
                  <a:srgbClr val="00A048"/>
                </a:solidFill>
              </a:rPr>
              <a:t>-</a:t>
            </a:r>
            <a:r>
              <a:rPr lang="ko-KR" altLang="en-US" sz="2000" kern="0" dirty="0">
                <a:solidFill>
                  <a:srgbClr val="00A048"/>
                </a:solidFill>
              </a:rPr>
              <a:t>작은 수</a:t>
            </a:r>
            <a:r>
              <a:rPr lang="en-US" altLang="ko-KR" sz="2000" kern="0" dirty="0" smtClean="0">
                <a:solidFill>
                  <a:srgbClr val="0070C0"/>
                </a:solidFill>
              </a:rPr>
              <a:t>) </a:t>
            </a:r>
            <a:r>
              <a:rPr lang="en-US" altLang="ko-KR" sz="2000" kern="0" dirty="0" smtClean="0">
                <a:solidFill>
                  <a:srgbClr val="FF0000"/>
                </a:solidFill>
              </a:rPr>
              <a:t>: 0011 1101(61)</a:t>
            </a:r>
            <a:r>
              <a:rPr lang="en-US" altLang="ko-KR" sz="2000" kern="0" dirty="0">
                <a:solidFill>
                  <a:srgbClr val="FF0000"/>
                </a:solidFill>
              </a:rPr>
              <a:t> – </a:t>
            </a:r>
            <a:r>
              <a:rPr lang="en-US" altLang="ko-KR" sz="2000" kern="0" dirty="0" smtClean="0">
                <a:solidFill>
                  <a:srgbClr val="FF0000"/>
                </a:solidFill>
              </a:rPr>
              <a:t>0011 0101(53)</a:t>
            </a:r>
            <a:endParaRPr lang="ko-KR" altLang="en-US" sz="2000" kern="0" dirty="0">
              <a:solidFill>
                <a:srgbClr val="FF0000"/>
              </a:solidFill>
            </a:endParaRPr>
          </a:p>
          <a:p>
            <a:pPr lvl="2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rgbClr val="000000"/>
                </a:solidFill>
              </a:rPr>
              <a:t>감수의 </a:t>
            </a:r>
            <a:r>
              <a:rPr lang="en-US" altLang="ko-KR" sz="1800" kern="0" dirty="0">
                <a:solidFill>
                  <a:srgbClr val="000000"/>
                </a:solidFill>
              </a:rPr>
              <a:t>2</a:t>
            </a:r>
            <a:r>
              <a:rPr lang="ko-KR" altLang="en-US" sz="1800" kern="0" dirty="0">
                <a:solidFill>
                  <a:srgbClr val="000000"/>
                </a:solidFill>
              </a:rPr>
              <a:t>의 보수 </a:t>
            </a:r>
            <a:r>
              <a:rPr lang="en-US" altLang="ko-KR" sz="1800" kern="0" dirty="0">
                <a:solidFill>
                  <a:srgbClr val="000000"/>
                </a:solidFill>
              </a:rPr>
              <a:t>: (1111 1111 – 0011 0101) + 1 = (1100 1010) + 1 = 1100 1011</a:t>
            </a:r>
          </a:p>
          <a:p>
            <a:pPr lvl="2" algn="just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 kern="0" dirty="0" err="1">
                <a:solidFill>
                  <a:srgbClr val="000000"/>
                </a:solidFill>
              </a:rPr>
              <a:t>피감수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+ </a:t>
            </a:r>
            <a:r>
              <a:rPr lang="ko-KR" altLang="en-US" sz="1800" kern="0" dirty="0">
                <a:solidFill>
                  <a:srgbClr val="000000"/>
                </a:solidFill>
              </a:rPr>
              <a:t>감수의 보수 </a:t>
            </a:r>
            <a:r>
              <a:rPr lang="en-US" altLang="ko-KR" sz="1800" kern="0" dirty="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A1FC480-CADE-4BCE-A81F-ED4E42ADF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A1904E-610F-4DD1-A69B-BF9D7C451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28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0BE4E1C-8F5F-4904-9F5B-F2A13DAA8D0A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1.6 </a:t>
            </a:r>
            <a:r>
              <a:rPr lang="ko-KR" altLang="en-US" sz="2200"/>
              <a:t>보수를 이용한 감산</a:t>
            </a:r>
            <a:endParaRPr lang="ko-KR" alt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29DB-0FF7-4A26-9923-4A42C664E045}"/>
              </a:ext>
            </a:extLst>
          </p:cNvPr>
          <p:cNvSpPr txBox="1"/>
          <p:nvPr/>
        </p:nvSpPr>
        <p:spPr>
          <a:xfrm>
            <a:off x="4039278" y="4184364"/>
            <a:ext cx="22001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base"/>
            <a:r>
              <a:rPr lang="en-US" altLang="ko-KR" kern="0" dirty="0">
                <a:solidFill>
                  <a:srgbClr val="000000"/>
                </a:solidFill>
              </a:rPr>
              <a:t> 0011 1101</a:t>
            </a:r>
          </a:p>
          <a:p>
            <a:pPr algn="r" fontAlgn="base"/>
            <a:r>
              <a:rPr lang="en-US" altLang="ko-KR" kern="0" dirty="0">
                <a:solidFill>
                  <a:srgbClr val="000000"/>
                </a:solidFill>
              </a:rPr>
              <a:t>     +    1100 1011</a:t>
            </a:r>
          </a:p>
          <a:p>
            <a:pPr algn="r" fontAlgn="base"/>
            <a:r>
              <a:rPr lang="en-US" altLang="ko-KR" kern="0" dirty="0">
                <a:solidFill>
                  <a:srgbClr val="000000"/>
                </a:solidFill>
              </a:rPr>
              <a:t>     = 1 0000 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D6849-9C44-4B69-8BBD-CE38084DB72F}"/>
              </a:ext>
            </a:extLst>
          </p:cNvPr>
          <p:cNvSpPr txBox="1"/>
          <p:nvPr/>
        </p:nvSpPr>
        <p:spPr>
          <a:xfrm>
            <a:off x="1746215" y="5350680"/>
            <a:ext cx="8986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altLang="ko-KR" ker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kern="0">
                <a:solidFill>
                  <a:schemeClr val="accent1">
                    <a:lumMod val="75000"/>
                  </a:schemeClr>
                </a:solidFill>
              </a:rPr>
              <a:t>자리 올림이 발생하면 캐리를 버림 </a:t>
            </a:r>
            <a:r>
              <a:rPr lang="en-US" altLang="ko-KR" kern="0">
                <a:solidFill>
                  <a:srgbClr val="000000"/>
                </a:solidFill>
              </a:rPr>
              <a:t>: </a:t>
            </a:r>
            <a:r>
              <a:rPr lang="en-US" altLang="ko-KR" kern="0">
                <a:solidFill>
                  <a:srgbClr val="C00000"/>
                </a:solidFill>
              </a:rPr>
              <a:t>0000 1000 </a:t>
            </a:r>
            <a:r>
              <a:rPr lang="en-US" altLang="ko-KR" kern="0">
                <a:solidFill>
                  <a:srgbClr val="000000"/>
                </a:solidFill>
              </a:rPr>
              <a:t>(+8)</a:t>
            </a:r>
            <a:endParaRPr lang="ko-KR" altLang="en-US"/>
          </a:p>
        </p:txBody>
      </p:sp>
      <p:pic>
        <p:nvPicPr>
          <p:cNvPr id="15" name="그림 14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58BD733C-819D-4E8A-B6D6-B9269D5657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2" y="2715562"/>
            <a:ext cx="1883654" cy="10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33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38199" y="1165416"/>
            <a:ext cx="10515599" cy="33528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1" fontAlgn="base"/>
            <a:r>
              <a:rPr lang="ko-KR" altLang="en-US" sz="2000" dirty="0">
                <a:solidFill>
                  <a:srgbClr val="0070C0"/>
                </a:solidFill>
              </a:rPr>
              <a:t>보수 가산 이용 감산 방식</a:t>
            </a:r>
            <a:r>
              <a:rPr lang="en-US" altLang="ko-KR" sz="2000" dirty="0">
                <a:solidFill>
                  <a:srgbClr val="0070C0"/>
                </a:solidFill>
              </a:rPr>
              <a:t>(</a:t>
            </a:r>
            <a:r>
              <a:rPr lang="ko-KR" altLang="en-US" sz="2000" dirty="0">
                <a:solidFill>
                  <a:srgbClr val="00A048"/>
                </a:solidFill>
              </a:rPr>
              <a:t>작은 수</a:t>
            </a:r>
            <a:r>
              <a:rPr lang="en-US" altLang="ko-KR" sz="2000" dirty="0">
                <a:solidFill>
                  <a:srgbClr val="00A048"/>
                </a:solidFill>
              </a:rPr>
              <a:t>-</a:t>
            </a:r>
            <a:r>
              <a:rPr lang="ko-KR" altLang="en-US" sz="2000" dirty="0">
                <a:solidFill>
                  <a:srgbClr val="00A048"/>
                </a:solidFill>
              </a:rPr>
              <a:t>큰 수</a:t>
            </a:r>
            <a:r>
              <a:rPr lang="en-US" altLang="ko-KR" sz="2000" dirty="0" smtClean="0">
                <a:solidFill>
                  <a:srgbClr val="0070C0"/>
                </a:solidFill>
              </a:rPr>
              <a:t>)</a:t>
            </a:r>
            <a:r>
              <a:rPr lang="en-US" altLang="ko-KR" sz="2000" kern="0" dirty="0">
                <a:solidFill>
                  <a:srgbClr val="FF0000"/>
                </a:solidFill>
              </a:rPr>
              <a:t> : </a:t>
            </a:r>
            <a:r>
              <a:rPr lang="en-US" altLang="ko-KR" sz="2000" kern="0" dirty="0" smtClean="0">
                <a:solidFill>
                  <a:srgbClr val="FF0000"/>
                </a:solidFill>
              </a:rPr>
              <a:t>0011 </a:t>
            </a:r>
            <a:r>
              <a:rPr lang="en-US" altLang="ko-KR" sz="2000" kern="0" dirty="0">
                <a:solidFill>
                  <a:srgbClr val="FF0000"/>
                </a:solidFill>
              </a:rPr>
              <a:t>0101(53)</a:t>
            </a:r>
            <a:r>
              <a:rPr lang="en-US" altLang="ko-KR" sz="2000" kern="0" dirty="0" smtClean="0">
                <a:solidFill>
                  <a:srgbClr val="FF0000"/>
                </a:solidFill>
              </a:rPr>
              <a:t> </a:t>
            </a:r>
            <a:r>
              <a:rPr lang="en-US" altLang="ko-KR" sz="2000" kern="0" dirty="0">
                <a:solidFill>
                  <a:srgbClr val="FF0000"/>
                </a:solidFill>
              </a:rPr>
              <a:t>– 0011 1101(61) </a:t>
            </a:r>
            <a:endParaRPr lang="ko-KR" altLang="en-US" sz="2000" dirty="0">
              <a:solidFill>
                <a:srgbClr val="0070C0"/>
              </a:solidFill>
            </a:endParaRPr>
          </a:p>
          <a:p>
            <a:pPr lvl="2" fontAlgn="base"/>
            <a:r>
              <a:rPr lang="ko-KR" altLang="en-US" sz="1800" dirty="0"/>
              <a:t>감수의 </a:t>
            </a:r>
            <a:r>
              <a:rPr lang="en-US" altLang="ko-KR" sz="1800" dirty="0"/>
              <a:t>2</a:t>
            </a:r>
            <a:r>
              <a:rPr lang="ko-KR" altLang="en-US" sz="1800" dirty="0"/>
              <a:t>의 보수 </a:t>
            </a:r>
            <a:r>
              <a:rPr lang="en-US" altLang="ko-KR" sz="1800" dirty="0"/>
              <a:t>: (1111 1111 – 0011 1101) + 1 = (1100 0010) + 1 = 1100 0011</a:t>
            </a:r>
          </a:p>
          <a:p>
            <a:pPr lvl="2" fontAlgn="base"/>
            <a:r>
              <a:rPr lang="ko-KR" altLang="en-US" sz="1800" dirty="0" err="1"/>
              <a:t>피감수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ko-KR" altLang="en-US" sz="1800" dirty="0"/>
              <a:t>감수의 보수 </a:t>
            </a:r>
            <a:r>
              <a:rPr lang="en-US" altLang="ko-KR" sz="1800" dirty="0"/>
              <a:t>: 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A7566B7-91D1-486C-8CC0-37E28DCED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A0AE88-ED64-4925-87F1-7D1B934C7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29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55C9959-FFAC-4D23-AA62-8CE49416043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1.6 </a:t>
            </a:r>
            <a:r>
              <a:rPr lang="ko-KR" altLang="en-US" sz="2200"/>
              <a:t>보수를 이용한 감산</a:t>
            </a:r>
            <a:endParaRPr lang="ko-KR" altLang="en-US" sz="2200" dirty="0"/>
          </a:p>
        </p:txBody>
      </p:sp>
      <p:pic>
        <p:nvPicPr>
          <p:cNvPr id="8" name="그림 7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DB8F0A9D-9AAD-4337-87ED-6C23368863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243"/>
            <a:ext cx="1883654" cy="10161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A98DE2-D9DB-4A43-AE19-C6A8E9C81774}"/>
              </a:ext>
            </a:extLst>
          </p:cNvPr>
          <p:cNvSpPr txBox="1"/>
          <p:nvPr/>
        </p:nvSpPr>
        <p:spPr>
          <a:xfrm>
            <a:off x="3269714" y="2241977"/>
            <a:ext cx="2169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altLang="ko-KR"/>
              <a:t>          0011 0101</a:t>
            </a:r>
          </a:p>
          <a:p>
            <a:pPr fontAlgn="base"/>
            <a:r>
              <a:rPr lang="en-US" altLang="ko-KR"/>
              <a:t>    +    1100 0011</a:t>
            </a:r>
          </a:p>
          <a:p>
            <a:pPr fontAlgn="base"/>
            <a:r>
              <a:rPr lang="en-US" altLang="ko-KR"/>
              <a:t>    =    1111 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93C66D-E38E-49E5-8B55-A1804A5F2986}"/>
              </a:ext>
            </a:extLst>
          </p:cNvPr>
          <p:cNvSpPr txBox="1"/>
          <p:nvPr/>
        </p:nvSpPr>
        <p:spPr>
          <a:xfrm>
            <a:off x="1633816" y="3492909"/>
            <a:ext cx="9303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à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자리 올림이 발생하지 않으면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, 2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의 보수를 계산하고 부호를 변경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  <a:p>
            <a:pPr algn="ctr" fontAlgn="base"/>
            <a:r>
              <a:rPr lang="en-US" altLang="ko-KR"/>
              <a:t>(1111 1111 – 1111 1000) + 1 = -(0000 1000) = -(8)</a:t>
            </a:r>
          </a:p>
          <a:p>
            <a:pPr algn="ctr" fontAlgn="base"/>
            <a:r>
              <a:rPr lang="ko-KR" altLang="en-US">
                <a:solidFill>
                  <a:srgbClr val="C00000"/>
                </a:solidFill>
              </a:rPr>
              <a:t>디지털 시스템에서는 결과 자체가 음수이므로</a:t>
            </a:r>
            <a:r>
              <a:rPr lang="en-US" altLang="ko-KR">
                <a:solidFill>
                  <a:srgbClr val="C00000"/>
                </a:solidFill>
              </a:rPr>
              <a:t> </a:t>
            </a:r>
            <a:r>
              <a:rPr lang="ko-KR" altLang="en-US">
                <a:solidFill>
                  <a:srgbClr val="C00000"/>
                </a:solidFill>
              </a:rPr>
              <a:t>아무런 처리를 하지 않아도 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571437-5D90-4595-94E3-86129580E74A}"/>
              </a:ext>
            </a:extLst>
          </p:cNvPr>
          <p:cNvSpPr txBox="1"/>
          <p:nvPr/>
        </p:nvSpPr>
        <p:spPr>
          <a:xfrm>
            <a:off x="5280211" y="2742561"/>
            <a:ext cx="5356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C00000"/>
                </a:solidFill>
              </a:rPr>
              <a:t>← 2</a:t>
            </a:r>
            <a:r>
              <a:rPr lang="ko-KR" altLang="en-US">
                <a:solidFill>
                  <a:srgbClr val="C00000"/>
                </a:solidFill>
              </a:rPr>
              <a:t>의 보수를 음수로 표현하는 시스템에서는 </a:t>
            </a:r>
            <a:r>
              <a:rPr lang="en-US" altLang="ko-KR">
                <a:solidFill>
                  <a:srgbClr val="0070C0"/>
                </a:solidFill>
              </a:rPr>
              <a:t>-8</a:t>
            </a:r>
            <a:endParaRPr lang="ko-KR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4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42395"/>
              </p:ext>
            </p:extLst>
          </p:nvPr>
        </p:nvGraphicFramePr>
        <p:xfrm>
          <a:off x="643467" y="1154298"/>
          <a:ext cx="10905065" cy="454940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05065">
                  <a:extLst>
                    <a:ext uri="{9D8B030D-6E8A-4147-A177-3AD203B41FA5}">
                      <a16:colId xmlns:a16="http://schemas.microsoft.com/office/drawing/2014/main" val="230108681"/>
                    </a:ext>
                  </a:extLst>
                </a:gridCol>
              </a:tblGrid>
              <a:tr h="746583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kern="0" spc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목표</a:t>
                      </a: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9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99167"/>
                  </a:ext>
                </a:extLst>
              </a:tr>
              <a:tr h="3802821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1. </a:t>
                      </a: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디지털 신호를 이해한다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 체계의 원리 및 진수 변환 방법을 이해한다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보수를 구하고 연산할 수 있다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 코드를 안다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 논리 연산과 논리 게이트를 이해한다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논리 게이트의 스위치 모델을 이해한다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7. 74-</a:t>
                      </a: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시리즈 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</a:t>
                      </a:r>
                      <a:r>
                        <a:rPr lang="ko-KR" altLang="en-US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구조를 이해한다</a:t>
                      </a:r>
                      <a:r>
                        <a:rPr lang="en-US" altLang="ko-KR" sz="22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91994"/>
                  </a:ext>
                </a:extLst>
              </a:tr>
            </a:tbl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00C755-F4F6-4F64-B070-06D1886D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18A801-D470-44A5-A623-5B3F2008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ACE1C4F2-1C2D-4CF5-92D3-1396F2D5F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AD1CB1B-84A9-44B0-970A-CA6F59007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30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722EC-CBB9-48A9-AD5E-AB0898F9ED1A}"/>
              </a:ext>
            </a:extLst>
          </p:cNvPr>
          <p:cNvSpPr txBox="1"/>
          <p:nvPr/>
        </p:nvSpPr>
        <p:spPr>
          <a:xfrm>
            <a:off x="1783977" y="1059267"/>
            <a:ext cx="9569823" cy="47939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>
                <a:solidFill>
                  <a:srgbClr val="0070C0"/>
                </a:solidFill>
              </a:rPr>
              <a:t>2</a:t>
            </a:r>
            <a:r>
              <a:rPr lang="ko-KR" altLang="en-US" sz="2400">
                <a:solidFill>
                  <a:srgbClr val="0070C0"/>
                </a:solidFill>
              </a:rPr>
              <a:t>의</a:t>
            </a:r>
            <a:r>
              <a:rPr lang="en-US" altLang="ko-KR" sz="2400">
                <a:solidFill>
                  <a:srgbClr val="0070C0"/>
                </a:solidFill>
              </a:rPr>
              <a:t> </a:t>
            </a:r>
            <a:r>
              <a:rPr lang="ko-KR" altLang="en-US" sz="2400">
                <a:solidFill>
                  <a:srgbClr val="0070C0"/>
                </a:solidFill>
              </a:rPr>
              <a:t>보수 특징</a:t>
            </a:r>
            <a:endParaRPr lang="en-US" altLang="ko-KR" sz="2400">
              <a:solidFill>
                <a:srgbClr val="0070C0"/>
              </a:solidFill>
            </a:endParaRPr>
          </a:p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양수</a:t>
            </a:r>
            <a:r>
              <a:rPr lang="en-US" altLang="ko-KR" sz="2000">
                <a:solidFill>
                  <a:srgbClr val="00A048"/>
                </a:solidFill>
                <a:sym typeface="Symbol" panose="05050102010706020507" pitchFamily="18" charset="2"/>
              </a:rPr>
              <a:t>↔</a:t>
            </a:r>
            <a:r>
              <a:rPr lang="ko-KR" altLang="en-US" sz="2000">
                <a:solidFill>
                  <a:srgbClr val="00A048"/>
                </a:solidFill>
              </a:rPr>
              <a:t>음수 변환</a:t>
            </a:r>
            <a:r>
              <a:rPr lang="ko-KR" altLang="en-US" sz="2000"/>
              <a:t>은 모두 </a:t>
            </a:r>
            <a:r>
              <a:rPr lang="en-US" altLang="ko-KR" sz="2000">
                <a:solidFill>
                  <a:srgbClr val="00A048"/>
                </a:solidFill>
              </a:rPr>
              <a:t>2</a:t>
            </a:r>
            <a:r>
              <a:rPr lang="ko-KR" altLang="en-US" sz="2000">
                <a:solidFill>
                  <a:srgbClr val="00A048"/>
                </a:solidFill>
              </a:rPr>
              <a:t>의 보수</a:t>
            </a:r>
            <a:r>
              <a:rPr lang="ko-KR" altLang="en-US" sz="2000"/>
              <a:t>를 계산</a:t>
            </a:r>
          </a:p>
          <a:p>
            <a:pPr marL="742950" lvl="1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양수</a:t>
            </a:r>
            <a:r>
              <a:rPr lang="en-US" altLang="ko-KR"/>
              <a:t>-</a:t>
            </a:r>
            <a:r>
              <a:rPr lang="ko-KR" altLang="en-US"/>
              <a:t>음수 변환</a:t>
            </a:r>
            <a:r>
              <a:rPr lang="en-US" altLang="ko-KR"/>
              <a:t>(+8)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1</a:t>
            </a:r>
            <a:r>
              <a:rPr lang="ko-KR" altLang="en-US"/>
              <a:t>의 보수 </a:t>
            </a:r>
            <a:r>
              <a:rPr lang="en-US" altLang="ko-KR"/>
              <a:t>: (1111 1111 – 0000 1000) = 1111 0111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2</a:t>
            </a:r>
            <a:r>
              <a:rPr lang="ko-KR" altLang="en-US"/>
              <a:t>의 보수</a:t>
            </a:r>
            <a:r>
              <a:rPr lang="en-US" altLang="ko-KR"/>
              <a:t>(+1 </a:t>
            </a:r>
            <a:r>
              <a:rPr lang="ko-KR" altLang="en-US"/>
              <a:t>덧셈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1111 0111 + 1 = 1111 1000(-8)</a:t>
            </a:r>
          </a:p>
          <a:p>
            <a:pPr marL="742950" lvl="1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양수</a:t>
            </a:r>
            <a:r>
              <a:rPr lang="en-US" altLang="ko-KR"/>
              <a:t>-</a:t>
            </a:r>
            <a:r>
              <a:rPr lang="ko-KR" altLang="en-US"/>
              <a:t>음수 변환 역과정</a:t>
            </a:r>
            <a:r>
              <a:rPr lang="en-US" altLang="ko-KR"/>
              <a:t>(-8 →+8)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-1 </a:t>
            </a:r>
            <a:r>
              <a:rPr lang="ko-KR" altLang="en-US"/>
              <a:t>뺄셈 </a:t>
            </a:r>
            <a:r>
              <a:rPr lang="en-US" altLang="ko-KR"/>
              <a:t>: 1111 1000 – 1 = 1111 0111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1</a:t>
            </a:r>
            <a:r>
              <a:rPr lang="ko-KR" altLang="en-US"/>
              <a:t>의 보수 </a:t>
            </a:r>
            <a:r>
              <a:rPr lang="en-US" altLang="ko-KR"/>
              <a:t>: (1111 1111 – 1111 0111) = 0000 1000(+8)</a:t>
            </a:r>
          </a:p>
          <a:p>
            <a:pPr marL="742950" lvl="1" indent="-285750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/>
              <a:t>음수의 </a:t>
            </a:r>
            <a:r>
              <a:rPr lang="en-US" altLang="ko-KR"/>
              <a:t>2</a:t>
            </a:r>
            <a:r>
              <a:rPr lang="ko-KR" altLang="en-US"/>
              <a:t>의 보수</a:t>
            </a:r>
            <a:r>
              <a:rPr lang="en-US" altLang="ko-KR"/>
              <a:t>(-8)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1</a:t>
            </a:r>
            <a:r>
              <a:rPr lang="ko-KR" altLang="en-US"/>
              <a:t>의 보수 </a:t>
            </a:r>
            <a:r>
              <a:rPr lang="en-US" altLang="ko-KR"/>
              <a:t>: (1111 1111 – 1111 1000) = 0000 0111</a:t>
            </a:r>
          </a:p>
          <a:p>
            <a:pPr marL="1200150" lvl="2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2</a:t>
            </a:r>
            <a:r>
              <a:rPr lang="ko-KR" altLang="en-US"/>
              <a:t>의 보수</a:t>
            </a:r>
            <a:r>
              <a:rPr lang="en-US" altLang="ko-KR"/>
              <a:t>(+1 </a:t>
            </a:r>
            <a:r>
              <a:rPr lang="ko-KR" altLang="en-US"/>
              <a:t>덧셈</a:t>
            </a:r>
            <a:r>
              <a:rPr lang="en-US" altLang="ko-KR"/>
              <a:t>)</a:t>
            </a:r>
            <a:r>
              <a:rPr lang="ko-KR" altLang="en-US"/>
              <a:t> </a:t>
            </a:r>
            <a:r>
              <a:rPr lang="en-US" altLang="ko-KR"/>
              <a:t>: 0000 0111 + 1 = 0000 1000(+8)</a:t>
            </a:r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8E1C412-08CD-4DA2-A463-68EA7F2CD373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1.6 </a:t>
            </a:r>
            <a:r>
              <a:rPr lang="ko-KR" altLang="en-US" sz="2200"/>
              <a:t>보수를 이용한 감산</a:t>
            </a:r>
            <a:endParaRPr lang="ko-KR" altLang="en-US" sz="2200" dirty="0"/>
          </a:p>
        </p:txBody>
      </p:sp>
      <p:pic>
        <p:nvPicPr>
          <p:cNvPr id="13" name="그림 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97C7B7C-58B3-45D1-A5C8-54BDDB452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0" y="850299"/>
            <a:ext cx="1472318" cy="12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69935"/>
            <a:ext cx="10515600" cy="917583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</a:pPr>
            <a:r>
              <a:rPr lang="en-US" altLang="ko-KR" sz="2200" kern="0" dirty="0"/>
              <a:t>BCD(binary code for decimal) </a:t>
            </a:r>
            <a:r>
              <a:rPr lang="ko-KR" altLang="en-US" sz="2200" kern="0" dirty="0"/>
              <a:t>코드</a:t>
            </a:r>
            <a:endParaRPr lang="en-US" altLang="ko-KR" sz="2200" kern="0" dirty="0"/>
          </a:p>
          <a:p>
            <a:pPr lvl="1" algn="just" fontAlgn="base">
              <a:lnSpc>
                <a:spcPct val="100000"/>
              </a:lnSpc>
            </a:pPr>
            <a:r>
              <a:rPr lang="en-US" altLang="ko-KR" sz="1800" kern="0" dirty="0">
                <a:solidFill>
                  <a:srgbClr val="000000"/>
                </a:solidFill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</a:rPr>
              <a:t>진수 한 자리</a:t>
            </a:r>
            <a:r>
              <a:rPr lang="en-US" altLang="ko-KR" sz="1800" kern="0" dirty="0">
                <a:solidFill>
                  <a:srgbClr val="000000"/>
                </a:solidFill>
              </a:rPr>
              <a:t>(1-digit) </a:t>
            </a:r>
            <a:r>
              <a:rPr lang="ko-KR" altLang="en-US" sz="1800" kern="0" dirty="0">
                <a:solidFill>
                  <a:srgbClr val="000000"/>
                </a:solidFill>
              </a:rPr>
              <a:t>숫자를 </a:t>
            </a:r>
            <a:r>
              <a:rPr lang="en-US" altLang="ko-KR" sz="1800" kern="0" dirty="0">
                <a:solidFill>
                  <a:srgbClr val="000000"/>
                </a:solidFill>
              </a:rPr>
              <a:t>2</a:t>
            </a:r>
            <a:r>
              <a:rPr lang="ko-KR" altLang="en-US" sz="1800" kern="0" dirty="0">
                <a:solidFill>
                  <a:srgbClr val="000000"/>
                </a:solidFill>
              </a:rPr>
              <a:t>진수로 표현한 </a:t>
            </a:r>
            <a:r>
              <a:rPr lang="en-US" altLang="ko-KR" sz="1800" kern="0" dirty="0">
                <a:solidFill>
                  <a:srgbClr val="000000"/>
                </a:solidFill>
              </a:rPr>
              <a:t>2</a:t>
            </a:r>
            <a:r>
              <a:rPr lang="ko-KR" altLang="en-US" sz="1800" kern="0" dirty="0">
                <a:solidFill>
                  <a:srgbClr val="000000"/>
                </a:solidFill>
              </a:rPr>
              <a:t>진 코드</a:t>
            </a:r>
            <a:endParaRPr lang="ko-KR" altLang="en-US" sz="20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17886"/>
              </p:ext>
            </p:extLst>
          </p:nvPr>
        </p:nvGraphicFramePr>
        <p:xfrm>
          <a:off x="1039901" y="2086921"/>
          <a:ext cx="4876800" cy="3370178"/>
        </p:xfrm>
        <a:graphic>
          <a:graphicData uri="http://schemas.openxmlformats.org/drawingml/2006/table">
            <a:tbl>
              <a:tblPr/>
              <a:tblGrid>
                <a:gridCol w="869550">
                  <a:extLst>
                    <a:ext uri="{9D8B030D-6E8A-4147-A177-3AD203B41FA5}">
                      <a16:colId xmlns:a16="http://schemas.microsoft.com/office/drawing/2014/main" val="3347203086"/>
                    </a:ext>
                  </a:extLst>
                </a:gridCol>
                <a:gridCol w="904683">
                  <a:extLst>
                    <a:ext uri="{9D8B030D-6E8A-4147-A177-3AD203B41FA5}">
                      <a16:colId xmlns:a16="http://schemas.microsoft.com/office/drawing/2014/main" val="144797448"/>
                    </a:ext>
                  </a:extLst>
                </a:gridCol>
                <a:gridCol w="1022754">
                  <a:extLst>
                    <a:ext uri="{9D8B030D-6E8A-4147-A177-3AD203B41FA5}">
                      <a16:colId xmlns:a16="http://schemas.microsoft.com/office/drawing/2014/main" val="1577872352"/>
                    </a:ext>
                  </a:extLst>
                </a:gridCol>
                <a:gridCol w="821746">
                  <a:extLst>
                    <a:ext uri="{9D8B030D-6E8A-4147-A177-3AD203B41FA5}">
                      <a16:colId xmlns:a16="http://schemas.microsoft.com/office/drawing/2014/main" val="3351528947"/>
                    </a:ext>
                  </a:extLst>
                </a:gridCol>
                <a:gridCol w="1258067">
                  <a:extLst>
                    <a:ext uri="{9D8B030D-6E8A-4147-A177-3AD203B41FA5}">
                      <a16:colId xmlns:a16="http://schemas.microsoft.com/office/drawing/2014/main" val="2826670548"/>
                    </a:ext>
                  </a:extLst>
                </a:gridCol>
              </a:tblGrid>
              <a:tr h="4045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8421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Excess-3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2421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84-2-1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266329"/>
                  </a:ext>
                </a:extLst>
              </a:tr>
              <a:tr h="148085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776840"/>
                  </a:ext>
                </a:extLst>
              </a:tr>
              <a:tr h="14847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077017"/>
                  </a:ext>
                </a:extLst>
              </a:tr>
            </a:tbl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>
          <a:xfrm>
            <a:off x="6275301" y="1929551"/>
            <a:ext cx="5078499" cy="3917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kern="0" dirty="0">
                <a:solidFill>
                  <a:srgbClr val="000000"/>
                </a:solidFill>
              </a:rPr>
              <a:t>3-</a:t>
            </a:r>
            <a:r>
              <a:rPr lang="ko-KR" altLang="en-US" sz="1800" kern="0" dirty="0">
                <a:solidFill>
                  <a:srgbClr val="000000"/>
                </a:solidFill>
              </a:rPr>
              <a:t>초과</a:t>
            </a:r>
            <a:r>
              <a:rPr lang="en-US" altLang="ko-KR" sz="1800" kern="0" dirty="0">
                <a:solidFill>
                  <a:srgbClr val="000000"/>
                </a:solidFill>
              </a:rPr>
              <a:t>(Ex-3), 2421, 84-2-1</a:t>
            </a:r>
            <a:r>
              <a:rPr lang="ko-KR" altLang="en-US" sz="1800" kern="0" dirty="0">
                <a:solidFill>
                  <a:srgbClr val="000000"/>
                </a:solidFill>
              </a:rPr>
              <a:t>은</a:t>
            </a:r>
            <a:r>
              <a:rPr lang="ko-KR" altLang="en-US" sz="1800" dirty="0"/>
              <a:t> </a:t>
            </a:r>
            <a:r>
              <a:rPr lang="ko-KR" altLang="en-US" sz="1800"/>
              <a:t>0-9, 1-8</a:t>
            </a:r>
            <a:r>
              <a:rPr lang="ko-KR" altLang="en-US" sz="1800" dirty="0"/>
              <a:t>, 2-7, 3-6, 4-5가 </a:t>
            </a:r>
            <a:r>
              <a:rPr lang="ko-KR" altLang="en-US" sz="1800"/>
              <a:t>각각 쌍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00A048"/>
                </a:solidFill>
              </a:rPr>
              <a:t>1</a:t>
            </a:r>
            <a:r>
              <a:rPr lang="ko-KR" altLang="en-US" sz="1800" dirty="0">
                <a:solidFill>
                  <a:srgbClr val="00A048"/>
                </a:solidFill>
              </a:rPr>
              <a:t>의 보수</a:t>
            </a:r>
            <a:r>
              <a:rPr lang="ko-KR" altLang="en-US" sz="1800" dirty="0"/>
              <a:t>(1′s </a:t>
            </a:r>
            <a:r>
              <a:rPr lang="ko-KR" altLang="en-US" sz="1800" dirty="0" err="1"/>
              <a:t>complement</a:t>
            </a:r>
            <a:r>
              <a:rPr lang="ko-KR" altLang="en-US" sz="1800"/>
              <a:t>) 관계</a:t>
            </a:r>
            <a:endParaRPr lang="en-US" altLang="ko-KR" sz="1800" dirty="0"/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내부 코드들 간 </a:t>
            </a:r>
            <a:r>
              <a:rPr lang="en-US" altLang="ko-KR" sz="1800">
                <a:solidFill>
                  <a:srgbClr val="00A048"/>
                </a:solidFill>
              </a:rPr>
              <a:t>1</a:t>
            </a:r>
            <a:r>
              <a:rPr lang="ko-KR" altLang="en-US" sz="1800">
                <a:solidFill>
                  <a:srgbClr val="00A048"/>
                </a:solidFill>
              </a:rPr>
              <a:t>의 </a:t>
            </a:r>
            <a:r>
              <a:rPr lang="ko-KR" altLang="en-US" sz="1800" dirty="0">
                <a:solidFill>
                  <a:srgbClr val="00A048"/>
                </a:solidFill>
              </a:rPr>
              <a:t>보수 </a:t>
            </a:r>
            <a:r>
              <a:rPr lang="ko-KR" altLang="en-US" sz="1800"/>
              <a:t>연산으로 획득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>
                <a:solidFill>
                  <a:srgbClr val="00A048"/>
                </a:solidFill>
              </a:rPr>
              <a:t>자기 </a:t>
            </a:r>
            <a:r>
              <a:rPr lang="ko-KR" altLang="en-US" sz="1800" dirty="0">
                <a:solidFill>
                  <a:srgbClr val="00A048"/>
                </a:solidFill>
              </a:rPr>
              <a:t>보수(</a:t>
            </a:r>
            <a:r>
              <a:rPr lang="ko-KR" altLang="en-US" sz="1800" dirty="0" err="1">
                <a:solidFill>
                  <a:srgbClr val="00A048"/>
                </a:solidFill>
              </a:rPr>
              <a:t>self</a:t>
            </a:r>
            <a:r>
              <a:rPr lang="ko-KR" altLang="en-US" sz="1800" dirty="0">
                <a:solidFill>
                  <a:srgbClr val="00A048"/>
                </a:solidFill>
              </a:rPr>
              <a:t> </a:t>
            </a:r>
            <a:r>
              <a:rPr lang="ko-KR" altLang="en-US" sz="1800" dirty="0" err="1">
                <a:solidFill>
                  <a:srgbClr val="00A048"/>
                </a:solidFill>
              </a:rPr>
              <a:t>complement</a:t>
            </a:r>
            <a:r>
              <a:rPr lang="ko-KR" altLang="en-US" sz="1800">
                <a:solidFill>
                  <a:srgbClr val="00A048"/>
                </a:solidFill>
              </a:rPr>
              <a:t>) </a:t>
            </a:r>
            <a:r>
              <a:rPr lang="ko-KR" altLang="en-US" sz="1800"/>
              <a:t>코드</a:t>
            </a:r>
            <a:endParaRPr lang="en-US" altLang="ko-KR" sz="1800" dirty="0"/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A048"/>
                </a:solidFill>
              </a:rPr>
              <a:t>2421 </a:t>
            </a:r>
            <a:r>
              <a:rPr lang="ko-KR" altLang="en-US" sz="1800" dirty="0">
                <a:solidFill>
                  <a:srgbClr val="00A048"/>
                </a:solidFill>
              </a:rPr>
              <a:t>코드</a:t>
            </a:r>
            <a:r>
              <a:rPr lang="ko-KR" altLang="en-US" sz="1800" dirty="0"/>
              <a:t>는 크기 </a:t>
            </a:r>
            <a:r>
              <a:rPr lang="en-US" altLang="ko-KR" sz="1800" dirty="0">
                <a:solidFill>
                  <a:srgbClr val="C00000"/>
                </a:solidFill>
              </a:rPr>
              <a:t>2</a:t>
            </a:r>
            <a:r>
              <a:rPr lang="ko-KR" altLang="en-US" sz="1800" dirty="0"/>
              <a:t>인 위치가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ko-KR" altLang="en-US" sz="1800">
                <a:solidFill>
                  <a:srgbClr val="C00000"/>
                </a:solidFill>
              </a:rPr>
              <a:t>곳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/>
              <a:t>0010(2</a:t>
            </a:r>
            <a:r>
              <a:rPr lang="en-US" altLang="ko-KR" sz="1800" dirty="0"/>
              <a:t>), 1000(2), 0011(3), 1001(3), 0100(4), 1010(4) </a:t>
            </a:r>
            <a:r>
              <a:rPr lang="ko-KR" altLang="en-US" sz="1800" dirty="0"/>
              <a:t>등 </a:t>
            </a:r>
            <a:r>
              <a:rPr lang="en-US" altLang="ko-KR" sz="1800" dirty="0"/>
              <a:t>2~7</a:t>
            </a:r>
            <a:r>
              <a:rPr lang="ko-KR" altLang="en-US" sz="1800" dirty="0"/>
              <a:t>까지 하나의 크기 값에서 여러 코드가 나타날 </a:t>
            </a:r>
            <a:r>
              <a:rPr lang="ko-KR" altLang="en-US" sz="1800"/>
              <a:t>수 있음</a:t>
            </a:r>
            <a:r>
              <a:rPr lang="en-US" altLang="ko-KR" sz="1800"/>
              <a:t/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en-US" altLang="ko-KR" sz="1800" dirty="0"/>
              <a:t>0~4</a:t>
            </a:r>
            <a:r>
              <a:rPr lang="ko-KR" altLang="en-US" sz="1800" dirty="0"/>
              <a:t>까지는 </a:t>
            </a:r>
            <a:r>
              <a:rPr lang="en-US" altLang="ko-KR" sz="1800" dirty="0"/>
              <a:t>MSB</a:t>
            </a:r>
            <a:r>
              <a:rPr lang="ko-KR" altLang="en-US" sz="1800"/>
              <a:t>가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 dirty="0"/>
              <a:t>5~9</a:t>
            </a:r>
            <a:r>
              <a:rPr lang="ko-KR" altLang="en-US" sz="1800" dirty="0"/>
              <a:t>까지는 </a:t>
            </a:r>
            <a:r>
              <a:rPr lang="en-US" altLang="ko-KR" sz="1800" dirty="0"/>
              <a:t>MSB</a:t>
            </a:r>
            <a:r>
              <a:rPr lang="ko-KR" altLang="en-US" sz="1800" dirty="0"/>
              <a:t>가 </a:t>
            </a:r>
            <a:r>
              <a:rPr lang="en-US" altLang="ko-KR" sz="1800" dirty="0">
                <a:solidFill>
                  <a:srgbClr val="C00000"/>
                </a:solidFill>
              </a:rPr>
              <a:t>1</a:t>
            </a:r>
            <a:r>
              <a:rPr lang="ko-KR" altLang="en-US" sz="1800" dirty="0"/>
              <a:t>이면서 </a:t>
            </a:r>
            <a:r>
              <a:rPr lang="ko-KR" altLang="en-US" sz="1800" dirty="0">
                <a:solidFill>
                  <a:srgbClr val="00A048"/>
                </a:solidFill>
              </a:rPr>
              <a:t>자기 보수</a:t>
            </a:r>
            <a:r>
              <a:rPr lang="ko-KR" altLang="en-US" sz="1800" dirty="0"/>
              <a:t>가 되도록 </a:t>
            </a:r>
            <a:r>
              <a:rPr lang="ko-KR" altLang="en-US" sz="1800"/>
              <a:t>구성한 코드</a:t>
            </a:r>
            <a:endParaRPr lang="ko-KR" altLang="en-US" sz="18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0B04198-581B-449E-A42B-B497E093C294}"/>
              </a:ext>
            </a:extLst>
          </p:cNvPr>
          <p:cNvGrpSpPr/>
          <p:nvPr/>
        </p:nvGrpSpPr>
        <p:grpSpPr>
          <a:xfrm>
            <a:off x="3215423" y="2635624"/>
            <a:ext cx="2683341" cy="2671483"/>
            <a:chOff x="3394723" y="2635624"/>
            <a:chExt cx="2683341" cy="2671483"/>
          </a:xfrm>
        </p:grpSpPr>
        <p:grpSp>
          <p:nvGrpSpPr>
            <p:cNvPr id="15" name="그룹 14"/>
            <p:cNvGrpSpPr/>
            <p:nvPr/>
          </p:nvGrpSpPr>
          <p:grpSpPr>
            <a:xfrm>
              <a:off x="5375979" y="2635624"/>
              <a:ext cx="702085" cy="2671483"/>
              <a:chOff x="7520940" y="2872740"/>
              <a:chExt cx="822960" cy="2821686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7764780" y="4126229"/>
                <a:ext cx="422911" cy="314709"/>
              </a:xfrm>
              <a:prstGeom prst="arc">
                <a:avLst>
                  <a:gd name="adj1" fmla="val 16200000"/>
                  <a:gd name="adj2" fmla="val 5213701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원호 8"/>
              <p:cNvSpPr/>
              <p:nvPr/>
            </p:nvSpPr>
            <p:spPr>
              <a:xfrm>
                <a:off x="7680960" y="3815644"/>
                <a:ext cx="541020" cy="914400"/>
              </a:xfrm>
              <a:prstGeom prst="arc">
                <a:avLst>
                  <a:gd name="adj1" fmla="val 16200000"/>
                  <a:gd name="adj2" fmla="val 5213701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원호 9"/>
              <p:cNvSpPr/>
              <p:nvPr/>
            </p:nvSpPr>
            <p:spPr>
              <a:xfrm>
                <a:off x="7623811" y="3493770"/>
                <a:ext cx="632459" cy="1565910"/>
              </a:xfrm>
              <a:prstGeom prst="arc">
                <a:avLst>
                  <a:gd name="adj1" fmla="val 16200000"/>
                  <a:gd name="adj2" fmla="val 5365593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원호 10"/>
              <p:cNvSpPr/>
              <p:nvPr/>
            </p:nvSpPr>
            <p:spPr>
              <a:xfrm>
                <a:off x="7580376" y="3212592"/>
                <a:ext cx="716280" cy="2141982"/>
              </a:xfrm>
              <a:prstGeom prst="arc">
                <a:avLst>
                  <a:gd name="adj1" fmla="val 16200000"/>
                  <a:gd name="adj2" fmla="val 5365593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원호 11"/>
              <p:cNvSpPr/>
              <p:nvPr/>
            </p:nvSpPr>
            <p:spPr>
              <a:xfrm>
                <a:off x="7520940" y="2872740"/>
                <a:ext cx="822960" cy="2821686"/>
              </a:xfrm>
              <a:prstGeom prst="arc">
                <a:avLst>
                  <a:gd name="adj1" fmla="val 16200000"/>
                  <a:gd name="adj2" fmla="val 5365593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352665" y="2635624"/>
              <a:ext cx="702085" cy="2671483"/>
              <a:chOff x="7520940" y="2872740"/>
              <a:chExt cx="822960" cy="2821686"/>
            </a:xfrm>
          </p:grpSpPr>
          <p:sp>
            <p:nvSpPr>
              <p:cNvPr id="17" name="원호 16"/>
              <p:cNvSpPr/>
              <p:nvPr/>
            </p:nvSpPr>
            <p:spPr>
              <a:xfrm>
                <a:off x="7764780" y="4126229"/>
                <a:ext cx="422911" cy="314709"/>
              </a:xfrm>
              <a:prstGeom prst="arc">
                <a:avLst>
                  <a:gd name="adj1" fmla="val 16200000"/>
                  <a:gd name="adj2" fmla="val 5213701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원호 17"/>
              <p:cNvSpPr/>
              <p:nvPr/>
            </p:nvSpPr>
            <p:spPr>
              <a:xfrm>
                <a:off x="7680960" y="3815644"/>
                <a:ext cx="541020" cy="914400"/>
              </a:xfrm>
              <a:prstGeom prst="arc">
                <a:avLst>
                  <a:gd name="adj1" fmla="val 16200000"/>
                  <a:gd name="adj2" fmla="val 5213701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원호 18"/>
              <p:cNvSpPr/>
              <p:nvPr/>
            </p:nvSpPr>
            <p:spPr>
              <a:xfrm>
                <a:off x="7623811" y="3493770"/>
                <a:ext cx="632459" cy="1565910"/>
              </a:xfrm>
              <a:prstGeom prst="arc">
                <a:avLst>
                  <a:gd name="adj1" fmla="val 16200000"/>
                  <a:gd name="adj2" fmla="val 5365593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원호 19"/>
              <p:cNvSpPr/>
              <p:nvPr/>
            </p:nvSpPr>
            <p:spPr>
              <a:xfrm>
                <a:off x="7580376" y="3212592"/>
                <a:ext cx="716280" cy="2141982"/>
              </a:xfrm>
              <a:prstGeom prst="arc">
                <a:avLst>
                  <a:gd name="adj1" fmla="val 16200000"/>
                  <a:gd name="adj2" fmla="val 5365593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원호 20"/>
              <p:cNvSpPr/>
              <p:nvPr/>
            </p:nvSpPr>
            <p:spPr>
              <a:xfrm>
                <a:off x="7520940" y="2872740"/>
                <a:ext cx="822960" cy="2821686"/>
              </a:xfrm>
              <a:prstGeom prst="arc">
                <a:avLst>
                  <a:gd name="adj1" fmla="val 16200000"/>
                  <a:gd name="adj2" fmla="val 5365593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394723" y="2635624"/>
              <a:ext cx="702085" cy="2671483"/>
              <a:chOff x="7520940" y="2872740"/>
              <a:chExt cx="822960" cy="2821686"/>
            </a:xfrm>
          </p:grpSpPr>
          <p:sp>
            <p:nvSpPr>
              <p:cNvPr id="23" name="원호 22"/>
              <p:cNvSpPr/>
              <p:nvPr/>
            </p:nvSpPr>
            <p:spPr>
              <a:xfrm>
                <a:off x="7764780" y="4126229"/>
                <a:ext cx="422911" cy="314709"/>
              </a:xfrm>
              <a:prstGeom prst="arc">
                <a:avLst>
                  <a:gd name="adj1" fmla="val 16200000"/>
                  <a:gd name="adj2" fmla="val 5213701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원호 23"/>
              <p:cNvSpPr/>
              <p:nvPr/>
            </p:nvSpPr>
            <p:spPr>
              <a:xfrm>
                <a:off x="7680960" y="3815644"/>
                <a:ext cx="541020" cy="914400"/>
              </a:xfrm>
              <a:prstGeom prst="arc">
                <a:avLst>
                  <a:gd name="adj1" fmla="val 16200000"/>
                  <a:gd name="adj2" fmla="val 5213701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원호 24"/>
              <p:cNvSpPr/>
              <p:nvPr/>
            </p:nvSpPr>
            <p:spPr>
              <a:xfrm>
                <a:off x="7623811" y="3493770"/>
                <a:ext cx="632459" cy="1565910"/>
              </a:xfrm>
              <a:prstGeom prst="arc">
                <a:avLst>
                  <a:gd name="adj1" fmla="val 16200000"/>
                  <a:gd name="adj2" fmla="val 5365593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원호 25"/>
              <p:cNvSpPr/>
              <p:nvPr/>
            </p:nvSpPr>
            <p:spPr>
              <a:xfrm>
                <a:off x="7580376" y="3212592"/>
                <a:ext cx="716280" cy="2141982"/>
              </a:xfrm>
              <a:prstGeom prst="arc">
                <a:avLst>
                  <a:gd name="adj1" fmla="val 16200000"/>
                  <a:gd name="adj2" fmla="val 5365593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원호 26"/>
              <p:cNvSpPr/>
              <p:nvPr/>
            </p:nvSpPr>
            <p:spPr>
              <a:xfrm>
                <a:off x="7520940" y="2872740"/>
                <a:ext cx="822960" cy="2821686"/>
              </a:xfrm>
              <a:prstGeom prst="arc">
                <a:avLst>
                  <a:gd name="adj1" fmla="val 16200000"/>
                  <a:gd name="adj2" fmla="val 5365593"/>
                </a:avLst>
              </a:prstGeom>
              <a:ln w="19050">
                <a:solidFill>
                  <a:srgbClr val="FF0000"/>
                </a:solidFill>
                <a:prstDash val="sysDot"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9CFDE4E0-39F5-423E-9358-452B3BF52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B44CF9DF-8C57-434F-8A90-2EAD1F6D4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31</a:t>
            </a:fld>
            <a:endParaRPr lang="ko-KR" altLang="en-US" dirty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01A7E45F-286B-4175-A901-8FC20B3F3FC9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1.7 </a:t>
            </a:r>
            <a:r>
              <a:rPr lang="ko-KR" altLang="en-US" sz="2200"/>
              <a:t>다양한 </a:t>
            </a:r>
            <a:r>
              <a:rPr lang="en-US" altLang="ko-KR" sz="2200"/>
              <a:t>2</a:t>
            </a:r>
            <a:r>
              <a:rPr lang="ko-KR" altLang="en-US" sz="2200"/>
              <a:t>진 코드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45389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4C18EE-02AD-4B6B-AA44-43C9C391F590}"/>
              </a:ext>
            </a:extLst>
          </p:cNvPr>
          <p:cNvSpPr/>
          <p:nvPr/>
        </p:nvSpPr>
        <p:spPr>
          <a:xfrm>
            <a:off x="1113576" y="3903512"/>
            <a:ext cx="10240224" cy="22136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40884"/>
            <a:ext cx="10515600" cy="11433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BCD </a:t>
            </a:r>
            <a:r>
              <a:rPr lang="ko-KR" altLang="en-US" sz="2000" dirty="0"/>
              <a:t>코드의 </a:t>
            </a:r>
            <a:r>
              <a:rPr lang="ko-KR" altLang="en-US" sz="2000" dirty="0" err="1"/>
              <a:t>가산법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kern="0" dirty="0">
                <a:solidFill>
                  <a:srgbClr val="000000"/>
                </a:solidFill>
              </a:rPr>
              <a:t>덧셈 결과가 </a:t>
            </a:r>
            <a:r>
              <a:rPr lang="en-US" altLang="ko-KR" sz="1800" kern="0" dirty="0">
                <a:solidFill>
                  <a:srgbClr val="000000"/>
                </a:solidFill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</a:rPr>
              <a:t>이상이면 </a:t>
            </a:r>
            <a:r>
              <a:rPr lang="en-US" altLang="ko-KR" sz="1800" kern="0" dirty="0">
                <a:solidFill>
                  <a:srgbClr val="C00000"/>
                </a:solidFill>
              </a:rPr>
              <a:t>+6</a:t>
            </a:r>
            <a:r>
              <a:rPr lang="ko-KR" altLang="en-US" sz="1800" kern="0">
                <a:solidFill>
                  <a:srgbClr val="000000"/>
                </a:solidFill>
              </a:rPr>
              <a:t>을 추가 합산</a:t>
            </a:r>
            <a:endParaRPr lang="ko-KR" altLang="en-US" sz="1800" kern="0" dirty="0">
              <a:solidFill>
                <a:srgbClr val="00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85383"/>
              </p:ext>
            </p:extLst>
          </p:nvPr>
        </p:nvGraphicFramePr>
        <p:xfrm>
          <a:off x="4222377" y="1718784"/>
          <a:ext cx="6400798" cy="1778508"/>
        </p:xfrm>
        <a:graphic>
          <a:graphicData uri="http://schemas.openxmlformats.org/drawingml/2006/table">
            <a:tbl>
              <a:tblPr/>
              <a:tblGrid>
                <a:gridCol w="1082302">
                  <a:extLst>
                    <a:ext uri="{9D8B030D-6E8A-4147-A177-3AD203B41FA5}">
                      <a16:colId xmlns:a16="http://schemas.microsoft.com/office/drawing/2014/main" val="3536401044"/>
                    </a:ext>
                  </a:extLst>
                </a:gridCol>
                <a:gridCol w="1096900">
                  <a:extLst>
                    <a:ext uri="{9D8B030D-6E8A-4147-A177-3AD203B41FA5}">
                      <a16:colId xmlns:a16="http://schemas.microsoft.com/office/drawing/2014/main" val="3100830075"/>
                    </a:ext>
                  </a:extLst>
                </a:gridCol>
                <a:gridCol w="1574597">
                  <a:extLst>
                    <a:ext uri="{9D8B030D-6E8A-4147-A177-3AD203B41FA5}">
                      <a16:colId xmlns:a16="http://schemas.microsoft.com/office/drawing/2014/main" val="1371921459"/>
                    </a:ext>
                  </a:extLst>
                </a:gridCol>
                <a:gridCol w="2646999">
                  <a:extLst>
                    <a:ext uri="{9D8B030D-6E8A-4147-A177-3AD203B41FA5}">
                      <a16:colId xmlns:a16="http://schemas.microsoft.com/office/drawing/2014/main" val="2096292342"/>
                    </a:ext>
                  </a:extLst>
                </a:gridCol>
              </a:tblGrid>
              <a:tr h="1900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 코드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8421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8421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표기의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 변환 값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62854"/>
                  </a:ext>
                </a:extLst>
              </a:tr>
              <a:tr h="1018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0001 0000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0001 0001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0001 0010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0001 0011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0001 0100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0001 0101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17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18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19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20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21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914499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402186" y="1591370"/>
            <a:ext cx="2693366" cy="5142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b="1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8421 </a:t>
            </a:r>
            <a:r>
              <a:rPr lang="ko-KR" altLang="en-US" sz="1600" b="1" kern="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코드의 </a:t>
            </a:r>
            <a:r>
              <a:rPr lang="ko-KR" altLang="en-US" sz="1600" b="1" kern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미사용 코드 </a:t>
            </a:r>
            <a:r>
              <a:rPr lang="ko-KR" altLang="en-US" sz="2000" b="1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endParaRPr lang="ko-KR" altLang="en-US" sz="1600" b="1" kern="0" dirty="0">
              <a:solidFill>
                <a:schemeClr val="accent1">
                  <a:lumMod val="75000"/>
                </a:schemeClr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91200"/>
              </p:ext>
            </p:extLst>
          </p:nvPr>
        </p:nvGraphicFramePr>
        <p:xfrm>
          <a:off x="4222376" y="4084574"/>
          <a:ext cx="6387630" cy="1885950"/>
        </p:xfrm>
        <a:graphic>
          <a:graphicData uri="http://schemas.openxmlformats.org/drawingml/2006/table">
            <a:tbl>
              <a:tblPr/>
              <a:tblGrid>
                <a:gridCol w="2436543">
                  <a:extLst>
                    <a:ext uri="{9D8B030D-6E8A-4147-A177-3AD203B41FA5}">
                      <a16:colId xmlns:a16="http://schemas.microsoft.com/office/drawing/2014/main" val="3107067521"/>
                    </a:ext>
                  </a:extLst>
                </a:gridCol>
                <a:gridCol w="164139">
                  <a:extLst>
                    <a:ext uri="{9D8B030D-6E8A-4147-A177-3AD203B41FA5}">
                      <a16:colId xmlns:a16="http://schemas.microsoft.com/office/drawing/2014/main" val="1427530336"/>
                    </a:ext>
                  </a:extLst>
                </a:gridCol>
                <a:gridCol w="663518">
                  <a:extLst>
                    <a:ext uri="{9D8B030D-6E8A-4147-A177-3AD203B41FA5}">
                      <a16:colId xmlns:a16="http://schemas.microsoft.com/office/drawing/2014/main" val="205697671"/>
                    </a:ext>
                  </a:extLst>
                </a:gridCol>
                <a:gridCol w="663518">
                  <a:extLst>
                    <a:ext uri="{9D8B030D-6E8A-4147-A177-3AD203B41FA5}">
                      <a16:colId xmlns:a16="http://schemas.microsoft.com/office/drawing/2014/main" val="632786223"/>
                    </a:ext>
                  </a:extLst>
                </a:gridCol>
                <a:gridCol w="677177">
                  <a:extLst>
                    <a:ext uri="{9D8B030D-6E8A-4147-A177-3AD203B41FA5}">
                      <a16:colId xmlns:a16="http://schemas.microsoft.com/office/drawing/2014/main" val="1723597657"/>
                    </a:ext>
                  </a:extLst>
                </a:gridCol>
                <a:gridCol w="306786">
                  <a:extLst>
                    <a:ext uri="{9D8B030D-6E8A-4147-A177-3AD203B41FA5}">
                      <a16:colId xmlns:a16="http://schemas.microsoft.com/office/drawing/2014/main" val="3968111298"/>
                    </a:ext>
                  </a:extLst>
                </a:gridCol>
                <a:gridCol w="491983">
                  <a:extLst>
                    <a:ext uri="{9D8B030D-6E8A-4147-A177-3AD203B41FA5}">
                      <a16:colId xmlns:a16="http://schemas.microsoft.com/office/drawing/2014/main" val="3367667668"/>
                    </a:ext>
                  </a:extLst>
                </a:gridCol>
                <a:gridCol w="491983">
                  <a:extLst>
                    <a:ext uri="{9D8B030D-6E8A-4147-A177-3AD203B41FA5}">
                      <a16:colId xmlns:a16="http://schemas.microsoft.com/office/drawing/2014/main" val="858048049"/>
                    </a:ext>
                  </a:extLst>
                </a:gridCol>
                <a:gridCol w="491983">
                  <a:extLst>
                    <a:ext uri="{9D8B030D-6E8A-4147-A177-3AD203B41FA5}">
                      <a16:colId xmlns:a16="http://schemas.microsoft.com/office/drawing/2014/main" val="3509902125"/>
                    </a:ext>
                  </a:extLst>
                </a:gridCol>
              </a:tblGrid>
              <a:tr h="26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BCD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289506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937365"/>
                  </a:ext>
                </a:extLst>
              </a:tr>
              <a:tr h="7456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피가수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 결과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6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101430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덧셈결과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+6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376360"/>
                  </a:ext>
                </a:extLst>
              </a:tr>
              <a:tr h="2692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23552"/>
                  </a:ext>
                </a:extLst>
              </a:tr>
            </a:tbl>
          </a:graphicData>
        </a:graphic>
      </p:graphicFrame>
      <p:sp>
        <p:nvSpPr>
          <p:cNvPr id="13" name="내용 개체 틀 2"/>
          <p:cNvSpPr txBox="1">
            <a:spLocks/>
          </p:cNvSpPr>
          <p:nvPr/>
        </p:nvSpPr>
        <p:spPr>
          <a:xfrm>
            <a:off x="2116816" y="3918419"/>
            <a:ext cx="2105560" cy="865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kern="0">
                <a:solidFill>
                  <a:srgbClr val="0070C0"/>
                </a:solidFill>
              </a:rPr>
              <a:t>예 </a:t>
            </a:r>
            <a:r>
              <a:rPr lang="en-US" altLang="ko-KR" sz="1800" kern="0">
                <a:solidFill>
                  <a:srgbClr val="0070C0"/>
                </a:solidFill>
              </a:rPr>
              <a:t>1)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1800" kern="0">
                <a:solidFill>
                  <a:srgbClr val="000000"/>
                </a:solidFill>
              </a:rPr>
              <a:t>8421</a:t>
            </a:r>
            <a:r>
              <a:rPr lang="ko-KR" altLang="en-US" sz="1800" kern="0">
                <a:solidFill>
                  <a:srgbClr val="000000"/>
                </a:solidFill>
              </a:rPr>
              <a:t>코드의 덧셈</a:t>
            </a:r>
            <a:endParaRPr lang="ko-KR" altLang="en-US" sz="1800" kern="0" dirty="0">
              <a:solidFill>
                <a:srgbClr val="000000"/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92C720-94B8-4FD3-9640-2A6EC7000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53CD3D7-B678-4F95-A4C4-8EBD2E7A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32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DBD437-9BE1-463E-9119-022542B69215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1.7 </a:t>
            </a:r>
            <a:r>
              <a:rPr lang="ko-KR" altLang="en-US" sz="2200"/>
              <a:t>다양한 </a:t>
            </a:r>
            <a:r>
              <a:rPr lang="en-US" altLang="ko-KR" sz="2200"/>
              <a:t>2</a:t>
            </a:r>
            <a:r>
              <a:rPr lang="ko-KR" altLang="en-US" sz="2200"/>
              <a:t>진 코드</a:t>
            </a:r>
            <a:endParaRPr lang="ko-KR" altLang="en-US" sz="2200" dirty="0"/>
          </a:p>
        </p:txBody>
      </p:sp>
      <p:pic>
        <p:nvPicPr>
          <p:cNvPr id="10" name="그림 9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499F4BC7-B993-4912-B8CC-A04C5A3BB6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" y="3664278"/>
            <a:ext cx="1907237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50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E263A5-491B-4CFD-961D-C57FC9243575}"/>
              </a:ext>
            </a:extLst>
          </p:cNvPr>
          <p:cNvSpPr/>
          <p:nvPr/>
        </p:nvSpPr>
        <p:spPr>
          <a:xfrm>
            <a:off x="838201" y="747309"/>
            <a:ext cx="10515600" cy="5490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689250" y="856514"/>
            <a:ext cx="3157070" cy="1438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800" kern="0">
                <a:solidFill>
                  <a:srgbClr val="0070C0"/>
                </a:solidFill>
              </a:rPr>
              <a:t>       예 </a:t>
            </a:r>
            <a:r>
              <a:rPr lang="en-US" altLang="ko-KR" sz="1800" kern="0">
                <a:solidFill>
                  <a:srgbClr val="0070C0"/>
                </a:solidFill>
              </a:rPr>
              <a:t>2)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1800" kern="0">
                <a:solidFill>
                  <a:srgbClr val="000000"/>
                </a:solidFill>
              </a:rPr>
              <a:t>8421</a:t>
            </a:r>
            <a:r>
              <a:rPr lang="ko-KR" altLang="en-US" sz="1800" kern="0">
                <a:solidFill>
                  <a:srgbClr val="000000"/>
                </a:solidFill>
              </a:rPr>
              <a:t>코드의 덧셈</a:t>
            </a:r>
            <a:r>
              <a:rPr lang="en-US" altLang="ko-KR" sz="1800" kern="0">
                <a:solidFill>
                  <a:srgbClr val="000000"/>
                </a:solidFill>
              </a:rPr>
              <a:t/>
            </a:r>
            <a:br>
              <a:rPr lang="en-US" altLang="ko-KR" sz="1800" kern="0">
                <a:solidFill>
                  <a:srgbClr val="000000"/>
                </a:solidFill>
              </a:rPr>
            </a:br>
            <a:r>
              <a:rPr lang="ko-KR" altLang="en-US" sz="1800" kern="0">
                <a:solidFill>
                  <a:srgbClr val="000000"/>
                </a:solidFill>
              </a:rPr>
              <a:t>덧셈 </a:t>
            </a:r>
            <a:r>
              <a:rPr lang="ko-KR" altLang="en-US" sz="1900" kern="0" dirty="0">
                <a:solidFill>
                  <a:srgbClr val="000000"/>
                </a:solidFill>
              </a:rPr>
              <a:t>결과가</a:t>
            </a:r>
            <a:r>
              <a:rPr lang="ko-KR" altLang="en-US" sz="1800" kern="0" dirty="0">
                <a:solidFill>
                  <a:srgbClr val="000000"/>
                </a:solidFill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</a:rPr>
              <a:t>16</a:t>
            </a:r>
            <a:r>
              <a:rPr lang="ko-KR" altLang="en-US" sz="1800" kern="0" dirty="0">
                <a:solidFill>
                  <a:srgbClr val="000000"/>
                </a:solidFill>
              </a:rPr>
              <a:t>이상인 경우 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53243"/>
              </p:ext>
            </p:extLst>
          </p:nvPr>
        </p:nvGraphicFramePr>
        <p:xfrm>
          <a:off x="4725889" y="873720"/>
          <a:ext cx="6553455" cy="1885950"/>
        </p:xfrm>
        <a:graphic>
          <a:graphicData uri="http://schemas.openxmlformats.org/drawingml/2006/table">
            <a:tbl>
              <a:tblPr/>
              <a:tblGrid>
                <a:gridCol w="2283964">
                  <a:extLst>
                    <a:ext uri="{9D8B030D-6E8A-4147-A177-3AD203B41FA5}">
                      <a16:colId xmlns:a16="http://schemas.microsoft.com/office/drawing/2014/main" val="3776845452"/>
                    </a:ext>
                  </a:extLst>
                </a:gridCol>
                <a:gridCol w="333091">
                  <a:extLst>
                    <a:ext uri="{9D8B030D-6E8A-4147-A177-3AD203B41FA5}">
                      <a16:colId xmlns:a16="http://schemas.microsoft.com/office/drawing/2014/main" val="3329981389"/>
                    </a:ext>
                  </a:extLst>
                </a:gridCol>
                <a:gridCol w="689705">
                  <a:extLst>
                    <a:ext uri="{9D8B030D-6E8A-4147-A177-3AD203B41FA5}">
                      <a16:colId xmlns:a16="http://schemas.microsoft.com/office/drawing/2014/main" val="1218581621"/>
                    </a:ext>
                  </a:extLst>
                </a:gridCol>
                <a:gridCol w="689705">
                  <a:extLst>
                    <a:ext uri="{9D8B030D-6E8A-4147-A177-3AD203B41FA5}">
                      <a16:colId xmlns:a16="http://schemas.microsoft.com/office/drawing/2014/main" val="875717310"/>
                    </a:ext>
                  </a:extLst>
                </a:gridCol>
                <a:gridCol w="689705">
                  <a:extLst>
                    <a:ext uri="{9D8B030D-6E8A-4147-A177-3AD203B41FA5}">
                      <a16:colId xmlns:a16="http://schemas.microsoft.com/office/drawing/2014/main" val="2651796706"/>
                    </a:ext>
                  </a:extLst>
                </a:gridCol>
                <a:gridCol w="333091">
                  <a:extLst>
                    <a:ext uri="{9D8B030D-6E8A-4147-A177-3AD203B41FA5}">
                      <a16:colId xmlns:a16="http://schemas.microsoft.com/office/drawing/2014/main" val="302085854"/>
                    </a:ext>
                  </a:extLst>
                </a:gridCol>
                <a:gridCol w="511398">
                  <a:extLst>
                    <a:ext uri="{9D8B030D-6E8A-4147-A177-3AD203B41FA5}">
                      <a16:colId xmlns:a16="http://schemas.microsoft.com/office/drawing/2014/main" val="2154800036"/>
                    </a:ext>
                  </a:extLst>
                </a:gridCol>
                <a:gridCol w="511398">
                  <a:extLst>
                    <a:ext uri="{9D8B030D-6E8A-4147-A177-3AD203B41FA5}">
                      <a16:colId xmlns:a16="http://schemas.microsoft.com/office/drawing/2014/main" val="975495132"/>
                    </a:ext>
                  </a:extLst>
                </a:gridCol>
                <a:gridCol w="511398">
                  <a:extLst>
                    <a:ext uri="{9D8B030D-6E8A-4147-A177-3AD203B41FA5}">
                      <a16:colId xmlns:a16="http://schemas.microsoft.com/office/drawing/2014/main" val="2731972940"/>
                    </a:ext>
                  </a:extLst>
                </a:gridCol>
              </a:tblGrid>
              <a:tr h="230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BCD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380711"/>
                  </a:ext>
                </a:extLst>
              </a:tr>
              <a:tr h="230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208540"/>
                  </a:ext>
                </a:extLst>
              </a:tr>
              <a:tr h="6314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피가수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 결과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kern="0" spc="0" dirty="0">
                          <a:solidFill>
                            <a:srgbClr val="C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0011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kern="0" spc="0" dirty="0">
                          <a:solidFill>
                            <a:srgbClr val="C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0010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831039"/>
                  </a:ext>
                </a:extLst>
              </a:tr>
              <a:tr h="230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 결과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 시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+6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668962"/>
                  </a:ext>
                </a:extLst>
              </a:tr>
              <a:tr h="2301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58036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13604"/>
              </p:ext>
            </p:extLst>
          </p:nvPr>
        </p:nvGraphicFramePr>
        <p:xfrm>
          <a:off x="4725888" y="3313308"/>
          <a:ext cx="6553455" cy="2789682"/>
        </p:xfrm>
        <a:graphic>
          <a:graphicData uri="http://schemas.openxmlformats.org/drawingml/2006/table">
            <a:tbl>
              <a:tblPr/>
              <a:tblGrid>
                <a:gridCol w="1241352">
                  <a:extLst>
                    <a:ext uri="{9D8B030D-6E8A-4147-A177-3AD203B41FA5}">
                      <a16:colId xmlns:a16="http://schemas.microsoft.com/office/drawing/2014/main" val="724689048"/>
                    </a:ext>
                  </a:extLst>
                </a:gridCol>
                <a:gridCol w="2221182">
                  <a:extLst>
                    <a:ext uri="{9D8B030D-6E8A-4147-A177-3AD203B41FA5}">
                      <a16:colId xmlns:a16="http://schemas.microsoft.com/office/drawing/2014/main" val="1174179420"/>
                    </a:ext>
                  </a:extLst>
                </a:gridCol>
                <a:gridCol w="3090921">
                  <a:extLst>
                    <a:ext uri="{9D8B030D-6E8A-4147-A177-3AD203B41FA5}">
                      <a16:colId xmlns:a16="http://schemas.microsoft.com/office/drawing/2014/main" val="3428932326"/>
                    </a:ext>
                  </a:extLst>
                </a:gridCol>
              </a:tblGrid>
              <a:tr h="20455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 덧셈 결과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캐리 발생 시기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85738"/>
                  </a:ext>
                </a:extLst>
              </a:tr>
              <a:tr h="1109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0 1010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0 1011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0 1100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0 1101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0 1110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0 1111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+6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976465"/>
                  </a:ext>
                </a:extLst>
              </a:tr>
              <a:tr h="7473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17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18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19</a:t>
                      </a:r>
                      <a:endParaRPr lang="en-US" sz="1600" kern="0" spc="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1 0000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1 0001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1 0010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1 0011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덧셈시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0795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62037"/>
                  </a:ext>
                </a:extLst>
              </a:tr>
            </a:tbl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>
          <a:xfrm>
            <a:off x="1552848" y="3070779"/>
            <a:ext cx="2922495" cy="84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Wingdings" panose="05000000000000000000" pitchFamily="2" charset="2"/>
              <a:buChar char="v"/>
            </a:pPr>
            <a:r>
              <a:rPr lang="en-US" altLang="ko-KR" sz="1800" dirty="0"/>
              <a:t>8421 </a:t>
            </a:r>
            <a:r>
              <a:rPr lang="ko-KR" altLang="en-US" sz="1800" dirty="0"/>
              <a:t>코드 </a:t>
            </a:r>
            <a:r>
              <a:rPr lang="ko-KR" altLang="en-US" sz="1800"/>
              <a:t>덧셈에서 </a:t>
            </a:r>
            <a:r>
              <a:rPr lang="en-US" altLang="ko-KR" sz="1800"/>
              <a:t>+</a:t>
            </a:r>
            <a:r>
              <a:rPr lang="en-US" altLang="ko-KR" sz="1800" dirty="0"/>
              <a:t>6 </a:t>
            </a:r>
            <a:r>
              <a:rPr lang="ko-KR" altLang="en-US" sz="1800" dirty="0"/>
              <a:t>연산이 필요한 두 가지 경우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52848" y="5192110"/>
            <a:ext cx="278369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10</a:t>
            </a:r>
            <a:r>
              <a:rPr lang="ko-KR" altLang="en-US" sz="1600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진수 덧셈의 한 </a:t>
            </a:r>
            <a:r>
              <a:rPr lang="ko-KR" altLang="en-US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자리에서 발생 가능한 최고 수</a:t>
            </a: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/>
            </a:r>
            <a:b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ko-KR" sz="1600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: [</a:t>
            </a:r>
            <a:r>
              <a:rPr lang="en-US" altLang="ko-KR" sz="1600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9+9+1</a:t>
            </a:r>
            <a:r>
              <a:rPr lang="en-US" altLang="ko-KR" sz="14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(</a:t>
            </a:r>
            <a:r>
              <a:rPr lang="ko-KR" altLang="en-US" sz="1400" kern="0">
                <a:solidFill>
                  <a:srgbClr val="00A048"/>
                </a:solidFill>
                <a:latin typeface="Times New Roman" panose="02020603050405020304" pitchFamily="18" charset="0"/>
              </a:rPr>
              <a:t>아래 자리 </a:t>
            </a:r>
            <a:r>
              <a:rPr lang="ko-KR" altLang="en-US" sz="14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캐리</a:t>
            </a:r>
            <a:r>
              <a:rPr lang="en-US" altLang="ko-KR" sz="1400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)</a:t>
            </a:r>
            <a:r>
              <a:rPr lang="en-US" altLang="ko-KR" sz="1400" kern="0" dirty="0">
                <a:solidFill>
                  <a:srgbClr val="0070C0"/>
                </a:solidFill>
                <a:latin typeface="Times New Roman" panose="02020603050405020304" pitchFamily="18" charset="0"/>
              </a:rPr>
              <a:t>]</a:t>
            </a:r>
            <a:endParaRPr lang="ko-KR" altLang="en-US" sz="1600" kern="0" dirty="0">
              <a:solidFill>
                <a:srgbClr val="0070C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E8C27E-15DC-4B65-BC8C-691DEA36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237B8-D388-47FB-8D55-A916193A3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33</a:t>
            </a:fld>
            <a:endParaRPr lang="ko-KR" altLang="en-US" dirty="0"/>
          </a:p>
        </p:txBody>
      </p:sp>
      <p:pic>
        <p:nvPicPr>
          <p:cNvPr id="16" name="그래픽 15" descr="직선 화살표 단색으로 채워진">
            <a:extLst>
              <a:ext uri="{FF2B5EF4-FFF2-40B4-BE49-F238E27FC236}">
                <a16:creationId xmlns:a16="http://schemas.microsoft.com/office/drawing/2014/main" id="{01BAB5E1-5D6C-4DA2-A8AB-9271A3ECC1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188289" y="5743273"/>
            <a:ext cx="982735" cy="269130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57843ED6-F801-4FB9-96E1-7F96C568CDC3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1.7 </a:t>
            </a:r>
            <a:r>
              <a:rPr lang="ko-KR" altLang="en-US" sz="2200"/>
              <a:t>다양한 </a:t>
            </a:r>
            <a:r>
              <a:rPr lang="en-US" altLang="ko-KR" sz="2200"/>
              <a:t>2</a:t>
            </a:r>
            <a:r>
              <a:rPr lang="ko-KR" altLang="en-US" sz="2200"/>
              <a:t>진 코드</a:t>
            </a:r>
            <a:endParaRPr lang="ko-KR" altLang="en-US" sz="2200" dirty="0"/>
          </a:p>
        </p:txBody>
      </p:sp>
      <p:pic>
        <p:nvPicPr>
          <p:cNvPr id="12" name="그림 11" descr="텍스트, 자동장치, 벡터그래픽이(가) 표시된 사진&#10;&#10;자동 생성된 설명">
            <a:extLst>
              <a:ext uri="{FF2B5EF4-FFF2-40B4-BE49-F238E27FC236}">
                <a16:creationId xmlns:a16="http://schemas.microsoft.com/office/drawing/2014/main" id="{FFDFDD39-70F3-477C-B5CE-B51A0BC337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420" y="543256"/>
            <a:ext cx="1907237" cy="102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48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566637"/>
            <a:ext cx="10515600" cy="2743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ASCII(American standard code for information interchange) </a:t>
            </a:r>
            <a:r>
              <a:rPr lang="ko-KR" altLang="en-US" sz="2200" dirty="0"/>
              <a:t>코드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en-US" altLang="ko-KR" sz="1800" kern="0" dirty="0">
                <a:solidFill>
                  <a:srgbClr val="000000"/>
                </a:solidFill>
              </a:rPr>
              <a:t>1967</a:t>
            </a:r>
            <a:r>
              <a:rPr lang="ko-KR" altLang="en-US" sz="1800" kern="0">
                <a:solidFill>
                  <a:srgbClr val="000000"/>
                </a:solidFill>
              </a:rPr>
              <a:t>년 전신</a:t>
            </a:r>
            <a:r>
              <a:rPr lang="en-US" altLang="ko-KR" sz="1800" kern="0" dirty="0">
                <a:solidFill>
                  <a:srgbClr val="000000"/>
                </a:solidFill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</a:rPr>
              <a:t>전보</a:t>
            </a:r>
            <a:r>
              <a:rPr lang="en-US" altLang="ko-KR" sz="1800" kern="0" dirty="0">
                <a:solidFill>
                  <a:srgbClr val="000000"/>
                </a:solidFill>
              </a:rPr>
              <a:t>(electrical telegraph</a:t>
            </a:r>
            <a:r>
              <a:rPr lang="en-US" altLang="ko-KR" sz="1800" kern="0">
                <a:solidFill>
                  <a:srgbClr val="000000"/>
                </a:solidFill>
              </a:rPr>
              <a:t>) </a:t>
            </a:r>
            <a:r>
              <a:rPr lang="ko-KR" altLang="en-US" sz="1800" kern="0">
                <a:solidFill>
                  <a:srgbClr val="000000"/>
                </a:solidFill>
              </a:rPr>
              <a:t>시스템 상호 정보 교환을 위해 제정</a:t>
            </a:r>
            <a:r>
              <a:rPr lang="en-US" altLang="ko-KR" sz="1800" kern="0">
                <a:solidFill>
                  <a:srgbClr val="000000"/>
                </a:solidFill>
              </a:rPr>
              <a:t>(</a:t>
            </a:r>
            <a:r>
              <a:rPr lang="ko-KR" altLang="en-US" sz="1800" kern="0">
                <a:solidFill>
                  <a:srgbClr val="000000"/>
                </a:solidFill>
              </a:rPr>
              <a:t>미국 표준협회</a:t>
            </a:r>
            <a:r>
              <a:rPr lang="en-US" altLang="ko-KR" sz="1800" kern="0">
                <a:solidFill>
                  <a:srgbClr val="000000"/>
                </a:solidFill>
              </a:rPr>
              <a:t>)</a:t>
            </a:r>
            <a:endParaRPr lang="en-US" altLang="ko-KR" sz="1800" kern="0" dirty="0">
              <a:solidFill>
                <a:srgbClr val="0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kern="0" dirty="0">
                <a:solidFill>
                  <a:srgbClr val="000000"/>
                </a:solidFill>
              </a:rPr>
              <a:t>제어 문자</a:t>
            </a:r>
            <a:r>
              <a:rPr lang="en-US" altLang="ko-KR" sz="1800" kern="0" dirty="0">
                <a:solidFill>
                  <a:srgbClr val="000000"/>
                </a:solidFill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</a:rPr>
              <a:t>특수 문자 그리고 영문자 및 숫자</a:t>
            </a:r>
            <a:r>
              <a:rPr lang="en-US" altLang="ko-KR" sz="1800" kern="0" dirty="0">
                <a:solidFill>
                  <a:srgbClr val="000000"/>
                </a:solidFill>
              </a:rPr>
              <a:t>(</a:t>
            </a:r>
            <a:r>
              <a:rPr lang="en-US" altLang="ko-KR" sz="1800" kern="0">
                <a:solidFill>
                  <a:srgbClr val="000000"/>
                </a:solidFill>
              </a:rPr>
              <a:t>alphanumeric)</a:t>
            </a:r>
            <a:r>
              <a:rPr lang="ko-KR" altLang="en-US" sz="1800" kern="0">
                <a:solidFill>
                  <a:srgbClr val="000000"/>
                </a:solidFill>
              </a:rPr>
              <a:t> 포함 </a:t>
            </a:r>
            <a:r>
              <a:rPr lang="ko-KR" altLang="en-US" sz="1800" kern="0" dirty="0">
                <a:solidFill>
                  <a:srgbClr val="000000"/>
                </a:solidFill>
              </a:rPr>
              <a:t>총 </a:t>
            </a:r>
            <a:r>
              <a:rPr lang="en-US" altLang="ko-KR" sz="1800" kern="0" dirty="0">
                <a:solidFill>
                  <a:srgbClr val="000000"/>
                </a:solidFill>
              </a:rPr>
              <a:t>128</a:t>
            </a:r>
            <a:r>
              <a:rPr lang="ko-KR" altLang="en-US" sz="1800" kern="0" dirty="0">
                <a:solidFill>
                  <a:srgbClr val="000000"/>
                </a:solidFill>
              </a:rPr>
              <a:t>개</a:t>
            </a:r>
            <a:r>
              <a:rPr lang="en-US" altLang="ko-KR" sz="1800" kern="0" dirty="0">
                <a:solidFill>
                  <a:srgbClr val="000000"/>
                </a:solidFill>
              </a:rPr>
              <a:t>(7-</a:t>
            </a:r>
            <a:r>
              <a:rPr lang="ko-KR" altLang="en-US" sz="1800" kern="0" dirty="0">
                <a:solidFill>
                  <a:srgbClr val="000000"/>
                </a:solidFill>
              </a:rPr>
              <a:t>비트 </a:t>
            </a:r>
            <a:r>
              <a:rPr lang="en-US" altLang="ko-KR" sz="1800" kern="0" dirty="0">
                <a:solidFill>
                  <a:srgbClr val="000000"/>
                </a:solidFill>
              </a:rPr>
              <a:t>2</a:t>
            </a:r>
            <a:r>
              <a:rPr lang="ko-KR" altLang="en-US" sz="1800" kern="0" dirty="0">
                <a:solidFill>
                  <a:srgbClr val="000000"/>
                </a:solidFill>
              </a:rPr>
              <a:t>진 코드</a:t>
            </a:r>
            <a:r>
              <a:rPr lang="en-US" altLang="ko-KR" sz="1800" kern="0" dirty="0">
                <a:solidFill>
                  <a:srgbClr val="000000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1800" kern="0">
                <a:solidFill>
                  <a:srgbClr val="000000"/>
                </a:solidFill>
              </a:rPr>
              <a:t>현재 </a:t>
            </a:r>
            <a:r>
              <a:rPr lang="ko-KR" altLang="en-US" sz="1800" kern="0" dirty="0">
                <a:solidFill>
                  <a:srgbClr val="000000"/>
                </a:solidFill>
              </a:rPr>
              <a:t>세계표준기구 </a:t>
            </a:r>
            <a:r>
              <a:rPr lang="en-US" altLang="ko-KR" sz="1800" kern="0" dirty="0">
                <a:solidFill>
                  <a:srgbClr val="000000"/>
                </a:solidFill>
              </a:rPr>
              <a:t>ISO(international standard organization)</a:t>
            </a:r>
            <a:r>
              <a:rPr lang="ko-KR" altLang="en-US" sz="1800" kern="0" dirty="0">
                <a:solidFill>
                  <a:srgbClr val="000000"/>
                </a:solidFill>
              </a:rPr>
              <a:t>에서 개정한 </a:t>
            </a:r>
            <a:r>
              <a:rPr lang="en-US" altLang="ko-KR" sz="1800" kern="0" dirty="0">
                <a:solidFill>
                  <a:srgbClr val="000000"/>
                </a:solidFill>
              </a:rPr>
              <a:t>8-</a:t>
            </a:r>
            <a:r>
              <a:rPr lang="ko-KR" altLang="en-US" sz="1800" kern="0" dirty="0">
                <a:solidFill>
                  <a:srgbClr val="000000"/>
                </a:solidFill>
              </a:rPr>
              <a:t>비트 </a:t>
            </a:r>
            <a:r>
              <a:rPr lang="en-US" altLang="ko-KR" sz="1800" kern="0" dirty="0">
                <a:solidFill>
                  <a:srgbClr val="000000"/>
                </a:solidFill>
              </a:rPr>
              <a:t>256</a:t>
            </a:r>
            <a:r>
              <a:rPr lang="ko-KR" altLang="en-US" sz="1800" kern="0" dirty="0">
                <a:solidFill>
                  <a:srgbClr val="000000"/>
                </a:solidFill>
              </a:rPr>
              <a:t>개의 확장 아스키</a:t>
            </a:r>
            <a:r>
              <a:rPr lang="en-US" altLang="ko-KR" sz="1800" kern="0" dirty="0">
                <a:solidFill>
                  <a:srgbClr val="000000"/>
                </a:solidFill>
              </a:rPr>
              <a:t>(extended ASCII) </a:t>
            </a:r>
            <a:r>
              <a:rPr lang="ko-KR" altLang="en-US" sz="1800" kern="0" dirty="0">
                <a:solidFill>
                  <a:srgbClr val="000000"/>
                </a:solidFill>
              </a:rPr>
              <a:t>코드를 </a:t>
            </a:r>
            <a:r>
              <a:rPr lang="ko-KR" altLang="en-US" sz="1800" kern="0">
                <a:solidFill>
                  <a:srgbClr val="000000"/>
                </a:solidFill>
              </a:rPr>
              <a:t>주로 사용 </a:t>
            </a:r>
            <a:r>
              <a:rPr lang="en-US" altLang="ko-KR" sz="1800" kern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kern="0">
                <a:solidFill>
                  <a:srgbClr val="000000"/>
                </a:solidFill>
                <a:sym typeface="Wingdings" panose="05000000000000000000" pitchFamily="2" charset="2"/>
              </a:rPr>
              <a:t>교재 </a:t>
            </a:r>
            <a:r>
              <a:rPr lang="ko-KR" altLang="en-US" sz="1800" kern="0">
                <a:solidFill>
                  <a:schemeClr val="accent1"/>
                </a:solidFill>
              </a:rPr>
              <a:t>표 </a:t>
            </a:r>
            <a:r>
              <a:rPr lang="en-US" altLang="ko-KR" sz="1800" kern="0" dirty="0">
                <a:solidFill>
                  <a:schemeClr val="accent1"/>
                </a:solidFill>
              </a:rPr>
              <a:t>1.7 </a:t>
            </a:r>
            <a:r>
              <a:rPr lang="ko-KR" altLang="en-US" sz="1800" kern="0" dirty="0">
                <a:solidFill>
                  <a:srgbClr val="000000"/>
                </a:solidFill>
              </a:rPr>
              <a:t>참고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32323"/>
              </p:ext>
            </p:extLst>
          </p:nvPr>
        </p:nvGraphicFramePr>
        <p:xfrm>
          <a:off x="1096967" y="2680448"/>
          <a:ext cx="9782008" cy="2743200"/>
        </p:xfrm>
        <a:graphic>
          <a:graphicData uri="http://schemas.openxmlformats.org/drawingml/2006/table">
            <a:tbl>
              <a:tblPr/>
              <a:tblGrid>
                <a:gridCol w="644848">
                  <a:extLst>
                    <a:ext uri="{9D8B030D-6E8A-4147-A177-3AD203B41FA5}">
                      <a16:colId xmlns:a16="http://schemas.microsoft.com/office/drawing/2014/main" val="3411169664"/>
                    </a:ext>
                  </a:extLst>
                </a:gridCol>
                <a:gridCol w="577903">
                  <a:extLst>
                    <a:ext uri="{9D8B030D-6E8A-4147-A177-3AD203B41FA5}">
                      <a16:colId xmlns:a16="http://schemas.microsoft.com/office/drawing/2014/main" val="3919806203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1310184011"/>
                    </a:ext>
                  </a:extLst>
                </a:gridCol>
                <a:gridCol w="577903">
                  <a:extLst>
                    <a:ext uri="{9D8B030D-6E8A-4147-A177-3AD203B41FA5}">
                      <a16:colId xmlns:a16="http://schemas.microsoft.com/office/drawing/2014/main" val="1978997338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745742651"/>
                    </a:ext>
                  </a:extLst>
                </a:gridCol>
                <a:gridCol w="577903">
                  <a:extLst>
                    <a:ext uri="{9D8B030D-6E8A-4147-A177-3AD203B41FA5}">
                      <a16:colId xmlns:a16="http://schemas.microsoft.com/office/drawing/2014/main" val="408870498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1435386904"/>
                    </a:ext>
                  </a:extLst>
                </a:gridCol>
                <a:gridCol w="577903">
                  <a:extLst>
                    <a:ext uri="{9D8B030D-6E8A-4147-A177-3AD203B41FA5}">
                      <a16:colId xmlns:a16="http://schemas.microsoft.com/office/drawing/2014/main" val="2082852352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853366615"/>
                    </a:ext>
                  </a:extLst>
                </a:gridCol>
                <a:gridCol w="577903">
                  <a:extLst>
                    <a:ext uri="{9D8B030D-6E8A-4147-A177-3AD203B41FA5}">
                      <a16:colId xmlns:a16="http://schemas.microsoft.com/office/drawing/2014/main" val="2430398215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2627896206"/>
                    </a:ext>
                  </a:extLst>
                </a:gridCol>
                <a:gridCol w="577903">
                  <a:extLst>
                    <a:ext uri="{9D8B030D-6E8A-4147-A177-3AD203B41FA5}">
                      <a16:colId xmlns:a16="http://schemas.microsoft.com/office/drawing/2014/main" val="2140109421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444705840"/>
                    </a:ext>
                  </a:extLst>
                </a:gridCol>
                <a:gridCol w="577903">
                  <a:extLst>
                    <a:ext uri="{9D8B030D-6E8A-4147-A177-3AD203B41FA5}">
                      <a16:colId xmlns:a16="http://schemas.microsoft.com/office/drawing/2014/main" val="2832947556"/>
                    </a:ext>
                  </a:extLst>
                </a:gridCol>
                <a:gridCol w="644848">
                  <a:extLst>
                    <a:ext uri="{9D8B030D-6E8A-4147-A177-3AD203B41FA5}">
                      <a16:colId xmlns:a16="http://schemas.microsoft.com/office/drawing/2014/main" val="1888939887"/>
                    </a:ext>
                  </a:extLst>
                </a:gridCol>
                <a:gridCol w="577903">
                  <a:extLst>
                    <a:ext uri="{9D8B030D-6E8A-4147-A177-3AD203B41FA5}">
                      <a16:colId xmlns:a16="http://schemas.microsoft.com/office/drawing/2014/main" val="3482388376"/>
                    </a:ext>
                  </a:extLst>
                </a:gridCol>
              </a:tblGrid>
              <a:tr h="242943">
                <a:tc gridSpan="8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ASCII(7-bit)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8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Extended ASCII(8-bit)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ISO 8895-1/ISO Latin-1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96736"/>
                  </a:ext>
                </a:extLst>
              </a:tr>
              <a:tr h="242943">
                <a:tc gridSpan="2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 문자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인쇄 가능 문자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06819"/>
                  </a:ext>
                </a:extLst>
              </a:tr>
              <a:tr h="24294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기호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962910"/>
                  </a:ext>
                </a:extLst>
              </a:tr>
              <a:tr h="24294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NUL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@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`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€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á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À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à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068758"/>
                  </a:ext>
                </a:extLst>
              </a:tr>
              <a:tr h="24294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SOH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!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ü</a:t>
                      </a: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¡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Á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á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161025"/>
                  </a:ext>
                </a:extLst>
              </a:tr>
              <a:tr h="24294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‚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¢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Â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â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006748"/>
                  </a:ext>
                </a:extLst>
              </a:tr>
              <a:tr h="24294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ƒ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£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Ã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ã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299666"/>
                  </a:ext>
                </a:extLst>
              </a:tr>
              <a:tr h="24294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EOT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„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164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¤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Ä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228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ä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825802"/>
                  </a:ext>
                </a:extLst>
              </a:tr>
              <a:tr h="24294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ENQ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133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165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¥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197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Å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229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å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107092"/>
                  </a:ext>
                </a:extLst>
              </a:tr>
              <a:tr h="242943"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†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¦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198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Æ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230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æ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2914520"/>
                  </a:ext>
                </a:extLst>
              </a:tr>
            </a:tbl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979952E-BF42-4B21-933B-F66A61F3F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776B1-EF6F-4357-9E9F-672967B6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34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E5E448B-C7B6-474B-A848-4B052F683025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1.7 </a:t>
            </a:r>
            <a:r>
              <a:rPr lang="ko-KR" altLang="en-US" sz="2200"/>
              <a:t>다양한 </a:t>
            </a:r>
            <a:r>
              <a:rPr lang="en-US" altLang="ko-KR" sz="2200"/>
              <a:t>2</a:t>
            </a:r>
            <a:r>
              <a:rPr lang="ko-KR" altLang="en-US" sz="2200"/>
              <a:t>진 코드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69930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54741" y="712938"/>
            <a:ext cx="10515600" cy="1512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200" dirty="0"/>
              <a:t>그레이</a:t>
            </a:r>
            <a:r>
              <a:rPr lang="en-US" altLang="ko-KR" sz="2200" dirty="0"/>
              <a:t>(gray) </a:t>
            </a:r>
            <a:r>
              <a:rPr lang="ko-KR" altLang="en-US" sz="2200" dirty="0"/>
              <a:t>코드</a:t>
            </a:r>
            <a:endParaRPr lang="en-US" altLang="ko-KR" sz="2200" dirty="0"/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solidFill>
                  <a:srgbClr val="00A048"/>
                </a:solidFill>
              </a:rPr>
              <a:t>병렬 데이터 통신</a:t>
            </a:r>
            <a:r>
              <a:rPr lang="ko-KR" altLang="en-US" sz="1800" dirty="0"/>
              <a:t>의 효율성을 높이기 위해 고안된 코드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r>
              <a:rPr lang="ko-KR" altLang="en-US" sz="1800" dirty="0">
                <a:solidFill>
                  <a:srgbClr val="00A048"/>
                </a:solidFill>
              </a:rPr>
              <a:t>아날로그 신호</a:t>
            </a:r>
            <a:r>
              <a:rPr lang="ko-KR" altLang="en-US" sz="1800" dirty="0"/>
              <a:t>를 </a:t>
            </a:r>
            <a:r>
              <a:rPr lang="ko-KR" altLang="en-US" sz="1800" dirty="0">
                <a:solidFill>
                  <a:srgbClr val="00A048"/>
                </a:solidFill>
              </a:rPr>
              <a:t>디지털로 변환</a:t>
            </a:r>
            <a:r>
              <a:rPr lang="ko-KR" altLang="en-US" sz="1800" dirty="0"/>
              <a:t>하여 전송할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인접 표본 값이 </a:t>
            </a:r>
            <a:r>
              <a:rPr lang="ko-KR" altLang="en-US" sz="1800">
                <a:solidFill>
                  <a:srgbClr val="00A048"/>
                </a:solidFill>
              </a:rPr>
              <a:t>연속적으로 변화</a:t>
            </a:r>
            <a:r>
              <a:rPr lang="en-US" altLang="ko-KR" sz="1800">
                <a:solidFill>
                  <a:srgbClr val="00A048"/>
                </a:solidFill>
              </a:rPr>
              <a:t/>
            </a:r>
            <a:br>
              <a:rPr lang="en-US" altLang="ko-KR" sz="1800">
                <a:solidFill>
                  <a:srgbClr val="00A048"/>
                </a:solidFill>
              </a:rPr>
            </a:br>
            <a:r>
              <a:rPr lang="en-US" altLang="ko-KR" sz="1800">
                <a:solidFill>
                  <a:srgbClr val="00A048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/>
              <a:t>전송되는 </a:t>
            </a:r>
            <a:r>
              <a:rPr lang="ko-KR" altLang="en-US" sz="1800" dirty="0"/>
              <a:t>이웃 값이 </a:t>
            </a:r>
            <a:r>
              <a:rPr lang="en-US" altLang="ko-KR" sz="1800" dirty="0">
                <a:solidFill>
                  <a:srgbClr val="C00000"/>
                </a:solidFill>
              </a:rPr>
              <a:t>1-</a:t>
            </a:r>
            <a:r>
              <a:rPr lang="ko-KR" altLang="en-US" sz="1800">
                <a:solidFill>
                  <a:srgbClr val="C00000"/>
                </a:solidFill>
              </a:rPr>
              <a:t>비트</a:t>
            </a:r>
            <a:r>
              <a:rPr lang="ko-KR" altLang="en-US" sz="1800"/>
              <a:t>씩 변화</a:t>
            </a:r>
            <a:endParaRPr lang="en-US" altLang="ko-KR" sz="18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01033"/>
              </p:ext>
            </p:extLst>
          </p:nvPr>
        </p:nvGraphicFramePr>
        <p:xfrm>
          <a:off x="1783644" y="2398787"/>
          <a:ext cx="8624712" cy="2814828"/>
        </p:xfrm>
        <a:graphic>
          <a:graphicData uri="http://schemas.openxmlformats.org/drawingml/2006/table">
            <a:tbl>
              <a:tblPr/>
              <a:tblGrid>
                <a:gridCol w="1107909">
                  <a:extLst>
                    <a:ext uri="{9D8B030D-6E8A-4147-A177-3AD203B41FA5}">
                      <a16:colId xmlns:a16="http://schemas.microsoft.com/office/drawing/2014/main" val="3119166644"/>
                    </a:ext>
                  </a:extLst>
                </a:gridCol>
                <a:gridCol w="1467338">
                  <a:extLst>
                    <a:ext uri="{9D8B030D-6E8A-4147-A177-3AD203B41FA5}">
                      <a16:colId xmlns:a16="http://schemas.microsoft.com/office/drawing/2014/main" val="3624256329"/>
                    </a:ext>
                  </a:extLst>
                </a:gridCol>
                <a:gridCol w="1737109">
                  <a:extLst>
                    <a:ext uri="{9D8B030D-6E8A-4147-A177-3AD203B41FA5}">
                      <a16:colId xmlns:a16="http://schemas.microsoft.com/office/drawing/2014/main" val="3456070448"/>
                    </a:ext>
                  </a:extLst>
                </a:gridCol>
                <a:gridCol w="1107909">
                  <a:extLst>
                    <a:ext uri="{9D8B030D-6E8A-4147-A177-3AD203B41FA5}">
                      <a16:colId xmlns:a16="http://schemas.microsoft.com/office/drawing/2014/main" val="896089225"/>
                    </a:ext>
                  </a:extLst>
                </a:gridCol>
                <a:gridCol w="1467338">
                  <a:extLst>
                    <a:ext uri="{9D8B030D-6E8A-4147-A177-3AD203B41FA5}">
                      <a16:colId xmlns:a16="http://schemas.microsoft.com/office/drawing/2014/main" val="3714397549"/>
                    </a:ext>
                  </a:extLst>
                </a:gridCol>
                <a:gridCol w="1737109">
                  <a:extLst>
                    <a:ext uri="{9D8B030D-6E8A-4147-A177-3AD203B41FA5}">
                      <a16:colId xmlns:a16="http://schemas.microsoft.com/office/drawing/2014/main" val="888416151"/>
                    </a:ext>
                  </a:extLst>
                </a:gridCol>
              </a:tblGrid>
              <a:tr h="4152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 코드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그레이 코드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g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g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g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g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 코드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그레이 코드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g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g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g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g</a:t>
                      </a:r>
                      <a:r>
                        <a:rPr lang="en-US" sz="18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771599"/>
                  </a:ext>
                </a:extLst>
              </a:tr>
              <a:tr h="15846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0111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0010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0111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0100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5146" cap="flat" cmpd="dbl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8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4518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954741" y="5480532"/>
            <a:ext cx="10594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lang="ko-KR" altLang="en-US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진 코드는 특히 </a:t>
            </a:r>
            <a:r>
              <a:rPr lang="en-US" altLang="ko-KR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ko-KR" i="1" kern="0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ko-KR" altLang="en-US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으로 변화될 때</a:t>
            </a:r>
            <a:r>
              <a:rPr lang="en-US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ko-KR" altLang="en-US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많은 </a:t>
            </a:r>
            <a:r>
              <a:rPr lang="ko-KR" altLang="en-US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비트가 변경</a:t>
            </a:r>
            <a:r>
              <a:rPr lang="en-US" altLang="ko-KR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/>
            </a:r>
            <a:br>
              <a:rPr lang="en-US" altLang="ko-KR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</a:br>
            <a:r>
              <a:rPr lang="en-US" altLang="ko-KR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병렬 전송 시 </a:t>
            </a:r>
            <a:r>
              <a:rPr lang="ko-KR" altLang="en-US" kern="0">
                <a:solidFill>
                  <a:srgbClr val="C00000"/>
                </a:solidFill>
                <a:latin typeface="Times New Roman" panose="02020603050405020304" pitchFamily="18" charset="0"/>
              </a:rPr>
              <a:t>여러 회선 </a:t>
            </a:r>
            <a:r>
              <a:rPr lang="ko-KR" altLang="en-US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값이 </a:t>
            </a:r>
            <a:r>
              <a:rPr lang="ko-KR" altLang="en-US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변경</a:t>
            </a:r>
            <a:r>
              <a:rPr lang="ko-KR" altLang="en-US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되어야 하지만</a:t>
            </a:r>
            <a:r>
              <a:rPr lang="en-US" altLang="ko-KR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, </a:t>
            </a: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</a:rPr>
              <a:t>그레이 코드</a:t>
            </a:r>
            <a:r>
              <a:rPr lang="ko-KR" altLang="en-US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는 인접 </a:t>
            </a:r>
            <a:r>
              <a:rPr lang="ko-KR" altLang="en-US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값 변화 시 </a:t>
            </a:r>
            <a:r>
              <a:rPr lang="en-US" altLang="ko-KR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ko-KR" altLang="en-US" kern="0" dirty="0">
                <a:solidFill>
                  <a:srgbClr val="C00000"/>
                </a:solidFill>
                <a:latin typeface="Times New Roman" panose="02020603050405020304" pitchFamily="18" charset="0"/>
              </a:rPr>
              <a:t>선로</a:t>
            </a:r>
            <a:r>
              <a:rPr lang="ko-KR" altLang="en-US" kern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의 </a:t>
            </a:r>
            <a:r>
              <a:rPr lang="ko-KR" altLang="en-US" ker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값만 </a:t>
            </a:r>
            <a:r>
              <a:rPr lang="ko-KR" altLang="en-US" kern="0">
                <a:solidFill>
                  <a:srgbClr val="C00000"/>
                </a:solidFill>
                <a:latin typeface="Times New Roman" panose="02020603050405020304" pitchFamily="18" charset="0"/>
              </a:rPr>
              <a:t>변경</a:t>
            </a:r>
            <a:endParaRPr lang="ko-KR" altLang="en-US" kern="0" dirty="0">
              <a:solidFill>
                <a:srgbClr val="C00000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2748D-581D-4799-9DAB-E84B3F860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3C2DFA-0BAE-432E-98FE-3E8539F9D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35</a:t>
            </a:fld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B71EE6F-1014-4774-AEAA-6884996E8F29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1.7 </a:t>
            </a:r>
            <a:r>
              <a:rPr lang="ko-KR" altLang="en-US" sz="2200"/>
              <a:t>다양한 </a:t>
            </a:r>
            <a:r>
              <a:rPr lang="en-US" altLang="ko-KR" sz="2200"/>
              <a:t>2</a:t>
            </a:r>
            <a:r>
              <a:rPr lang="ko-KR" altLang="en-US" sz="2200"/>
              <a:t>진 코드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01179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151467" y="1082965"/>
            <a:ext cx="4182534" cy="1715172"/>
            <a:chOff x="1151467" y="1366695"/>
            <a:chExt cx="4182534" cy="1715172"/>
          </a:xfrm>
        </p:grpSpPr>
        <p:sp>
          <p:nvSpPr>
            <p:cNvPr id="10" name="직사각형 9"/>
            <p:cNvSpPr/>
            <p:nvPr/>
          </p:nvSpPr>
          <p:spPr>
            <a:xfrm>
              <a:off x="1151467" y="1377244"/>
              <a:ext cx="1241778" cy="170462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송신기</a:t>
              </a:r>
              <a:endPara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Tx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092223" y="1377244"/>
              <a:ext cx="1241778" cy="170462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수신기</a:t>
              </a:r>
              <a:endPara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(Rx)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2393245" y="1716363"/>
              <a:ext cx="16989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2393245" y="2055482"/>
              <a:ext cx="16989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>
              <a:off x="2393245" y="2394601"/>
              <a:ext cx="16989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2393245" y="2733720"/>
              <a:ext cx="16989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054221" y="1366695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54221" y="170737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054221" y="2048051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54221" y="2388730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87124" y="1697785"/>
            <a:ext cx="4965303" cy="1519000"/>
            <a:chOff x="6410238" y="1108465"/>
            <a:chExt cx="4965303" cy="1519000"/>
          </a:xfrm>
        </p:grpSpPr>
        <p:sp>
          <p:nvSpPr>
            <p:cNvPr id="21" name="타원 20"/>
            <p:cNvSpPr/>
            <p:nvPr/>
          </p:nvSpPr>
          <p:spPr>
            <a:xfrm>
              <a:off x="9996805" y="1337265"/>
              <a:ext cx="1375980" cy="47623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8883838" y="1337265"/>
              <a:ext cx="1375980" cy="47623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7828018" y="1330050"/>
              <a:ext cx="1375980" cy="47623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830820" y="13794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99478" y="137949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94728" y="138154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064237" y="137724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68284" y="1390048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ko-KR" altLang="en-US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진 코드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410238" y="2256085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그레이 코드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93660" y="1108465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MSB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30820" y="22560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899478" y="2256085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994728" y="225813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064237" y="225383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>
              <a:off x="7977735" y="1759380"/>
              <a:ext cx="0" cy="526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9048345" y="1759380"/>
              <a:ext cx="0" cy="526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10134117" y="1761428"/>
              <a:ext cx="0" cy="526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11205578" y="1757125"/>
              <a:ext cx="0" cy="526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/>
            <p:cNvGrpSpPr/>
            <p:nvPr/>
          </p:nvGrpSpPr>
          <p:grpSpPr>
            <a:xfrm>
              <a:off x="8117353" y="1377244"/>
              <a:ext cx="779986" cy="369332"/>
              <a:chOff x="8117353" y="1377244"/>
              <a:chExt cx="779986" cy="36933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8335220" y="137724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" name="직선 화살표 연결선 48"/>
              <p:cNvCxnSpPr/>
              <p:nvPr/>
            </p:nvCxnSpPr>
            <p:spPr>
              <a:xfrm>
                <a:off x="8117353" y="1573517"/>
                <a:ext cx="245075" cy="11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8652264" y="1575380"/>
                <a:ext cx="245075" cy="11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/>
            <p:cNvGrpSpPr/>
            <p:nvPr/>
          </p:nvGrpSpPr>
          <p:grpSpPr>
            <a:xfrm>
              <a:off x="9210782" y="1377244"/>
              <a:ext cx="779986" cy="369332"/>
              <a:chOff x="8117353" y="1377244"/>
              <a:chExt cx="779986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8335220" y="137724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6" name="직선 화살표 연결선 45"/>
              <p:cNvCxnSpPr/>
              <p:nvPr/>
            </p:nvCxnSpPr>
            <p:spPr>
              <a:xfrm>
                <a:off x="8117353" y="1573517"/>
                <a:ext cx="245075" cy="11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/>
              <p:nvPr/>
            </p:nvCxnSpPr>
            <p:spPr>
              <a:xfrm>
                <a:off x="8652264" y="1575380"/>
                <a:ext cx="245075" cy="11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그룹 40"/>
            <p:cNvGrpSpPr/>
            <p:nvPr/>
          </p:nvGrpSpPr>
          <p:grpSpPr>
            <a:xfrm>
              <a:off x="10285628" y="1366695"/>
              <a:ext cx="779986" cy="369332"/>
              <a:chOff x="8117353" y="1377244"/>
              <a:chExt cx="779986" cy="369332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335220" y="137724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직선 화살표 연결선 42"/>
              <p:cNvCxnSpPr/>
              <p:nvPr/>
            </p:nvCxnSpPr>
            <p:spPr>
              <a:xfrm>
                <a:off x="8117353" y="1573517"/>
                <a:ext cx="245075" cy="11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>
                <a:off x="8652264" y="1575380"/>
                <a:ext cx="245075" cy="1197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/>
          <p:cNvGrpSpPr/>
          <p:nvPr/>
        </p:nvGrpSpPr>
        <p:grpSpPr>
          <a:xfrm>
            <a:off x="6187124" y="3397904"/>
            <a:ext cx="5166676" cy="1519000"/>
            <a:chOff x="6410238" y="3073869"/>
            <a:chExt cx="5166676" cy="1519000"/>
          </a:xfrm>
        </p:grpSpPr>
        <p:sp>
          <p:nvSpPr>
            <p:cNvPr id="52" name="타원 51"/>
            <p:cNvSpPr/>
            <p:nvPr/>
          </p:nvSpPr>
          <p:spPr>
            <a:xfrm rot="19096715">
              <a:off x="9801574" y="3735867"/>
              <a:ext cx="1775340" cy="47623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 rot="19096715">
              <a:off x="8705756" y="3735867"/>
              <a:ext cx="1775340" cy="47623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 rot="19096715">
              <a:off x="7633462" y="3735868"/>
              <a:ext cx="1775340" cy="47623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830820" y="334490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899478" y="334490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94728" y="334695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1064237" y="3342648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68284" y="4219234"/>
              <a:ext cx="108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ko-KR" altLang="en-US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진 코드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10238" y="335911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그레이 코드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3660" y="3073869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MSB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30820" y="422148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899478" y="4221489"/>
              <a:ext cx="311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9994728" y="422353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1064237" y="421923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직선 화살표 연결선 65"/>
            <p:cNvCxnSpPr/>
            <p:nvPr/>
          </p:nvCxnSpPr>
          <p:spPr>
            <a:xfrm>
              <a:off x="7977735" y="3724784"/>
              <a:ext cx="0" cy="526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9048345" y="3724784"/>
              <a:ext cx="0" cy="526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10134117" y="3726832"/>
              <a:ext cx="0" cy="526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>
              <a:off x="11205578" y="3722529"/>
              <a:ext cx="0" cy="5261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그룹 69"/>
            <p:cNvGrpSpPr/>
            <p:nvPr/>
          </p:nvGrpSpPr>
          <p:grpSpPr>
            <a:xfrm>
              <a:off x="8159827" y="3630947"/>
              <a:ext cx="732475" cy="698777"/>
              <a:chOff x="8159827" y="3630947"/>
              <a:chExt cx="732475" cy="698777"/>
            </a:xfrm>
          </p:grpSpPr>
          <p:sp>
            <p:nvSpPr>
              <p:cNvPr id="79" name="TextBox 78"/>
              <p:cNvSpPr txBox="1"/>
              <p:nvPr/>
            </p:nvSpPr>
            <p:spPr>
              <a:xfrm>
                <a:off x="8346650" y="378951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직선 화살표 연결선 79"/>
              <p:cNvCxnSpPr/>
              <p:nvPr/>
            </p:nvCxnSpPr>
            <p:spPr>
              <a:xfrm flipV="1">
                <a:off x="8159827" y="4084320"/>
                <a:ext cx="249879" cy="24540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80"/>
              <p:cNvCxnSpPr/>
              <p:nvPr/>
            </p:nvCxnSpPr>
            <p:spPr>
              <a:xfrm flipV="1">
                <a:off x="8642423" y="3630947"/>
                <a:ext cx="249879" cy="24540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그룹 70"/>
            <p:cNvGrpSpPr/>
            <p:nvPr/>
          </p:nvGrpSpPr>
          <p:grpSpPr>
            <a:xfrm>
              <a:off x="9226639" y="3636223"/>
              <a:ext cx="732475" cy="698777"/>
              <a:chOff x="8159827" y="3630947"/>
              <a:chExt cx="732475" cy="698777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8346650" y="378951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7" name="직선 화살표 연결선 76"/>
              <p:cNvCxnSpPr/>
              <p:nvPr/>
            </p:nvCxnSpPr>
            <p:spPr>
              <a:xfrm flipV="1">
                <a:off x="8159827" y="4084320"/>
                <a:ext cx="249879" cy="24540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77"/>
              <p:cNvCxnSpPr/>
              <p:nvPr/>
            </p:nvCxnSpPr>
            <p:spPr>
              <a:xfrm flipV="1">
                <a:off x="8642423" y="3630947"/>
                <a:ext cx="249879" cy="24540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/>
            <p:cNvGrpSpPr/>
            <p:nvPr/>
          </p:nvGrpSpPr>
          <p:grpSpPr>
            <a:xfrm>
              <a:off x="10293451" y="3641499"/>
              <a:ext cx="732475" cy="698777"/>
              <a:chOff x="8159827" y="3630947"/>
              <a:chExt cx="732475" cy="69877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8346650" y="378951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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4" name="직선 화살표 연결선 73"/>
              <p:cNvCxnSpPr/>
              <p:nvPr/>
            </p:nvCxnSpPr>
            <p:spPr>
              <a:xfrm flipV="1">
                <a:off x="8159827" y="4084320"/>
                <a:ext cx="249879" cy="24540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/>
              <p:cNvCxnSpPr/>
              <p:nvPr/>
            </p:nvCxnSpPr>
            <p:spPr>
              <a:xfrm flipV="1">
                <a:off x="8642423" y="3630947"/>
                <a:ext cx="249879" cy="24540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직사각형 81"/>
          <p:cNvSpPr/>
          <p:nvPr/>
        </p:nvSpPr>
        <p:spPr>
          <a:xfrm>
            <a:off x="2306355" y="2880039"/>
            <a:ext cx="1874232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latin typeface="맑은 고딕" panose="020B0503020000020004" pitchFamily="50" charset="-127"/>
              </a:rPr>
              <a:t>[</a:t>
            </a:r>
            <a:r>
              <a:rPr lang="ko-KR" altLang="en-US" kern="0">
                <a:latin typeface="맑은 고딕" panose="020B0503020000020004" pitchFamily="50" charset="-127"/>
              </a:rPr>
              <a:t>병렬 전송 환경</a:t>
            </a:r>
            <a:r>
              <a:rPr lang="en-US" altLang="ko-KR" kern="0">
                <a:latin typeface="맑은 고딕" panose="020B0503020000020004" pitchFamily="50" charset="-127"/>
              </a:rPr>
              <a:t>]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350700" y="5275404"/>
            <a:ext cx="370966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solidFill>
                  <a:srgbClr val="3057B9"/>
                </a:solidFill>
                <a:latin typeface="Times New Roman" panose="02020603050405020304" pitchFamily="18" charset="0"/>
              </a:rPr>
              <a:t>2</a:t>
            </a:r>
            <a:r>
              <a:rPr lang="ko-KR" altLang="en-US" kern="0" dirty="0">
                <a:solidFill>
                  <a:srgbClr val="3057B9"/>
                </a:solidFill>
                <a:latin typeface="맑은 고딕" panose="020B0503020000020004" pitchFamily="50" charset="-127"/>
              </a:rPr>
              <a:t>진 코드와 그레이 코드 변환 기법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155895"/>
              </p:ext>
            </p:extLst>
          </p:nvPr>
        </p:nvGraphicFramePr>
        <p:xfrm>
          <a:off x="1517638" y="4192795"/>
          <a:ext cx="3359132" cy="1536961"/>
        </p:xfrm>
        <a:graphic>
          <a:graphicData uri="http://schemas.openxmlformats.org/drawingml/2006/table">
            <a:tbl>
              <a:tblPr/>
              <a:tblGrid>
                <a:gridCol w="885524">
                  <a:extLst>
                    <a:ext uri="{9D8B030D-6E8A-4147-A177-3AD203B41FA5}">
                      <a16:colId xmlns:a16="http://schemas.microsoft.com/office/drawing/2014/main" val="3887896788"/>
                    </a:ext>
                  </a:extLst>
                </a:gridCol>
                <a:gridCol w="885524">
                  <a:extLst>
                    <a:ext uri="{9D8B030D-6E8A-4147-A177-3AD203B41FA5}">
                      <a16:colId xmlns:a16="http://schemas.microsoft.com/office/drawing/2014/main" val="1300266688"/>
                    </a:ext>
                  </a:extLst>
                </a:gridCol>
                <a:gridCol w="1588084">
                  <a:extLst>
                    <a:ext uri="{9D8B030D-6E8A-4147-A177-3AD203B41FA5}">
                      <a16:colId xmlns:a16="http://schemas.microsoft.com/office/drawing/2014/main" val="2414791798"/>
                    </a:ext>
                  </a:extLst>
                </a:gridCol>
              </a:tblGrid>
              <a:tr h="4005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XOR(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⊕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808726"/>
                  </a:ext>
                </a:extLst>
              </a:tr>
              <a:tr h="1136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912179"/>
                  </a:ext>
                </a:extLst>
              </a:tr>
            </a:tbl>
          </a:graphicData>
        </a:graphic>
      </p:graphicFrame>
      <p:sp>
        <p:nvSpPr>
          <p:cNvPr id="85" name="직사각형 84"/>
          <p:cNvSpPr/>
          <p:nvPr/>
        </p:nvSpPr>
        <p:spPr>
          <a:xfrm>
            <a:off x="1444949" y="3630934"/>
            <a:ext cx="3664786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배타적 논리합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(exclusive-OR)</a:t>
            </a:r>
            <a:r>
              <a:rPr lang="ko-KR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연산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3FAEE9-9596-4E5A-A176-5E3CC19E6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489BB-C923-4663-81AD-D82888241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36</a:t>
            </a:fld>
            <a:endParaRPr lang="ko-KR" altLang="en-US" dirty="0"/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264969FC-A38E-435E-B162-05A1A5810092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1.7 </a:t>
            </a:r>
            <a:r>
              <a:rPr lang="ko-KR" altLang="en-US" sz="2200"/>
              <a:t>다양한 </a:t>
            </a:r>
            <a:r>
              <a:rPr lang="en-US" altLang="ko-KR" sz="2200"/>
              <a:t>2</a:t>
            </a:r>
            <a:r>
              <a:rPr lang="ko-KR" altLang="en-US" sz="2200"/>
              <a:t>진 코드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82903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91022"/>
            <a:ext cx="10515600" cy="2165943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</a:pPr>
            <a:r>
              <a:rPr lang="ko-KR" altLang="en-US" sz="2200" kern="0" dirty="0"/>
              <a:t>기본 </a:t>
            </a:r>
            <a:r>
              <a:rPr lang="ko-KR" altLang="en-US" sz="2200" kern="0"/>
              <a:t>논리 연산</a:t>
            </a:r>
            <a:endParaRPr lang="en-US" altLang="ko-KR" sz="2200" kern="0"/>
          </a:p>
          <a:p>
            <a:pPr lvl="1" algn="just" fontAlgn="base">
              <a:lnSpc>
                <a:spcPct val="100000"/>
              </a:lnSpc>
            </a:pPr>
            <a:r>
              <a:rPr lang="en-US" altLang="ko-KR" sz="1800"/>
              <a:t>NOT</a:t>
            </a:r>
            <a:r>
              <a:rPr lang="en-US" altLang="ko-KR" sz="1800" dirty="0"/>
              <a:t>(complement), AND(logical AND), OR(logical </a:t>
            </a:r>
            <a:r>
              <a:rPr lang="en-US" altLang="ko-KR" sz="1800"/>
              <a:t>OR)</a:t>
            </a:r>
          </a:p>
          <a:p>
            <a:pPr lvl="1" algn="just" fontAlgn="base">
              <a:lnSpc>
                <a:spcPct val="100000"/>
              </a:lnSpc>
            </a:pPr>
            <a:r>
              <a:rPr lang="en-US" altLang="ko-KR" sz="1800" i="1">
                <a:solidFill>
                  <a:srgbClr val="C00000"/>
                </a:solidFill>
              </a:rPr>
              <a:t>x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 i="1">
                <a:solidFill>
                  <a:srgbClr val="C00000"/>
                </a:solidFill>
              </a:rPr>
              <a:t>y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ko-KR" altLang="en-US" sz="1800" dirty="0">
                <a:solidFill>
                  <a:srgbClr val="00A048"/>
                </a:solidFill>
              </a:rPr>
              <a:t>논리 변수</a:t>
            </a:r>
            <a:r>
              <a:rPr lang="en-US" altLang="ko-KR" sz="1800" dirty="0">
                <a:solidFill>
                  <a:srgbClr val="00A048"/>
                </a:solidFill>
              </a:rPr>
              <a:t>(logical variable)</a:t>
            </a:r>
            <a:r>
              <a:rPr lang="en-US" altLang="ko-KR" sz="1800" dirty="0"/>
              <a:t> </a:t>
            </a:r>
            <a:r>
              <a:rPr lang="ko-KR" altLang="en-US" sz="1800" dirty="0"/>
              <a:t>또는 </a:t>
            </a:r>
            <a:r>
              <a:rPr lang="ko-KR" altLang="en-US" sz="1800" dirty="0" err="1">
                <a:solidFill>
                  <a:srgbClr val="00A048"/>
                </a:solidFill>
              </a:rPr>
              <a:t>리터럴</a:t>
            </a:r>
            <a:r>
              <a:rPr lang="en-US" altLang="ko-KR" sz="1800" dirty="0">
                <a:solidFill>
                  <a:srgbClr val="00A048"/>
                </a:solidFill>
              </a:rPr>
              <a:t>(</a:t>
            </a:r>
            <a:r>
              <a:rPr lang="en-US" altLang="ko-KR" sz="1800">
                <a:solidFill>
                  <a:srgbClr val="00A048"/>
                </a:solidFill>
              </a:rPr>
              <a:t>literal)</a:t>
            </a:r>
            <a:endParaRPr lang="en-US" altLang="ko-KR" sz="1800"/>
          </a:p>
          <a:p>
            <a:pPr lvl="1" algn="just" fontAlgn="base">
              <a:lnSpc>
                <a:spcPct val="100000"/>
              </a:lnSpc>
            </a:pPr>
            <a:r>
              <a:rPr lang="en-US" altLang="ko-KR" sz="1800">
                <a:solidFill>
                  <a:srgbClr val="00A048"/>
                </a:solidFill>
              </a:rPr>
              <a:t>AND </a:t>
            </a:r>
            <a:r>
              <a:rPr lang="ko-KR" altLang="en-US" sz="1800" dirty="0">
                <a:solidFill>
                  <a:srgbClr val="00A048"/>
                </a:solidFill>
              </a:rPr>
              <a:t>연산</a:t>
            </a:r>
            <a:r>
              <a:rPr lang="ko-KR" altLang="en-US" sz="1800" dirty="0"/>
              <a:t>은 두 변수 </a:t>
            </a:r>
            <a:r>
              <a:rPr lang="ko-KR" altLang="en-US" sz="1800"/>
              <a:t>중 최솟값 출력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 dirty="0" err="1">
                <a:solidFill>
                  <a:srgbClr val="00A048"/>
                </a:solidFill>
              </a:rPr>
              <a:t>최소항</a:t>
            </a:r>
            <a:r>
              <a:rPr lang="en-US" altLang="ko-KR" sz="1800" dirty="0">
                <a:solidFill>
                  <a:srgbClr val="00A048"/>
                </a:solidFill>
              </a:rPr>
              <a:t>(</a:t>
            </a:r>
            <a:r>
              <a:rPr lang="en-US" altLang="ko-KR" sz="1800" dirty="0" err="1">
                <a:solidFill>
                  <a:srgbClr val="00A048"/>
                </a:solidFill>
              </a:rPr>
              <a:t>minterm</a:t>
            </a:r>
            <a:r>
              <a:rPr lang="en-US" altLang="ko-KR" sz="1800">
                <a:solidFill>
                  <a:srgbClr val="00A048"/>
                </a:solidFill>
              </a:rPr>
              <a:t>) </a:t>
            </a:r>
            <a:r>
              <a:rPr lang="ko-KR" altLang="en-US" sz="1800">
                <a:solidFill>
                  <a:srgbClr val="00A048"/>
                </a:solidFill>
              </a:rPr>
              <a:t>연산자</a:t>
            </a:r>
            <a:endParaRPr lang="en-US" altLang="ko-KR" sz="1800">
              <a:solidFill>
                <a:srgbClr val="00A048"/>
              </a:solidFill>
            </a:endParaRPr>
          </a:p>
          <a:p>
            <a:pPr lvl="1" algn="just" fontAlgn="base">
              <a:lnSpc>
                <a:spcPct val="100000"/>
              </a:lnSpc>
            </a:pPr>
            <a:r>
              <a:rPr lang="en-US" altLang="ko-KR" sz="1800">
                <a:solidFill>
                  <a:srgbClr val="00A048"/>
                </a:solidFill>
              </a:rPr>
              <a:t>OR </a:t>
            </a:r>
            <a:r>
              <a:rPr lang="ko-KR" altLang="en-US" sz="1800" dirty="0">
                <a:solidFill>
                  <a:srgbClr val="00A048"/>
                </a:solidFill>
              </a:rPr>
              <a:t>연산</a:t>
            </a:r>
            <a:r>
              <a:rPr lang="ko-KR" altLang="en-US" sz="1800" dirty="0"/>
              <a:t>은 두 변수 </a:t>
            </a:r>
            <a:r>
              <a:rPr lang="ko-KR" altLang="en-US" sz="1800"/>
              <a:t>중 최댓값 출력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 dirty="0" err="1">
                <a:solidFill>
                  <a:srgbClr val="00A048"/>
                </a:solidFill>
              </a:rPr>
              <a:t>최대항</a:t>
            </a:r>
            <a:r>
              <a:rPr lang="en-US" altLang="ko-KR" sz="1800" dirty="0">
                <a:solidFill>
                  <a:srgbClr val="00A048"/>
                </a:solidFill>
              </a:rPr>
              <a:t>(</a:t>
            </a:r>
            <a:r>
              <a:rPr lang="en-US" altLang="ko-KR" sz="1800" dirty="0" err="1">
                <a:solidFill>
                  <a:srgbClr val="00A048"/>
                </a:solidFill>
              </a:rPr>
              <a:t>maxterm</a:t>
            </a:r>
            <a:r>
              <a:rPr lang="en-US" altLang="ko-KR" sz="1800">
                <a:solidFill>
                  <a:srgbClr val="00A048"/>
                </a:solidFill>
              </a:rPr>
              <a:t>) </a:t>
            </a:r>
            <a:r>
              <a:rPr lang="ko-KR" altLang="en-US" sz="1800">
                <a:solidFill>
                  <a:srgbClr val="00A048"/>
                </a:solidFill>
              </a:rPr>
              <a:t>연산자</a:t>
            </a:r>
            <a:endParaRPr lang="ko-KR" altLang="en-US" sz="1800" dirty="0">
              <a:solidFill>
                <a:srgbClr val="00A048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087944"/>
                  </p:ext>
                </p:extLst>
              </p:nvPr>
            </p:nvGraphicFramePr>
            <p:xfrm>
              <a:off x="1543508" y="3589867"/>
              <a:ext cx="2495092" cy="1216639"/>
            </p:xfrm>
            <a:graphic>
              <a:graphicData uri="http://schemas.openxmlformats.org/drawingml/2006/table">
                <a:tbl>
                  <a:tblPr/>
                  <a:tblGrid>
                    <a:gridCol w="744011">
                      <a:extLst>
                        <a:ext uri="{9D8B030D-6E8A-4147-A177-3AD203B41FA5}">
                          <a16:colId xmlns:a16="http://schemas.microsoft.com/office/drawing/2014/main" val="1277136506"/>
                        </a:ext>
                      </a:extLst>
                    </a:gridCol>
                    <a:gridCol w="1751081">
                      <a:extLst>
                        <a:ext uri="{9D8B030D-6E8A-4147-A177-3AD203B41FA5}">
                          <a16:colId xmlns:a16="http://schemas.microsoft.com/office/drawing/2014/main" val="1136484341"/>
                        </a:ext>
                      </a:extLst>
                    </a:gridCol>
                  </a:tblGrid>
                  <a:tr h="60705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i="1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x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 w="3556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NOT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altLang="ko-KR" sz="1800" b="0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b="0" i="1" kern="0" spc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ko-KR" alt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또는 </a:t>
                          </a:r>
                          <a:r>
                            <a:rPr lang="en-US" altLang="ko-KR" sz="1800" i="1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altLang="ko-KR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’)</a:t>
                          </a:r>
                          <a:endParaRPr lang="ko-KR" alt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32300"/>
                      </a:ext>
                    </a:extLst>
                  </a:tr>
                  <a:tr h="609589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 w="3556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53720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9087944"/>
                  </p:ext>
                </p:extLst>
              </p:nvPr>
            </p:nvGraphicFramePr>
            <p:xfrm>
              <a:off x="1543508" y="3589867"/>
              <a:ext cx="2495092" cy="1216639"/>
            </p:xfrm>
            <a:graphic>
              <a:graphicData uri="http://schemas.openxmlformats.org/drawingml/2006/table">
                <a:tbl>
                  <a:tblPr/>
                  <a:tblGrid>
                    <a:gridCol w="744011">
                      <a:extLst>
                        <a:ext uri="{9D8B030D-6E8A-4147-A177-3AD203B41FA5}">
                          <a16:colId xmlns:a16="http://schemas.microsoft.com/office/drawing/2014/main" val="1277136506"/>
                        </a:ext>
                      </a:extLst>
                    </a:gridCol>
                    <a:gridCol w="1751081">
                      <a:extLst>
                        <a:ext uri="{9D8B030D-6E8A-4147-A177-3AD203B41FA5}">
                          <a16:colId xmlns:a16="http://schemas.microsoft.com/office/drawing/2014/main" val="1136484341"/>
                        </a:ext>
                      </a:extLst>
                    </a:gridCol>
                  </a:tblGrid>
                  <a:tr h="607050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i="1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x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 w="3556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361" t="-7000" r="-694" b="-119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32300"/>
                      </a:ext>
                    </a:extLst>
                  </a:tr>
                  <a:tr h="609589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800" kern="0" spc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>
                          <a:noFill/>
                        </a:lnL>
                        <a:lnR w="3556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1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맑은 고딕" panose="020B0503020000020004" pitchFamily="50" charset="-127"/>
                            </a:rPr>
                            <a:t>0</a:t>
                          </a:r>
                          <a:endParaRPr lang="en-US" sz="1800" kern="0" spc="0" dirty="0">
                            <a:solidFill>
                              <a:srgbClr val="000000"/>
                            </a:solidFill>
                            <a:effectLst/>
                            <a:latin typeface="함초롬바탕" panose="02030604000101010101" pitchFamily="18" charset="-127"/>
                          </a:endParaRPr>
                        </a:p>
                      </a:txBody>
                      <a:tcPr marL="64770" marR="64770" marT="17907" marB="17907" anchor="ctr">
                        <a:lnL w="3556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1590" cap="flat" cmpd="sng" algn="ctr">
                          <a:solidFill>
                            <a:srgbClr val="42C7F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4537202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37965"/>
              </p:ext>
            </p:extLst>
          </p:nvPr>
        </p:nvGraphicFramePr>
        <p:xfrm>
          <a:off x="4176889" y="3596898"/>
          <a:ext cx="2891566" cy="1717548"/>
        </p:xfrm>
        <a:graphic>
          <a:graphicData uri="http://schemas.openxmlformats.org/drawingml/2006/table">
            <a:tbl>
              <a:tblPr/>
              <a:tblGrid>
                <a:gridCol w="664183">
                  <a:extLst>
                    <a:ext uri="{9D8B030D-6E8A-4147-A177-3AD203B41FA5}">
                      <a16:colId xmlns:a16="http://schemas.microsoft.com/office/drawing/2014/main" val="1358954126"/>
                    </a:ext>
                  </a:extLst>
                </a:gridCol>
                <a:gridCol w="664183">
                  <a:extLst>
                    <a:ext uri="{9D8B030D-6E8A-4147-A177-3AD203B41FA5}">
                      <a16:colId xmlns:a16="http://schemas.microsoft.com/office/drawing/2014/main" val="4120680858"/>
                    </a:ext>
                  </a:extLst>
                </a:gridCol>
                <a:gridCol w="1563200">
                  <a:extLst>
                    <a:ext uri="{9D8B030D-6E8A-4147-A177-3AD203B41FA5}">
                      <a16:colId xmlns:a16="http://schemas.microsoft.com/office/drawing/2014/main" val="390024459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800" i="1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en-US" sz="1800" i="1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73224"/>
                  </a:ext>
                </a:extLst>
              </a:tr>
              <a:tr h="729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881365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88681"/>
              </p:ext>
            </p:extLst>
          </p:nvPr>
        </p:nvGraphicFramePr>
        <p:xfrm>
          <a:off x="7234041" y="3596898"/>
          <a:ext cx="2858226" cy="1717548"/>
        </p:xfrm>
        <a:graphic>
          <a:graphicData uri="http://schemas.openxmlformats.org/drawingml/2006/table">
            <a:tbl>
              <a:tblPr/>
              <a:tblGrid>
                <a:gridCol w="656525">
                  <a:extLst>
                    <a:ext uri="{9D8B030D-6E8A-4147-A177-3AD203B41FA5}">
                      <a16:colId xmlns:a16="http://schemas.microsoft.com/office/drawing/2014/main" val="1841634034"/>
                    </a:ext>
                  </a:extLst>
                </a:gridCol>
                <a:gridCol w="656525">
                  <a:extLst>
                    <a:ext uri="{9D8B030D-6E8A-4147-A177-3AD203B41FA5}">
                      <a16:colId xmlns:a16="http://schemas.microsoft.com/office/drawing/2014/main" val="2992451385"/>
                    </a:ext>
                  </a:extLst>
                </a:gridCol>
                <a:gridCol w="1545176">
                  <a:extLst>
                    <a:ext uri="{9D8B030D-6E8A-4147-A177-3AD203B41FA5}">
                      <a16:colId xmlns:a16="http://schemas.microsoft.com/office/drawing/2014/main" val="2891429356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800" i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en-US" sz="18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205019"/>
                  </a:ext>
                </a:extLst>
              </a:tr>
              <a:tr h="7299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266218"/>
                  </a:ext>
                </a:extLst>
              </a:tr>
            </a:tbl>
          </a:graphicData>
        </a:graphic>
      </p:graphicFrame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2A8FF-FD31-467E-B716-2B7E2FDD0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9ED017-6B60-4C7F-85F4-8B1A20ABA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37</a:t>
            </a:fld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152BE99-237F-44A4-95CE-44945B7ED9F1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1.8 </a:t>
            </a:r>
            <a:r>
              <a:rPr lang="ko-KR" altLang="en-US" sz="2200"/>
              <a:t>논리 연산과 게이트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41699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275" y="824314"/>
            <a:ext cx="10515600" cy="512251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</a:pPr>
            <a:r>
              <a:rPr lang="ko-KR" altLang="en-US" sz="2200" kern="0" dirty="0"/>
              <a:t>기본 논리 게이트 기호와 동작 </a:t>
            </a:r>
            <a:r>
              <a:rPr lang="ko-KR" altLang="en-US" sz="2200" kern="0" dirty="0" smtClean="0"/>
              <a:t>파형</a:t>
            </a:r>
            <a:endParaRPr lang="ko-KR" altLang="en-US" sz="2200" dirty="0">
              <a:solidFill>
                <a:srgbClr val="FF0000"/>
              </a:solidFill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36170" y="3236749"/>
            <a:ext cx="4252722" cy="2329787"/>
            <a:chOff x="2099013" y="3914146"/>
            <a:chExt cx="5394734" cy="2727023"/>
          </a:xfrm>
        </p:grpSpPr>
        <p:sp>
          <p:nvSpPr>
            <p:cNvPr id="11" name="TextBox 10"/>
            <p:cNvSpPr txBox="1"/>
            <p:nvPr/>
          </p:nvSpPr>
          <p:spPr>
            <a:xfrm>
              <a:off x="2556543" y="5061686"/>
              <a:ext cx="447771" cy="468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237289" y="5598488"/>
              <a:ext cx="767024" cy="468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</a:t>
              </a:r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5681" y="3914146"/>
              <a:ext cx="378633" cy="468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5681" y="4471722"/>
              <a:ext cx="378633" cy="468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99013" y="6137127"/>
              <a:ext cx="905300" cy="468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+ y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>
              <a:off x="3134281" y="4912214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4001899" y="4554356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flipV="1">
              <a:off x="4007052" y="4544196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H="1" flipV="1">
              <a:off x="4878609" y="4544196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4871641" y="4912214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5739259" y="4554356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5744412" y="4544196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H="1" flipV="1">
              <a:off x="6615969" y="4544196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6615969" y="4912214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130217" y="4353414"/>
              <a:ext cx="174142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4874545" y="3985396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878609" y="3995556"/>
              <a:ext cx="173436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 flipH="1" flipV="1">
              <a:off x="6611905" y="3985396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6611905" y="4353414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339654" y="4506137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91359" y="4506137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43064" y="4506137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36179" y="4498380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36597" y="4487902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9654" y="3933223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23839" y="3933223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83978" y="3942355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37683" y="3942355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32970" y="3933222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>
              <a:off x="3133845" y="5116668"/>
              <a:ext cx="174142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H="1" flipV="1">
              <a:off x="4878173" y="5104250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4882237" y="5470010"/>
              <a:ext cx="173436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 flipV="1">
              <a:off x="6615533" y="5104250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6615533" y="5114128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343282" y="5052077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27467" y="5052077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87606" y="5061209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41311" y="5061209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36598" y="5052076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>
              <a:off x="3130217" y="6027806"/>
              <a:ext cx="26192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6604937" y="6027524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332686" y="5609873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16871" y="5609873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77010" y="5619005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26002" y="5609873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5735190" y="5661571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V="1">
              <a:off x="5740343" y="5655221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 flipV="1">
              <a:off x="6611900" y="5655221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932527" y="5598927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>
              <a:off x="3130212" y="6578915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>
              <a:off x="3997830" y="6221057"/>
              <a:ext cx="260710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V="1">
              <a:off x="4002983" y="6210897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H="1" flipV="1">
              <a:off x="6611900" y="6210897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611900" y="6578915"/>
              <a:ext cx="8777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35584" y="6172838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087290" y="6172838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38994" y="6172838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232111" y="6165081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32527" y="6154603"/>
              <a:ext cx="396933" cy="468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1822702" y="1458649"/>
            <a:ext cx="237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순서도: 지연 74"/>
          <p:cNvSpPr/>
          <p:nvPr/>
        </p:nvSpPr>
        <p:spPr>
          <a:xfrm>
            <a:off x="4391356" y="1418893"/>
            <a:ext cx="666399" cy="528932"/>
          </a:xfrm>
          <a:prstGeom prst="flowChartDelay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4086215" y="1538628"/>
            <a:ext cx="3051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086215" y="1832480"/>
            <a:ext cx="3051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5057755" y="1683358"/>
            <a:ext cx="3051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856484" y="1326209"/>
            <a:ext cx="22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51939" y="1616929"/>
            <a:ext cx="227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달 80"/>
          <p:cNvSpPr/>
          <p:nvPr/>
        </p:nvSpPr>
        <p:spPr>
          <a:xfrm flipH="1">
            <a:off x="6686239" y="1403166"/>
            <a:ext cx="654123" cy="528933"/>
          </a:xfrm>
          <a:prstGeom prst="moon">
            <a:avLst>
              <a:gd name="adj" fmla="val 83270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/>
          <p:nvPr/>
        </p:nvCxnSpPr>
        <p:spPr>
          <a:xfrm>
            <a:off x="6456507" y="1522903"/>
            <a:ext cx="3051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456507" y="1816755"/>
            <a:ext cx="3051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219440" y="1314407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222230" y="161913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>
            <a:off x="7343549" y="1667633"/>
            <a:ext cx="305141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46637" y="1467946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+ y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124274" y="2005919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(inverter)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446221" y="2005918"/>
            <a:ext cx="91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799901" y="19901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2080004" y="1483315"/>
            <a:ext cx="1159612" cy="387410"/>
            <a:chOff x="1478279" y="1183980"/>
            <a:chExt cx="1679561" cy="776900"/>
          </a:xfrm>
        </p:grpSpPr>
        <p:sp>
          <p:nvSpPr>
            <p:cNvPr id="101" name="이등변 삼각형 100"/>
            <p:cNvSpPr/>
            <p:nvPr/>
          </p:nvSpPr>
          <p:spPr>
            <a:xfrm rot="5400000">
              <a:off x="1850587" y="1253632"/>
              <a:ext cx="776900" cy="637596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2565456" y="1493408"/>
              <a:ext cx="158044" cy="158044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1478279" y="1572429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>
              <a:off x="2715880" y="1572430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8828379" y="1473928"/>
            <a:ext cx="1050494" cy="387410"/>
            <a:chOff x="9285730" y="437850"/>
            <a:chExt cx="1521516" cy="776900"/>
          </a:xfrm>
        </p:grpSpPr>
        <p:sp>
          <p:nvSpPr>
            <p:cNvPr id="98" name="이등변 삼각형 97"/>
            <p:cNvSpPr/>
            <p:nvPr/>
          </p:nvSpPr>
          <p:spPr>
            <a:xfrm rot="5400000">
              <a:off x="9658038" y="507502"/>
              <a:ext cx="776900" cy="637596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9" name="직선 연결선 98"/>
            <p:cNvCxnSpPr/>
            <p:nvPr/>
          </p:nvCxnSpPr>
          <p:spPr>
            <a:xfrm>
              <a:off x="9285730" y="826299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>
            <a:xfrm>
              <a:off x="10365286" y="826299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3244088" y="1473505"/>
            <a:ext cx="440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x'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591312" y="1465021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9916800" y="1473493"/>
            <a:ext cx="298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66082" y="1485544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endParaRPr lang="ko-KR" altLang="en-US" sz="2000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953227" y="2005919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Buffer(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참고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4076787" y="2382326"/>
            <a:ext cx="3653565" cy="4748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>
                <a:latin typeface="맑은 고딕" panose="020B0503020000020004" pitchFamily="50" charset="-127"/>
              </a:rPr>
              <a:t>[</a:t>
            </a:r>
            <a:r>
              <a:rPr lang="ko-KR" altLang="en-US" kern="0">
                <a:latin typeface="맑은 고딕" panose="020B0503020000020004" pitchFamily="50" charset="-127"/>
              </a:rPr>
              <a:t>기본 </a:t>
            </a:r>
            <a:r>
              <a:rPr lang="ko-KR" altLang="en-US" kern="0" dirty="0">
                <a:latin typeface="맑은 고딕" panose="020B0503020000020004" pitchFamily="50" charset="-127"/>
              </a:rPr>
              <a:t>논리 게이트와 </a:t>
            </a:r>
            <a:r>
              <a:rPr lang="ko-KR" altLang="en-US" kern="0">
                <a:latin typeface="맑은 고딕" panose="020B0503020000020004" pitchFamily="50" charset="-127"/>
              </a:rPr>
              <a:t>버퍼의 기호</a:t>
            </a:r>
            <a:r>
              <a:rPr lang="en-US" altLang="ko-KR" kern="0">
                <a:latin typeface="맑은 고딕" panose="020B0503020000020004" pitchFamily="50" charset="-127"/>
              </a:rPr>
              <a:t>]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3174156" y="5751170"/>
            <a:ext cx="4709177" cy="474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60000"/>
              </a:lnSpc>
            </a:pPr>
            <a:r>
              <a:rPr lang="en-US" altLang="ko-KR" kern="0">
                <a:latin typeface="맑은 고딕" panose="020B0503020000020004" pitchFamily="50" charset="-127"/>
              </a:rPr>
              <a:t>[</a:t>
            </a:r>
            <a:r>
              <a:rPr lang="ko-KR" altLang="en-US" kern="0">
                <a:latin typeface="맑은 고딕" panose="020B0503020000020004" pitchFamily="50" charset="-127"/>
              </a:rPr>
              <a:t>기본 </a:t>
            </a:r>
            <a:r>
              <a:rPr lang="ko-KR" altLang="en-US" kern="0" dirty="0">
                <a:latin typeface="맑은 고딕" panose="020B0503020000020004" pitchFamily="50" charset="-127"/>
              </a:rPr>
              <a:t>논리 </a:t>
            </a:r>
            <a:r>
              <a:rPr lang="ko-KR" altLang="en-US" kern="0">
                <a:latin typeface="맑은 고딕" panose="020B0503020000020004" pitchFamily="50" charset="-127"/>
              </a:rPr>
              <a:t>게이트의 전기 신호적 동작 파형</a:t>
            </a:r>
            <a:r>
              <a:rPr lang="en-US" altLang="ko-KR" kern="0">
                <a:latin typeface="맑은 고딕" panose="020B0503020000020004" pitchFamily="50" charset="-127"/>
              </a:rPr>
              <a:t>]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2463576-BFA6-40C8-97ED-A250BE85C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AFC09-2390-43F8-A850-ACD12F943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38</a:t>
            </a:fld>
            <a:endParaRPr lang="ko-KR" altLang="en-US" dirty="0"/>
          </a:p>
        </p:txBody>
      </p:sp>
      <p:sp>
        <p:nvSpPr>
          <p:cNvPr id="107" name="제목 1">
            <a:extLst>
              <a:ext uri="{FF2B5EF4-FFF2-40B4-BE49-F238E27FC236}">
                <a16:creationId xmlns:a16="http://schemas.microsoft.com/office/drawing/2014/main" id="{B08D1C2D-3C72-445F-B8D1-D28AD2E71FBD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1.8 </a:t>
            </a:r>
            <a:r>
              <a:rPr lang="ko-KR" altLang="en-US" sz="2200"/>
              <a:t>논리 연산과 게이트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62615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11981"/>
            <a:ext cx="10515600" cy="1019183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</a:pPr>
            <a:r>
              <a:rPr lang="ko-KR" altLang="en-US" sz="2200" kern="0" dirty="0"/>
              <a:t>스위치</a:t>
            </a:r>
            <a:r>
              <a:rPr lang="ko-KR" altLang="en-US" sz="2400" kern="0" dirty="0"/>
              <a:t> </a:t>
            </a:r>
            <a:r>
              <a:rPr lang="ko-KR" altLang="en-US" sz="2200" kern="0" dirty="0"/>
              <a:t>모델</a:t>
            </a:r>
            <a:endParaRPr lang="en-US" altLang="ko-KR" sz="2200" kern="0" dirty="0"/>
          </a:p>
          <a:p>
            <a:pPr lvl="1" algn="just" fontAlgn="base">
              <a:lnSpc>
                <a:spcPct val="100000"/>
              </a:lnSpc>
            </a:pPr>
            <a:r>
              <a:rPr lang="ko-KR" altLang="en-US" sz="2000" kern="0" dirty="0">
                <a:solidFill>
                  <a:srgbClr val="000000"/>
                </a:solidFill>
              </a:rPr>
              <a:t>트랜지스터를 이용한 </a:t>
            </a:r>
            <a:r>
              <a:rPr lang="en-US" altLang="ko-KR" sz="2000" kern="0" dirty="0">
                <a:solidFill>
                  <a:srgbClr val="000000"/>
                </a:solidFill>
              </a:rPr>
              <a:t>3-</a:t>
            </a:r>
            <a:r>
              <a:rPr lang="ko-KR" altLang="en-US" sz="2000" kern="0" dirty="0">
                <a:solidFill>
                  <a:srgbClr val="000000"/>
                </a:solidFill>
              </a:rPr>
              <a:t>단자 스위치</a:t>
            </a:r>
            <a:endParaRPr lang="en-US" altLang="ko-KR" sz="2000" kern="0" dirty="0">
              <a:solidFill>
                <a:srgbClr val="00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047887" y="2515244"/>
            <a:ext cx="7689823" cy="2487880"/>
            <a:chOff x="485256" y="1036394"/>
            <a:chExt cx="7689823" cy="2487880"/>
          </a:xfrm>
        </p:grpSpPr>
        <p:sp>
          <p:nvSpPr>
            <p:cNvPr id="10" name="직사각형 9"/>
            <p:cNvSpPr/>
            <p:nvPr/>
          </p:nvSpPr>
          <p:spPr>
            <a:xfrm>
              <a:off x="2465408" y="1574156"/>
              <a:ext cx="914400" cy="13658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5256" y="2079844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제어단자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307364" y="2185935"/>
              <a:ext cx="158044" cy="158044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1865404" y="2270036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883039" y="181007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 flipH="1" flipV="1">
              <a:off x="2921424" y="1426813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 flipV="1">
              <a:off x="2921424" y="2728021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2880671" y="264651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 flipH="1" flipV="1">
              <a:off x="2623452" y="1940322"/>
              <a:ext cx="307270" cy="7389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원호 18"/>
            <p:cNvSpPr/>
            <p:nvPr/>
          </p:nvSpPr>
          <p:spPr>
            <a:xfrm rot="18874411">
              <a:off x="2423471" y="2040185"/>
              <a:ext cx="914400" cy="914400"/>
            </a:xfrm>
            <a:prstGeom prst="arc">
              <a:avLst>
                <a:gd name="adj1" fmla="val 16200000"/>
                <a:gd name="adj2" fmla="val 19674445"/>
              </a:avLst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53251" y="1933897"/>
              <a:ext cx="1178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= 0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008708" y="1574156"/>
              <a:ext cx="914400" cy="13658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94308" y="20798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직선 연결선 22"/>
            <p:cNvCxnSpPr>
              <a:endCxn id="21" idx="1"/>
            </p:cNvCxnSpPr>
            <p:nvPr/>
          </p:nvCxnSpPr>
          <p:spPr>
            <a:xfrm flipV="1">
              <a:off x="5408704" y="2257063"/>
              <a:ext cx="600004" cy="129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6426339" y="181007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 flipH="1" flipV="1">
              <a:off x="6464724" y="1426813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 flipV="1">
              <a:off x="6464724" y="2728021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/>
            <p:cNvSpPr/>
            <p:nvPr/>
          </p:nvSpPr>
          <p:spPr>
            <a:xfrm>
              <a:off x="6423971" y="264651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직선 연결선 27"/>
            <p:cNvCxnSpPr/>
            <p:nvPr/>
          </p:nvCxnSpPr>
          <p:spPr>
            <a:xfrm flipH="1" flipV="1">
              <a:off x="6166752" y="1940322"/>
              <a:ext cx="307270" cy="7389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원호 28"/>
            <p:cNvSpPr/>
            <p:nvPr/>
          </p:nvSpPr>
          <p:spPr>
            <a:xfrm rot="18874411">
              <a:off x="5966771" y="2040185"/>
              <a:ext cx="914400" cy="914400"/>
            </a:xfrm>
            <a:prstGeom prst="arc">
              <a:avLst>
                <a:gd name="adj1" fmla="val 16200000"/>
                <a:gd name="adj2" fmla="val 19674445"/>
              </a:avLst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96551" y="1933897"/>
              <a:ext cx="1178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= 1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switch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34939" y="1036394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단자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534938" y="315494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단자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079918" y="1036394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단자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79917" y="3154942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단자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288AC-75CB-4962-A190-04AC03339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541F52-EA8C-43EB-85E3-9500EA275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39</a:t>
            </a:fld>
            <a:endParaRPr lang="ko-KR" altLang="en-US" dirty="0"/>
          </a:p>
        </p:txBody>
      </p:sp>
      <p:sp>
        <p:nvSpPr>
          <p:cNvPr id="34" name="제목 1">
            <a:extLst>
              <a:ext uri="{FF2B5EF4-FFF2-40B4-BE49-F238E27FC236}">
                <a16:creationId xmlns:a16="http://schemas.microsoft.com/office/drawing/2014/main" id="{C0BF857A-CAA0-43CE-916D-63BBF0644FC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1.9 </a:t>
            </a:r>
            <a:r>
              <a:rPr lang="ko-KR" altLang="en-US" sz="2200"/>
              <a:t>게이트 구현 원리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2715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391376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2400"/>
              <a:t>1.1 </a:t>
            </a:r>
            <a:r>
              <a:rPr lang="ko-KR" altLang="en-US" sz="2400"/>
              <a:t>디지털 시스템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4843"/>
            <a:ext cx="10515600" cy="6127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0070C0"/>
                </a:solidFill>
              </a:rPr>
              <a:t>디지털 시스템</a:t>
            </a:r>
            <a:r>
              <a:rPr lang="en-US" altLang="ko-KR">
                <a:solidFill>
                  <a:srgbClr val="0070C0"/>
                </a:solidFill>
              </a:rPr>
              <a:t>(</a:t>
            </a:r>
            <a:r>
              <a:rPr lang="ko-KR" altLang="en-US">
                <a:solidFill>
                  <a:srgbClr val="0070C0"/>
                </a:solidFill>
              </a:rPr>
              <a:t>예</a:t>
            </a:r>
            <a:r>
              <a:rPr lang="en-US" altLang="ko-KR">
                <a:solidFill>
                  <a:srgbClr val="0070C0"/>
                </a:solidFill>
              </a:rPr>
              <a:t>: </a:t>
            </a:r>
            <a:r>
              <a:rPr lang="ko-KR" altLang="en-US">
                <a:solidFill>
                  <a:srgbClr val="0070C0"/>
                </a:solidFill>
              </a:rPr>
              <a:t>스마트 </a:t>
            </a:r>
            <a:r>
              <a:rPr lang="ko-KR" altLang="en-US" dirty="0">
                <a:solidFill>
                  <a:srgbClr val="0070C0"/>
                </a:solidFill>
              </a:rPr>
              <a:t>폰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997122" y="1904214"/>
            <a:ext cx="8234898" cy="4038813"/>
            <a:chOff x="1997122" y="2415250"/>
            <a:chExt cx="8234898" cy="3527777"/>
          </a:xfrm>
        </p:grpSpPr>
        <p:sp>
          <p:nvSpPr>
            <p:cNvPr id="9" name="타원 8"/>
            <p:cNvSpPr/>
            <p:nvPr/>
          </p:nvSpPr>
          <p:spPr>
            <a:xfrm>
              <a:off x="1997122" y="2415250"/>
              <a:ext cx="8234898" cy="352777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070290" y="3252486"/>
              <a:ext cx="6084712" cy="2690541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581400" y="4278490"/>
              <a:ext cx="5029200" cy="166453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7030A0"/>
                  </a:solidFill>
                </a:rPr>
                <a:t>하드웨어</a:t>
              </a:r>
              <a:endParaRPr lang="en-US" altLang="ko-KR" b="1" dirty="0">
                <a:solidFill>
                  <a:srgbClr val="7030A0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(AP, </a:t>
              </a:r>
              <a:r>
                <a:rPr lang="ko-KR" altLang="en-US" dirty="0">
                  <a:solidFill>
                    <a:schemeClr val="tx1"/>
                  </a:solidFill>
                </a:rPr>
                <a:t>센서</a:t>
              </a:r>
              <a:r>
                <a:rPr lang="en-US" altLang="ko-KR" dirty="0">
                  <a:solidFill>
                    <a:schemeClr val="tx1"/>
                  </a:solidFill>
                </a:rPr>
                <a:t>[</a:t>
              </a:r>
              <a:r>
                <a:rPr lang="ko-KR" altLang="en-US" dirty="0">
                  <a:solidFill>
                    <a:schemeClr val="tx1"/>
                  </a:solidFill>
                </a:rPr>
                <a:t>조도</a:t>
              </a:r>
              <a:r>
                <a:rPr lang="en-US" altLang="ko-KR" dirty="0">
                  <a:solidFill>
                    <a:schemeClr val="tx1"/>
                  </a:solidFill>
                </a:rPr>
                <a:t>/GPS/Gyro </a:t>
              </a:r>
              <a:r>
                <a:rPr lang="ko-KR" altLang="en-US" dirty="0">
                  <a:solidFill>
                    <a:schemeClr val="tx1"/>
                  </a:solidFill>
                </a:rPr>
                <a:t>등</a:t>
              </a:r>
              <a:r>
                <a:rPr lang="en-US" altLang="ko-KR" dirty="0">
                  <a:solidFill>
                    <a:schemeClr val="tx1"/>
                  </a:solidFill>
                </a:rPr>
                <a:t>],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액정표시장치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통신 모듈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카메라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br>
                <a:rPr lang="en-US" altLang="ko-KR" dirty="0">
                  <a:solidFill>
                    <a:schemeClr val="tx1"/>
                  </a:solidFill>
                </a:rPr>
              </a:br>
              <a:r>
                <a:rPr lang="ko-KR" altLang="en-US" dirty="0">
                  <a:solidFill>
                    <a:schemeClr val="tx1"/>
                  </a:solidFill>
                </a:rPr>
                <a:t>스피커</a:t>
              </a:r>
              <a:r>
                <a:rPr lang="en-US" altLang="ko-KR" dirty="0">
                  <a:solidFill>
                    <a:schemeClr val="tx1"/>
                  </a:solidFill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</a:rPr>
                <a:t>저장장치 등</a:t>
              </a:r>
              <a:r>
                <a:rPr lang="en-US" altLang="ko-KR" dirty="0">
                  <a:solidFill>
                    <a:schemeClr val="tx1"/>
                  </a:solidFill>
                </a:rPr>
                <a:t>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60589" y="3355160"/>
              <a:ext cx="34708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7030A0"/>
                  </a:solidFill>
                </a:rPr>
                <a:t>소프트웨어</a:t>
              </a:r>
              <a:endParaRPr lang="en-US" altLang="ko-KR" b="1" dirty="0">
                <a:solidFill>
                  <a:srgbClr val="7030A0"/>
                </a:solidFill>
              </a:endParaRPr>
            </a:p>
            <a:p>
              <a:pPr algn="ctr"/>
              <a:r>
                <a:rPr lang="en-US" altLang="ko-KR" dirty="0"/>
                <a:t>(</a:t>
              </a:r>
              <a:r>
                <a:rPr lang="ko-KR" altLang="en-US" dirty="0"/>
                <a:t>사용자</a:t>
              </a:r>
              <a:r>
                <a:rPr lang="en-US" altLang="ko-KR" dirty="0"/>
                <a:t> </a:t>
              </a:r>
              <a:r>
                <a:rPr lang="ko-KR" altLang="en-US" dirty="0"/>
                <a:t>인터페이스</a:t>
              </a:r>
              <a:r>
                <a:rPr lang="en-US" altLang="ko-KR" dirty="0"/>
                <a:t>, </a:t>
              </a:r>
              <a:r>
                <a:rPr lang="ko-KR" altLang="en-US" dirty="0"/>
                <a:t>멀티미디어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ko-KR" altLang="en-US" dirty="0"/>
                <a:t>및 통신 관련 프로그램 등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08919" y="2714699"/>
              <a:ext cx="3974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>
                  <a:solidFill>
                    <a:srgbClr val="7030A0"/>
                  </a:solidFill>
                </a:rPr>
                <a:t>통합 서비스를 제공하는 디지털 기기</a:t>
              </a:r>
              <a:endParaRPr lang="ko-KR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698CAEC-6B2A-4BE2-9107-AE7636732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28D90E7-6388-440B-9612-DF7892E9F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9838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2354" y="823499"/>
            <a:ext cx="10515600" cy="5789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NOT </a:t>
            </a:r>
            <a:r>
              <a:rPr lang="ko-KR" altLang="en-US" sz="2200" dirty="0"/>
              <a:t>게이트 스위치 모델</a:t>
            </a:r>
            <a:endParaRPr lang="en-US" altLang="ko-KR" sz="2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276359" y="1667303"/>
            <a:ext cx="4223324" cy="4361784"/>
            <a:chOff x="38381" y="977020"/>
            <a:chExt cx="4223324" cy="4361784"/>
          </a:xfrm>
        </p:grpSpPr>
        <p:sp>
          <p:nvSpPr>
            <p:cNvPr id="9" name="직사각형 8"/>
            <p:cNvSpPr/>
            <p:nvPr/>
          </p:nvSpPr>
          <p:spPr>
            <a:xfrm>
              <a:off x="2023797" y="1591098"/>
              <a:ext cx="914400" cy="13658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865753" y="2202877"/>
              <a:ext cx="158044" cy="158044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423793" y="2286978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2441428" y="1827013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직선 연결선 12"/>
            <p:cNvCxnSpPr>
              <a:stCxn id="12" idx="0"/>
              <a:endCxn id="25" idx="2"/>
            </p:cNvCxnSpPr>
            <p:nvPr/>
          </p:nvCxnSpPr>
          <p:spPr>
            <a:xfrm flipV="1">
              <a:off x="2482181" y="1346352"/>
              <a:ext cx="1104" cy="480661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H="1" flipV="1">
              <a:off x="2479813" y="2744963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2439060" y="2663457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연결선 15"/>
            <p:cNvCxnSpPr/>
            <p:nvPr/>
          </p:nvCxnSpPr>
          <p:spPr>
            <a:xfrm flipH="1" flipV="1">
              <a:off x="2181841" y="1957264"/>
              <a:ext cx="307270" cy="7389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2023796" y="3292023"/>
              <a:ext cx="914400" cy="13658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직선 연결선 17"/>
            <p:cNvCxnSpPr>
              <a:endCxn id="17" idx="1"/>
            </p:cNvCxnSpPr>
            <p:nvPr/>
          </p:nvCxnSpPr>
          <p:spPr>
            <a:xfrm flipV="1">
              <a:off x="1423792" y="3974930"/>
              <a:ext cx="600004" cy="129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2441427" y="3527938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 flipV="1">
              <a:off x="2479812" y="3144680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30" idx="0"/>
            </p:cNvCxnSpPr>
            <p:nvPr/>
          </p:nvCxnSpPr>
          <p:spPr>
            <a:xfrm flipH="1" flipV="1">
              <a:off x="2484878" y="4445888"/>
              <a:ext cx="10231" cy="523584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/>
            <p:cNvSpPr/>
            <p:nvPr/>
          </p:nvSpPr>
          <p:spPr>
            <a:xfrm>
              <a:off x="2439059" y="436438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 flipH="1" flipV="1">
              <a:off x="2181840" y="3658189"/>
              <a:ext cx="307270" cy="7389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8381" y="2938475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입력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73745" y="97702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+5V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직선 연결선 25"/>
            <p:cNvCxnSpPr/>
            <p:nvPr/>
          </p:nvCxnSpPr>
          <p:spPr>
            <a:xfrm flipV="1">
              <a:off x="1423792" y="2281899"/>
              <a:ext cx="0" cy="17060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981832" y="3124167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/>
            <p:cNvSpPr/>
            <p:nvPr/>
          </p:nvSpPr>
          <p:spPr>
            <a:xfrm>
              <a:off x="2433993" y="308612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2522933" y="3125739"/>
              <a:ext cx="78449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261712" y="496947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20422" y="295023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출력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948465" y="2113017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SW1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938196" y="3820558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SW2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2BB82C6-F2F9-4311-8844-7C691E11AE32}"/>
              </a:ext>
            </a:extLst>
          </p:cNvPr>
          <p:cNvGrpSpPr/>
          <p:nvPr/>
        </p:nvGrpSpPr>
        <p:grpSpPr>
          <a:xfrm>
            <a:off x="4577497" y="1667303"/>
            <a:ext cx="3587024" cy="4361784"/>
            <a:chOff x="4577497" y="1667303"/>
            <a:chExt cx="3587024" cy="4361784"/>
          </a:xfrm>
        </p:grpSpPr>
        <p:sp>
          <p:nvSpPr>
            <p:cNvPr id="32" name="직사각형 31"/>
            <p:cNvSpPr/>
            <p:nvPr/>
          </p:nvSpPr>
          <p:spPr>
            <a:xfrm>
              <a:off x="6090155" y="2281381"/>
              <a:ext cx="914400" cy="13658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5932111" y="2893160"/>
              <a:ext cx="158044" cy="158044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직선 연결선 33"/>
            <p:cNvCxnSpPr/>
            <p:nvPr/>
          </p:nvCxnSpPr>
          <p:spPr>
            <a:xfrm>
              <a:off x="5490151" y="2977261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/>
            <p:cNvSpPr/>
            <p:nvPr/>
          </p:nvSpPr>
          <p:spPr>
            <a:xfrm>
              <a:off x="6507786" y="251729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연결선 35"/>
            <p:cNvCxnSpPr>
              <a:stCxn id="35" idx="0"/>
              <a:endCxn id="48" idx="2"/>
            </p:cNvCxnSpPr>
            <p:nvPr/>
          </p:nvCxnSpPr>
          <p:spPr>
            <a:xfrm flipV="1">
              <a:off x="6548539" y="2036635"/>
              <a:ext cx="1104" cy="480661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 flipV="1">
              <a:off x="6546171" y="3435246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/>
            <p:cNvSpPr/>
            <p:nvPr/>
          </p:nvSpPr>
          <p:spPr>
            <a:xfrm>
              <a:off x="6505418" y="335374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연결선 38"/>
            <p:cNvCxnSpPr>
              <a:endCxn id="35" idx="2"/>
            </p:cNvCxnSpPr>
            <p:nvPr/>
          </p:nvCxnSpPr>
          <p:spPr>
            <a:xfrm flipH="1" flipV="1">
              <a:off x="6507786" y="2558049"/>
              <a:ext cx="47683" cy="8284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직사각형 39"/>
            <p:cNvSpPr/>
            <p:nvPr/>
          </p:nvSpPr>
          <p:spPr>
            <a:xfrm>
              <a:off x="6090154" y="3982306"/>
              <a:ext cx="914400" cy="13658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직선 연결선 40"/>
            <p:cNvCxnSpPr>
              <a:endCxn id="40" idx="1"/>
            </p:cNvCxnSpPr>
            <p:nvPr/>
          </p:nvCxnSpPr>
          <p:spPr>
            <a:xfrm flipV="1">
              <a:off x="5490150" y="4665213"/>
              <a:ext cx="600004" cy="129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타원 41"/>
            <p:cNvSpPr/>
            <p:nvPr/>
          </p:nvSpPr>
          <p:spPr>
            <a:xfrm>
              <a:off x="6507785" y="421822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직선 연결선 42"/>
            <p:cNvCxnSpPr/>
            <p:nvPr/>
          </p:nvCxnSpPr>
          <p:spPr>
            <a:xfrm flipH="1" flipV="1">
              <a:off x="6546170" y="3834963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53" idx="0"/>
            </p:cNvCxnSpPr>
            <p:nvPr/>
          </p:nvCxnSpPr>
          <p:spPr>
            <a:xfrm flipH="1" flipV="1">
              <a:off x="6551236" y="5136171"/>
              <a:ext cx="10231" cy="523584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타원 44"/>
            <p:cNvSpPr/>
            <p:nvPr/>
          </p:nvSpPr>
          <p:spPr>
            <a:xfrm>
              <a:off x="6505417" y="505466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 flipH="1" flipV="1">
              <a:off x="6248198" y="4348472"/>
              <a:ext cx="307270" cy="7389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577497" y="3628758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40103" y="1667303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+5V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 flipV="1">
              <a:off x="5490150" y="2972182"/>
              <a:ext cx="0" cy="17060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048190" y="3814450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타원 50"/>
            <p:cNvSpPr/>
            <p:nvPr/>
          </p:nvSpPr>
          <p:spPr>
            <a:xfrm>
              <a:off x="6500351" y="3776404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6589291" y="3816022"/>
              <a:ext cx="78449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328070" y="565975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386780" y="3640518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042074" y="2787516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SW1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018053" y="4495057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SW2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원호 83"/>
            <p:cNvSpPr/>
            <p:nvPr/>
          </p:nvSpPr>
          <p:spPr>
            <a:xfrm rot="18874411">
              <a:off x="6178648" y="2740676"/>
              <a:ext cx="914400" cy="914400"/>
            </a:xfrm>
            <a:prstGeom prst="arc">
              <a:avLst>
                <a:gd name="adj1" fmla="val 16200000"/>
                <a:gd name="adj2" fmla="val 19674445"/>
              </a:avLst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8326959" y="1669947"/>
            <a:ext cx="3537239" cy="4361784"/>
            <a:chOff x="8709591" y="979664"/>
            <a:chExt cx="3537239" cy="4361784"/>
          </a:xfrm>
        </p:grpSpPr>
        <p:sp>
          <p:nvSpPr>
            <p:cNvPr id="59" name="직사각형 58"/>
            <p:cNvSpPr/>
            <p:nvPr/>
          </p:nvSpPr>
          <p:spPr>
            <a:xfrm>
              <a:off x="10202945" y="1593742"/>
              <a:ext cx="914400" cy="13658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10044901" y="2205521"/>
              <a:ext cx="158044" cy="158044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직선 연결선 60"/>
            <p:cNvCxnSpPr/>
            <p:nvPr/>
          </p:nvCxnSpPr>
          <p:spPr>
            <a:xfrm>
              <a:off x="9602941" y="2289622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/>
            <p:cNvSpPr/>
            <p:nvPr/>
          </p:nvSpPr>
          <p:spPr>
            <a:xfrm>
              <a:off x="10620576" y="1829657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직선 연결선 62"/>
            <p:cNvCxnSpPr>
              <a:stCxn id="62" idx="0"/>
              <a:endCxn id="75" idx="2"/>
            </p:cNvCxnSpPr>
            <p:nvPr/>
          </p:nvCxnSpPr>
          <p:spPr>
            <a:xfrm flipV="1">
              <a:off x="10661329" y="1348996"/>
              <a:ext cx="1104" cy="480661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 flipV="1">
              <a:off x="10658961" y="2747607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타원 64"/>
            <p:cNvSpPr/>
            <p:nvPr/>
          </p:nvSpPr>
          <p:spPr>
            <a:xfrm>
              <a:off x="10618208" y="266610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직선 연결선 65"/>
            <p:cNvCxnSpPr/>
            <p:nvPr/>
          </p:nvCxnSpPr>
          <p:spPr>
            <a:xfrm flipH="1" flipV="1">
              <a:off x="10381503" y="1990519"/>
              <a:ext cx="286758" cy="7083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/>
            <p:cNvSpPr/>
            <p:nvPr/>
          </p:nvSpPr>
          <p:spPr>
            <a:xfrm>
              <a:off x="10202944" y="3294667"/>
              <a:ext cx="914400" cy="13658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직선 연결선 67"/>
            <p:cNvCxnSpPr>
              <a:endCxn id="67" idx="1"/>
            </p:cNvCxnSpPr>
            <p:nvPr/>
          </p:nvCxnSpPr>
          <p:spPr>
            <a:xfrm flipV="1">
              <a:off x="9602940" y="3977574"/>
              <a:ext cx="600004" cy="129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10620575" y="353058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H="1" flipV="1">
              <a:off x="10658960" y="3147324"/>
              <a:ext cx="0" cy="37817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80" idx="0"/>
            </p:cNvCxnSpPr>
            <p:nvPr/>
          </p:nvCxnSpPr>
          <p:spPr>
            <a:xfrm flipH="1" flipV="1">
              <a:off x="10664026" y="4448532"/>
              <a:ext cx="10231" cy="523584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10618207" y="436702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직선 연결선 72"/>
            <p:cNvCxnSpPr>
              <a:endCxn id="69" idx="2"/>
            </p:cNvCxnSpPr>
            <p:nvPr/>
          </p:nvCxnSpPr>
          <p:spPr>
            <a:xfrm flipH="1" flipV="1">
              <a:off x="10620575" y="3571335"/>
              <a:ext cx="47683" cy="8284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8709591" y="294111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52893" y="979664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+5V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 flipV="1">
              <a:off x="9602940" y="2284543"/>
              <a:ext cx="0" cy="17060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9160980" y="3126811"/>
              <a:ext cx="44196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타원 77"/>
            <p:cNvSpPr/>
            <p:nvPr/>
          </p:nvSpPr>
          <p:spPr>
            <a:xfrm>
              <a:off x="10613141" y="308876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10702081" y="3128383"/>
              <a:ext cx="78449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0440860" y="497211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1499570" y="2952879"/>
              <a:ext cx="570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100361" y="2099877"/>
              <a:ext cx="1146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SW1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OFF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185345" y="3807418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SW2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원호 84"/>
            <p:cNvSpPr/>
            <p:nvPr/>
          </p:nvSpPr>
          <p:spPr>
            <a:xfrm rot="18874411">
              <a:off x="10273755" y="3758052"/>
              <a:ext cx="914400" cy="914400"/>
            </a:xfrm>
            <a:prstGeom prst="arc">
              <a:avLst>
                <a:gd name="adj1" fmla="val 16200000"/>
                <a:gd name="adj2" fmla="val 19674445"/>
              </a:avLst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AB7F95A-8312-4C4F-ADA9-370F5631A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458F3-2D3E-4FDC-A9CF-FB6622C83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40</a:t>
            </a:fld>
            <a:endParaRPr lang="ko-KR" altLang="en-US" dirty="0"/>
          </a:p>
        </p:txBody>
      </p:sp>
      <p:sp>
        <p:nvSpPr>
          <p:cNvPr id="87" name="제목 1">
            <a:extLst>
              <a:ext uri="{FF2B5EF4-FFF2-40B4-BE49-F238E27FC236}">
                <a16:creationId xmlns:a16="http://schemas.microsoft.com/office/drawing/2014/main" id="{F506FB20-5658-475A-9012-DC52A404EA73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1.9 </a:t>
            </a:r>
            <a:r>
              <a:rPr lang="ko-KR" altLang="en-US" sz="2200"/>
              <a:t>게이트 구현 원리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518771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689551"/>
            <a:ext cx="10515600" cy="4726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AND</a:t>
            </a:r>
            <a:r>
              <a:rPr lang="ko-KR" altLang="en-US" sz="2200" dirty="0"/>
              <a:t>와 </a:t>
            </a:r>
            <a:r>
              <a:rPr lang="en-US" altLang="ko-KR" sz="2200" dirty="0"/>
              <a:t>OR </a:t>
            </a:r>
            <a:r>
              <a:rPr lang="ko-KR" altLang="en-US" sz="2200" dirty="0"/>
              <a:t>게이트 스위치 모델</a:t>
            </a:r>
            <a:endParaRPr lang="en-US" altLang="ko-KR" sz="2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2366371" y="1163181"/>
            <a:ext cx="1089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221056" y="1149099"/>
            <a:ext cx="558294" cy="405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90604" y="1283056"/>
            <a:ext cx="5132787" cy="4853772"/>
            <a:chOff x="-651305" y="891822"/>
            <a:chExt cx="5936098" cy="5414642"/>
          </a:xfrm>
        </p:grpSpPr>
        <p:sp>
          <p:nvSpPr>
            <p:cNvPr id="144" name="직사각형 143"/>
            <p:cNvSpPr/>
            <p:nvPr/>
          </p:nvSpPr>
          <p:spPr>
            <a:xfrm>
              <a:off x="1263967" y="4263012"/>
              <a:ext cx="835433" cy="11991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타원 144"/>
            <p:cNvSpPr/>
            <p:nvPr/>
          </p:nvSpPr>
          <p:spPr>
            <a:xfrm>
              <a:off x="1119572" y="4800116"/>
              <a:ext cx="144395" cy="13875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715780" y="4873951"/>
              <a:ext cx="4037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/>
            <p:cNvSpPr/>
            <p:nvPr/>
          </p:nvSpPr>
          <p:spPr>
            <a:xfrm>
              <a:off x="1645532" y="4470130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직선 연결선 147"/>
            <p:cNvCxnSpPr/>
            <p:nvPr/>
          </p:nvCxnSpPr>
          <p:spPr>
            <a:xfrm flipH="1" flipV="1">
              <a:off x="1680602" y="4133654"/>
              <a:ext cx="0" cy="3320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1680602" y="5276033"/>
              <a:ext cx="0" cy="4007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타원 149"/>
            <p:cNvSpPr/>
            <p:nvPr/>
          </p:nvSpPr>
          <p:spPr>
            <a:xfrm>
              <a:off x="1643368" y="5204476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직선 연결선 150"/>
            <p:cNvCxnSpPr/>
            <p:nvPr/>
          </p:nvCxnSpPr>
          <p:spPr>
            <a:xfrm flipH="1" flipV="1">
              <a:off x="1408363" y="4584483"/>
              <a:ext cx="280734" cy="6487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/>
            <p:cNvSpPr/>
            <p:nvPr/>
          </p:nvSpPr>
          <p:spPr>
            <a:xfrm>
              <a:off x="2965631" y="1444944"/>
              <a:ext cx="835433" cy="11991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3345032" y="2386409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직선 연결선 153"/>
            <p:cNvCxnSpPr/>
            <p:nvPr/>
          </p:nvCxnSpPr>
          <p:spPr>
            <a:xfrm flipH="1" flipV="1">
              <a:off x="3110026" y="1766415"/>
              <a:ext cx="280734" cy="6487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/>
            <p:cNvSpPr/>
            <p:nvPr/>
          </p:nvSpPr>
          <p:spPr>
            <a:xfrm>
              <a:off x="2964549" y="2830352"/>
              <a:ext cx="835433" cy="11991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직선 연결선 155"/>
            <p:cNvCxnSpPr>
              <a:endCxn id="155" idx="1"/>
            </p:cNvCxnSpPr>
            <p:nvPr/>
          </p:nvCxnSpPr>
          <p:spPr>
            <a:xfrm flipV="1">
              <a:off x="1717835" y="3429902"/>
              <a:ext cx="1246713" cy="113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타원 156"/>
            <p:cNvSpPr/>
            <p:nvPr/>
          </p:nvSpPr>
          <p:spPr>
            <a:xfrm>
              <a:off x="3346113" y="3037471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직선 연결선 157"/>
            <p:cNvCxnSpPr>
              <a:endCxn id="153" idx="4"/>
            </p:cNvCxnSpPr>
            <p:nvPr/>
          </p:nvCxnSpPr>
          <p:spPr>
            <a:xfrm flipV="1">
              <a:off x="3381183" y="2457966"/>
              <a:ext cx="1082" cy="57504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H="1" flipV="1">
              <a:off x="3381183" y="3843374"/>
              <a:ext cx="0" cy="3320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타원 159"/>
            <p:cNvSpPr/>
            <p:nvPr/>
          </p:nvSpPr>
          <p:spPr>
            <a:xfrm>
              <a:off x="3343950" y="3771817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 flipH="1" flipV="1">
              <a:off x="3108944" y="3151823"/>
              <a:ext cx="280734" cy="6487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/>
            <p:cNvSpPr/>
            <p:nvPr/>
          </p:nvSpPr>
          <p:spPr>
            <a:xfrm>
              <a:off x="3306716" y="1638063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3" name="직선 연결선 162"/>
            <p:cNvCxnSpPr>
              <a:stCxn id="162" idx="0"/>
              <a:endCxn id="164" idx="2"/>
            </p:cNvCxnSpPr>
            <p:nvPr/>
          </p:nvCxnSpPr>
          <p:spPr>
            <a:xfrm flipV="1">
              <a:off x="3343950" y="1216073"/>
              <a:ext cx="1009" cy="421991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3062150" y="891822"/>
              <a:ext cx="565616" cy="324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+5V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2964549" y="4263012"/>
              <a:ext cx="835433" cy="11991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2820153" y="4800116"/>
              <a:ext cx="144395" cy="13875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2527752" y="4873951"/>
              <a:ext cx="2924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3346113" y="4470130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 flipH="1" flipV="1">
              <a:off x="3381183" y="4133654"/>
              <a:ext cx="0" cy="3320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3343950" y="5204476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직선 연결선 170"/>
            <p:cNvCxnSpPr/>
            <p:nvPr/>
          </p:nvCxnSpPr>
          <p:spPr>
            <a:xfrm flipH="1" flipV="1">
              <a:off x="3108944" y="4584483"/>
              <a:ext cx="280734" cy="6487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>
              <a:stCxn id="174" idx="0"/>
              <a:endCxn id="170" idx="4"/>
            </p:cNvCxnSpPr>
            <p:nvPr/>
          </p:nvCxnSpPr>
          <p:spPr>
            <a:xfrm flipH="1" flipV="1">
              <a:off x="3381183" y="5276033"/>
              <a:ext cx="4394" cy="706180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타원 172"/>
            <p:cNvSpPr/>
            <p:nvPr/>
          </p:nvSpPr>
          <p:spPr>
            <a:xfrm>
              <a:off x="3341329" y="5634954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172336" y="5982213"/>
              <a:ext cx="426482" cy="324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5" name="직선 연결선 174"/>
            <p:cNvCxnSpPr/>
            <p:nvPr/>
          </p:nvCxnSpPr>
          <p:spPr>
            <a:xfrm>
              <a:off x="1672722" y="5676738"/>
              <a:ext cx="169848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 flipV="1">
              <a:off x="2534714" y="3441292"/>
              <a:ext cx="0" cy="143266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1680602" y="4140537"/>
              <a:ext cx="273164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타원 177"/>
            <p:cNvSpPr/>
            <p:nvPr/>
          </p:nvSpPr>
          <p:spPr>
            <a:xfrm>
              <a:off x="3341329" y="4099788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타원 178"/>
            <p:cNvSpPr/>
            <p:nvPr/>
          </p:nvSpPr>
          <p:spPr>
            <a:xfrm>
              <a:off x="2497480" y="3401300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0" name="직선 연결선 179"/>
            <p:cNvCxnSpPr/>
            <p:nvPr/>
          </p:nvCxnSpPr>
          <p:spPr>
            <a:xfrm>
              <a:off x="232906" y="2040851"/>
              <a:ext cx="273164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/>
            <p:nvPr/>
          </p:nvCxnSpPr>
          <p:spPr>
            <a:xfrm flipV="1">
              <a:off x="719752" y="2043542"/>
              <a:ext cx="0" cy="283040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타원 181"/>
            <p:cNvSpPr/>
            <p:nvPr/>
          </p:nvSpPr>
          <p:spPr>
            <a:xfrm>
              <a:off x="682518" y="2006895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-651305" y="1858723"/>
              <a:ext cx="953267" cy="377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입력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87096" y="3268116"/>
              <a:ext cx="953267" cy="377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입력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424799" y="3971528"/>
              <a:ext cx="859994" cy="324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출력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51915" y="1878725"/>
              <a:ext cx="793833" cy="377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SW1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036176" y="4839783"/>
              <a:ext cx="793833" cy="377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SW2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44556" y="4688708"/>
              <a:ext cx="793833" cy="377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SW2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54751" y="3241363"/>
              <a:ext cx="793833" cy="377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SW1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884380" y="1283055"/>
            <a:ext cx="5253600" cy="4885394"/>
            <a:chOff x="5450013" y="896589"/>
            <a:chExt cx="6042076" cy="5419653"/>
          </a:xfrm>
        </p:grpSpPr>
        <p:sp>
          <p:nvSpPr>
            <p:cNvPr id="98" name="직사각형 97"/>
            <p:cNvSpPr/>
            <p:nvPr/>
          </p:nvSpPr>
          <p:spPr>
            <a:xfrm>
              <a:off x="7439684" y="1716068"/>
              <a:ext cx="835433" cy="11991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9049060" y="5077245"/>
              <a:ext cx="144395" cy="13875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>
            <a:xfrm>
              <a:off x="6304879" y="2327007"/>
              <a:ext cx="113112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/>
            <p:cNvSpPr/>
            <p:nvPr/>
          </p:nvSpPr>
          <p:spPr>
            <a:xfrm>
              <a:off x="7821249" y="1923186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>
            <a:xfrm flipV="1">
              <a:off x="7856319" y="1508132"/>
              <a:ext cx="0" cy="4105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 flipH="1" flipV="1">
              <a:off x="7856319" y="2729089"/>
              <a:ext cx="0" cy="3320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/>
            <p:cNvSpPr/>
            <p:nvPr/>
          </p:nvSpPr>
          <p:spPr>
            <a:xfrm>
              <a:off x="7819085" y="2657532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>
            <a:xfrm flipH="1" flipV="1">
              <a:off x="7584079" y="2037539"/>
              <a:ext cx="280734" cy="6487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직사각형 105"/>
            <p:cNvSpPr/>
            <p:nvPr/>
          </p:nvSpPr>
          <p:spPr>
            <a:xfrm>
              <a:off x="9199765" y="4549934"/>
              <a:ext cx="835433" cy="11991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6878476" y="5152583"/>
              <a:ext cx="217058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/>
            <p:cNvSpPr/>
            <p:nvPr/>
          </p:nvSpPr>
          <p:spPr>
            <a:xfrm>
              <a:off x="9581329" y="4757052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 flipH="1" flipV="1">
              <a:off x="9616399" y="4420576"/>
              <a:ext cx="0" cy="3320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V="1">
              <a:off x="9616399" y="5562955"/>
              <a:ext cx="0" cy="413982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9579166" y="5491398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 flipH="1" flipV="1">
              <a:off x="9344160" y="4871405"/>
              <a:ext cx="280734" cy="6487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직사각형 112"/>
            <p:cNvSpPr/>
            <p:nvPr/>
          </p:nvSpPr>
          <p:spPr>
            <a:xfrm>
              <a:off x="9199765" y="3167595"/>
              <a:ext cx="835433" cy="11991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9581329" y="3374714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직선 연결선 114"/>
            <p:cNvCxnSpPr>
              <a:endCxn id="124" idx="4"/>
            </p:cNvCxnSpPr>
            <p:nvPr/>
          </p:nvCxnSpPr>
          <p:spPr>
            <a:xfrm flipH="1" flipV="1">
              <a:off x="9611451" y="2742096"/>
              <a:ext cx="4948" cy="6281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/>
            <p:cNvCxnSpPr/>
            <p:nvPr/>
          </p:nvCxnSpPr>
          <p:spPr>
            <a:xfrm flipH="1" flipV="1">
              <a:off x="9616399" y="4180617"/>
              <a:ext cx="0" cy="3320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9579166" y="4109060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H="1" flipV="1">
              <a:off x="9344160" y="3489066"/>
              <a:ext cx="280734" cy="6487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직사각형 118"/>
            <p:cNvSpPr/>
            <p:nvPr/>
          </p:nvSpPr>
          <p:spPr>
            <a:xfrm>
              <a:off x="9194816" y="1729074"/>
              <a:ext cx="835433" cy="11991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9055991" y="3710242"/>
              <a:ext cx="144395" cy="138753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8622838" y="2340014"/>
              <a:ext cx="56800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타원 121"/>
            <p:cNvSpPr/>
            <p:nvPr/>
          </p:nvSpPr>
          <p:spPr>
            <a:xfrm>
              <a:off x="9576381" y="1936193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직선 연결선 122"/>
            <p:cNvCxnSpPr>
              <a:endCxn id="126" idx="4"/>
            </p:cNvCxnSpPr>
            <p:nvPr/>
          </p:nvCxnSpPr>
          <p:spPr>
            <a:xfrm flipH="1" flipV="1">
              <a:off x="9610235" y="1543911"/>
              <a:ext cx="1216" cy="4123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타원 123"/>
            <p:cNvSpPr/>
            <p:nvPr/>
          </p:nvSpPr>
          <p:spPr>
            <a:xfrm>
              <a:off x="9574217" y="2670539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5" name="직선 연결선 124"/>
            <p:cNvCxnSpPr/>
            <p:nvPr/>
          </p:nvCxnSpPr>
          <p:spPr>
            <a:xfrm flipH="1" flipV="1">
              <a:off x="9339212" y="2050545"/>
              <a:ext cx="280734" cy="64875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타원 125"/>
            <p:cNvSpPr/>
            <p:nvPr/>
          </p:nvSpPr>
          <p:spPr>
            <a:xfrm>
              <a:off x="9573001" y="1472354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직선 연결선 126"/>
            <p:cNvCxnSpPr>
              <a:stCxn id="126" idx="0"/>
              <a:endCxn id="128" idx="2"/>
            </p:cNvCxnSpPr>
            <p:nvPr/>
          </p:nvCxnSpPr>
          <p:spPr>
            <a:xfrm flipV="1">
              <a:off x="9610235" y="1220840"/>
              <a:ext cx="0" cy="251514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9327427" y="896589"/>
              <a:ext cx="565616" cy="324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+5V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7847616" y="1510484"/>
              <a:ext cx="174229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9416047" y="5991991"/>
              <a:ext cx="426482" cy="324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직선 연결선 130"/>
            <p:cNvCxnSpPr/>
            <p:nvPr/>
          </p:nvCxnSpPr>
          <p:spPr>
            <a:xfrm>
              <a:off x="7846956" y="3056175"/>
              <a:ext cx="27733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타원 131"/>
            <p:cNvSpPr/>
            <p:nvPr/>
          </p:nvSpPr>
          <p:spPr>
            <a:xfrm>
              <a:off x="9575322" y="3020396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632095" y="2895098"/>
              <a:ext cx="859994" cy="3242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출력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직선 연결선 133"/>
            <p:cNvCxnSpPr/>
            <p:nvPr/>
          </p:nvCxnSpPr>
          <p:spPr>
            <a:xfrm flipV="1">
              <a:off x="6884986" y="2322174"/>
              <a:ext cx="0" cy="283040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타원 134"/>
            <p:cNvSpPr/>
            <p:nvPr/>
          </p:nvSpPr>
          <p:spPr>
            <a:xfrm>
              <a:off x="6847752" y="2285527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450013" y="2123769"/>
              <a:ext cx="947973" cy="375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입력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직선 연결선 136"/>
            <p:cNvCxnSpPr/>
            <p:nvPr/>
          </p:nvCxnSpPr>
          <p:spPr>
            <a:xfrm flipV="1">
              <a:off x="8623554" y="2334485"/>
              <a:ext cx="0" cy="1432659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타원 137"/>
            <p:cNvSpPr/>
            <p:nvPr/>
          </p:nvSpPr>
          <p:spPr>
            <a:xfrm>
              <a:off x="8585605" y="3743117"/>
              <a:ext cx="74467" cy="7155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직선 연결선 138"/>
            <p:cNvCxnSpPr/>
            <p:nvPr/>
          </p:nvCxnSpPr>
          <p:spPr>
            <a:xfrm>
              <a:off x="8222294" y="3780511"/>
              <a:ext cx="82852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7380304" y="3599779"/>
              <a:ext cx="947973" cy="375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입력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228127" y="2007814"/>
              <a:ext cx="789424" cy="375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SW1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82055" y="4984497"/>
              <a:ext cx="789424" cy="375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SW2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92996" y="2159181"/>
              <a:ext cx="789424" cy="375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SW1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993368" y="3580334"/>
              <a:ext cx="789424" cy="375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SW2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029790" y="2700888"/>
            <a:ext cx="1716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두 입력이 모두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C00000"/>
                </a:solidFill>
              </a:rPr>
              <a:t>1</a:t>
            </a:r>
            <a:r>
              <a:rPr lang="ko-KR" altLang="en-US" sz="1600" dirty="0"/>
              <a:t>이면 </a:t>
            </a:r>
            <a:r>
              <a:rPr lang="en-US" altLang="ko-KR" sz="1600" dirty="0">
                <a:solidFill>
                  <a:srgbClr val="C00000"/>
                </a:solidFill>
              </a:rPr>
              <a:t>5V</a:t>
            </a:r>
            <a:r>
              <a:rPr lang="ko-KR" altLang="en-US" sz="1600"/>
              <a:t>와 연결</a:t>
            </a:r>
            <a:endParaRPr lang="ko-KR" altLang="en-US" sz="1600" dirty="0"/>
          </a:p>
        </p:txBody>
      </p:sp>
      <p:sp>
        <p:nvSpPr>
          <p:cNvPr id="186" name="TextBox 185"/>
          <p:cNvSpPr txBox="1"/>
          <p:nvPr/>
        </p:nvSpPr>
        <p:spPr>
          <a:xfrm>
            <a:off x="7244110" y="4330013"/>
            <a:ext cx="1775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두 입력이 모두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C00000"/>
                </a:solidFill>
              </a:rPr>
              <a:t>0</a:t>
            </a:r>
            <a:r>
              <a:rPr lang="ko-KR" altLang="en-US" sz="1600" dirty="0"/>
              <a:t>이면 </a:t>
            </a:r>
            <a:r>
              <a:rPr lang="en-US" altLang="ko-KR" sz="1600" dirty="0">
                <a:solidFill>
                  <a:srgbClr val="C00000"/>
                </a:solidFill>
              </a:rPr>
              <a:t>0V</a:t>
            </a:r>
            <a:r>
              <a:rPr lang="ko-KR" altLang="en-US" sz="1600"/>
              <a:t>와 연결</a:t>
            </a:r>
            <a:endParaRPr lang="ko-KR" altLang="en-US" sz="160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428DDB-30E4-4FF2-A4FA-5B7BE1B68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89B0A4-AACB-425C-BFFF-AC1E16562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41</a:t>
            </a:fld>
            <a:endParaRPr lang="ko-KR" altLang="en-US" dirty="0"/>
          </a:p>
        </p:txBody>
      </p:sp>
      <p:sp>
        <p:nvSpPr>
          <p:cNvPr id="142" name="제목 1">
            <a:extLst>
              <a:ext uri="{FF2B5EF4-FFF2-40B4-BE49-F238E27FC236}">
                <a16:creationId xmlns:a16="http://schemas.microsoft.com/office/drawing/2014/main" id="{CD1A0C90-6CA9-4377-B890-881690F45058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1.9 </a:t>
            </a:r>
            <a:r>
              <a:rPr lang="ko-KR" altLang="en-US" sz="2200"/>
              <a:t>게이트 구현 원리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05045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814290"/>
            <a:ext cx="10515600" cy="1019183"/>
          </a:xfrm>
        </p:spPr>
        <p:txBody>
          <a:bodyPr>
            <a:normAutofit/>
          </a:bodyPr>
          <a:lstStyle/>
          <a:p>
            <a:pPr algn="just" fontAlgn="base">
              <a:lnSpc>
                <a:spcPct val="100000"/>
              </a:lnSpc>
            </a:pPr>
            <a:r>
              <a:rPr lang="en-US" altLang="ko-KR" sz="2000" kern="0" dirty="0"/>
              <a:t>74-</a:t>
            </a:r>
            <a:r>
              <a:rPr lang="ko-KR" altLang="en-US" sz="2000" kern="0" dirty="0"/>
              <a:t>계열 집적 회로</a:t>
            </a:r>
            <a:r>
              <a:rPr lang="en-US" altLang="ko-KR" sz="2000" kern="0" dirty="0"/>
              <a:t>(74-family IC)</a:t>
            </a:r>
          </a:p>
          <a:p>
            <a:pPr lvl="1" algn="just" fontAlgn="base">
              <a:lnSpc>
                <a:spcPct val="100000"/>
              </a:lnSpc>
            </a:pPr>
            <a:r>
              <a:rPr lang="ko-KR" altLang="en-US" sz="1800" kern="0" dirty="0">
                <a:solidFill>
                  <a:srgbClr val="000000"/>
                </a:solidFill>
              </a:rPr>
              <a:t>반도체</a:t>
            </a:r>
            <a:r>
              <a:rPr lang="en-US" altLang="ko-KR" sz="1800" kern="0" dirty="0">
                <a:solidFill>
                  <a:srgbClr val="000000"/>
                </a:solidFill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</a:rPr>
              <a:t>기술로 다수의 트랜지스터로 제작된 논리 게이트 칩</a:t>
            </a:r>
            <a:endParaRPr lang="en-US" altLang="ko-KR" sz="1800" kern="0" dirty="0">
              <a:solidFill>
                <a:srgbClr val="00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95495"/>
              </p:ext>
            </p:extLst>
          </p:nvPr>
        </p:nvGraphicFramePr>
        <p:xfrm>
          <a:off x="1658703" y="1994633"/>
          <a:ext cx="8241651" cy="3065526"/>
        </p:xfrm>
        <a:graphic>
          <a:graphicData uri="http://schemas.openxmlformats.org/drawingml/2006/table">
            <a:tbl>
              <a:tblPr/>
              <a:tblGrid>
                <a:gridCol w="1782471">
                  <a:extLst>
                    <a:ext uri="{9D8B030D-6E8A-4147-A177-3AD203B41FA5}">
                      <a16:colId xmlns:a16="http://schemas.microsoft.com/office/drawing/2014/main" val="2006132920"/>
                    </a:ext>
                  </a:extLst>
                </a:gridCol>
                <a:gridCol w="1862729">
                  <a:extLst>
                    <a:ext uri="{9D8B030D-6E8A-4147-A177-3AD203B41FA5}">
                      <a16:colId xmlns:a16="http://schemas.microsoft.com/office/drawing/2014/main" val="2822111196"/>
                    </a:ext>
                  </a:extLst>
                </a:gridCol>
                <a:gridCol w="1929728">
                  <a:extLst>
                    <a:ext uri="{9D8B030D-6E8A-4147-A177-3AD203B41FA5}">
                      <a16:colId xmlns:a16="http://schemas.microsoft.com/office/drawing/2014/main" val="3713345160"/>
                    </a:ext>
                  </a:extLst>
                </a:gridCol>
                <a:gridCol w="2666723">
                  <a:extLst>
                    <a:ext uri="{9D8B030D-6E8A-4147-A177-3AD203B41FA5}">
                      <a16:colId xmlns:a16="http://schemas.microsoft.com/office/drawing/2014/main" val="3039908957"/>
                    </a:ext>
                  </a:extLst>
                </a:gridCol>
              </a:tblGrid>
              <a:tr h="5289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 번호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part number)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 게이트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722693"/>
                  </a:ext>
                </a:extLst>
              </a:tr>
              <a:tr h="280680">
                <a:tc>
                  <a:txBody>
                    <a:bodyPr/>
                    <a:lstStyle/>
                    <a:p>
                      <a:pPr marL="2159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   74x34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8509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Hex/1-input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Buffer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14-pin IC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내장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468172"/>
                  </a:ext>
                </a:extLst>
              </a:tr>
              <a:tr h="280680">
                <a:tc>
                  <a:txBody>
                    <a:bodyPr/>
                    <a:lstStyle/>
                    <a:p>
                      <a:pPr marL="2159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   74x04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Inverter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602067"/>
                  </a:ext>
                </a:extLst>
              </a:tr>
              <a:tr h="280680">
                <a:tc>
                  <a:txBody>
                    <a:bodyPr/>
                    <a:lstStyle/>
                    <a:p>
                      <a:pPr marL="2159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   74x08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8509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Quad/2-input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14-pin IC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내장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272057"/>
                  </a:ext>
                </a:extLst>
              </a:tr>
              <a:tr h="280680">
                <a:tc>
                  <a:txBody>
                    <a:bodyPr/>
                    <a:lstStyle/>
                    <a:p>
                      <a:pPr marL="2159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   74x32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99617"/>
                  </a:ext>
                </a:extLst>
              </a:tr>
              <a:tr h="280680">
                <a:tc>
                  <a:txBody>
                    <a:bodyPr/>
                    <a:lstStyle/>
                    <a:p>
                      <a:pPr marL="2159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   74x00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NAND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98986"/>
                  </a:ext>
                </a:extLst>
              </a:tr>
              <a:tr h="280680">
                <a:tc>
                  <a:txBody>
                    <a:bodyPr/>
                    <a:lstStyle/>
                    <a:p>
                      <a:pPr marL="2159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   74x02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NOR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31014"/>
                  </a:ext>
                </a:extLst>
              </a:tr>
              <a:tr h="280680">
                <a:tc>
                  <a:txBody>
                    <a:bodyPr/>
                    <a:lstStyle/>
                    <a:p>
                      <a:pPr marL="2159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   74x86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XOR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08267"/>
                  </a:ext>
                </a:extLst>
              </a:tr>
              <a:tr h="280680">
                <a:tc>
                  <a:txBody>
                    <a:bodyPr/>
                    <a:lstStyle/>
                    <a:p>
                      <a:pPr marL="21590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   74x7266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XNOR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6285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578020" y="5362864"/>
            <a:ext cx="8749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v"/>
            </a:pPr>
            <a:r>
              <a:rPr lang="en-US" altLang="ko-KR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74-</a:t>
            </a:r>
            <a:r>
              <a:rPr lang="ko-KR" altLang="en-US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뒤에 붙은 영문자는</a:t>
            </a:r>
            <a:r>
              <a:rPr lang="en-US" altLang="ko-KR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LS, ALS, HC, HCT, AHCT</a:t>
            </a:r>
            <a:r>
              <a:rPr lang="ko-KR" altLang="en-US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와 같은 영문자</a:t>
            </a:r>
            <a:r>
              <a:rPr lang="en-US" altLang="ko-KR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최대 </a:t>
            </a:r>
            <a:r>
              <a:rPr lang="en-US" altLang="ko-KR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4</a:t>
            </a:r>
            <a:r>
              <a:rPr lang="ko-KR" altLang="en-US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개 문자</a:t>
            </a:r>
            <a:r>
              <a:rPr lang="en-US" altLang="ko-KR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/>
            </a:r>
            <a:br>
              <a:rPr lang="en-US" altLang="ko-KR" kern="0" dirty="0">
                <a:solidFill>
                  <a:srgbClr val="00A048"/>
                </a:solidFill>
                <a:latin typeface="맑은 고딕" panose="020B0503020000020004" pitchFamily="50" charset="-127"/>
              </a:rPr>
            </a:br>
            <a:r>
              <a:rPr lang="ko-KR" altLang="en-US" kern="0" dirty="0">
                <a:solidFill>
                  <a:srgbClr val="00A048"/>
                </a:solidFill>
                <a:latin typeface="맑은 고딕" panose="020B0503020000020004" pitchFamily="50" charset="-127"/>
              </a:rPr>
              <a:t>붙여 트랜지스터의 종류 및 특성 등의 세부 사항을 표기함</a:t>
            </a:r>
            <a:endParaRPr lang="ko-KR" altLang="en-US" kern="0" dirty="0">
              <a:solidFill>
                <a:srgbClr val="00A048"/>
              </a:solidFill>
              <a:latin typeface="함초롬바탕" panose="02030604000101010101" pitchFamily="18" charset="-127"/>
            </a:endParaRP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DCB5B86-1CB5-4472-A61E-365361B6A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D6BEA05-AE80-4886-9840-2F61BA7DF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42</a:t>
            </a:fld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2A2496B-7206-4CFC-AE84-CDE6FCF9C6C7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1.10 </a:t>
            </a:r>
            <a:r>
              <a:rPr lang="ko-KR" altLang="en-US" sz="2200"/>
              <a:t>논리 게이트 </a:t>
            </a:r>
            <a:r>
              <a:rPr lang="en-US" altLang="ko-KR" sz="2200"/>
              <a:t>IC(Integrated circuit)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75265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6016" y="897969"/>
            <a:ext cx="10515600" cy="4579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200" dirty="0"/>
              <a:t>IC </a:t>
            </a:r>
            <a:r>
              <a:rPr lang="ko-KR" altLang="en-US" sz="2200" dirty="0"/>
              <a:t>외형과 내부 결선도 예</a:t>
            </a:r>
            <a:endParaRPr lang="en-US" altLang="ko-KR" sz="2200" dirty="0"/>
          </a:p>
        </p:txBody>
      </p:sp>
      <p:pic>
        <p:nvPicPr>
          <p:cNvPr id="11265" name="_x333794520" descr="EMB00004c6c132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20" y="2669379"/>
            <a:ext cx="2187575" cy="1257300"/>
          </a:xfrm>
          <a:prstGeom prst="rect">
            <a:avLst/>
          </a:prstGeom>
          <a:noFill/>
        </p:spPr>
      </p:pic>
      <p:sp>
        <p:nvSpPr>
          <p:cNvPr id="233" name="TextBox 232"/>
          <p:cNvSpPr txBox="1"/>
          <p:nvPr/>
        </p:nvSpPr>
        <p:spPr>
          <a:xfrm>
            <a:off x="6492046" y="432891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GND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0638345" y="4328910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GND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3818211" y="4328910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1A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4290392" y="432891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1Y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4753054" y="4328910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2A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5225235" y="432891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2Y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5681426" y="4328910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3A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6153607" y="432891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3Y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7957780" y="4328910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1A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8429961" y="432891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1B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8892623" y="432891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1Y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9364804" y="4328910"/>
            <a:ext cx="433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2A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9820995" y="4328910"/>
            <a:ext cx="418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2B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10293176" y="432891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2Y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275" name="그룹 11274">
            <a:extLst>
              <a:ext uri="{FF2B5EF4-FFF2-40B4-BE49-F238E27FC236}">
                <a16:creationId xmlns:a16="http://schemas.microsoft.com/office/drawing/2014/main" id="{FC69E153-3320-4096-B34C-2E65D499C70C}"/>
              </a:ext>
            </a:extLst>
          </p:cNvPr>
          <p:cNvGrpSpPr/>
          <p:nvPr/>
        </p:nvGrpSpPr>
        <p:grpSpPr>
          <a:xfrm>
            <a:off x="7609664" y="1827348"/>
            <a:ext cx="3606800" cy="2509507"/>
            <a:chOff x="7609664" y="1827348"/>
            <a:chExt cx="3606800" cy="2509507"/>
          </a:xfrm>
        </p:grpSpPr>
        <p:cxnSp>
          <p:nvCxnSpPr>
            <p:cNvPr id="235" name="직선 연결선 234"/>
            <p:cNvCxnSpPr>
              <a:cxnSpLocks/>
            </p:cNvCxnSpPr>
            <p:nvPr/>
          </p:nvCxnSpPr>
          <p:spPr>
            <a:xfrm>
              <a:off x="8166559" y="3479940"/>
              <a:ext cx="2634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/>
            <p:nvPr/>
          </p:nvCxnSpPr>
          <p:spPr>
            <a:xfrm>
              <a:off x="8856219" y="3561008"/>
              <a:ext cx="25483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TextBox 236"/>
            <p:cNvSpPr txBox="1"/>
            <p:nvPr/>
          </p:nvSpPr>
          <p:spPr>
            <a:xfrm>
              <a:off x="7993912" y="213242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14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457327" y="213242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13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8919024" y="213242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12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9387733" y="213242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11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9834772" y="213242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10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10352362" y="2132425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9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10815688" y="2132425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8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8039632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8503047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2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8964744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3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47" name="TextBox 246"/>
            <p:cNvSpPr txBox="1"/>
            <p:nvPr/>
          </p:nvSpPr>
          <p:spPr>
            <a:xfrm>
              <a:off x="9428373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4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9880492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5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10342202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6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10815688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7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7894144" y="2438043"/>
              <a:ext cx="3322320" cy="161206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52" name="현 251"/>
            <p:cNvSpPr/>
            <p:nvPr/>
          </p:nvSpPr>
          <p:spPr>
            <a:xfrm flipH="1">
              <a:off x="7609664" y="3035795"/>
              <a:ext cx="568960" cy="416560"/>
            </a:xfrm>
            <a:prstGeom prst="chord">
              <a:avLst>
                <a:gd name="adj1" fmla="val 5353273"/>
                <a:gd name="adj2" fmla="val 1620000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8092264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8554586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9016908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9479230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9941552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10403874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10866194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8092264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8554586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9016908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9479230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9941552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10403874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10866194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cxnSp>
          <p:nvCxnSpPr>
            <p:cNvPr id="267" name="직선 연결선 266"/>
            <p:cNvCxnSpPr>
              <a:stCxn id="253" idx="0"/>
            </p:cNvCxnSpPr>
            <p:nvPr/>
          </p:nvCxnSpPr>
          <p:spPr>
            <a:xfrm flipV="1">
              <a:off x="8178624" y="3479940"/>
              <a:ext cx="0" cy="57016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 flipV="1">
              <a:off x="9101872" y="3561008"/>
              <a:ext cx="0" cy="48909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/>
            <p:cNvCxnSpPr/>
            <p:nvPr/>
          </p:nvCxnSpPr>
          <p:spPr>
            <a:xfrm flipV="1">
              <a:off x="8640484" y="3883662"/>
              <a:ext cx="0" cy="1653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연결선 269"/>
            <p:cNvCxnSpPr/>
            <p:nvPr/>
          </p:nvCxnSpPr>
          <p:spPr>
            <a:xfrm flipV="1">
              <a:off x="8647713" y="2442742"/>
              <a:ext cx="0" cy="5879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V="1">
              <a:off x="9570961" y="2447822"/>
              <a:ext cx="0" cy="4775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연결선 271"/>
            <p:cNvCxnSpPr/>
            <p:nvPr/>
          </p:nvCxnSpPr>
          <p:spPr>
            <a:xfrm flipV="1">
              <a:off x="10033241" y="2447822"/>
              <a:ext cx="0" cy="5879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/>
            <p:cNvCxnSpPr/>
            <p:nvPr/>
          </p:nvCxnSpPr>
          <p:spPr>
            <a:xfrm flipV="1">
              <a:off x="10960132" y="2447822"/>
              <a:ext cx="0" cy="4756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7890826" y="1827348"/>
              <a:ext cx="563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VCC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76" name="직선 연결선 275"/>
            <p:cNvCxnSpPr>
              <a:cxnSpLocks/>
            </p:cNvCxnSpPr>
            <p:nvPr/>
          </p:nvCxnSpPr>
          <p:spPr>
            <a:xfrm>
              <a:off x="8304448" y="3659010"/>
              <a:ext cx="12551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순서도: 지연 276"/>
            <p:cNvSpPr/>
            <p:nvPr/>
          </p:nvSpPr>
          <p:spPr>
            <a:xfrm>
              <a:off x="8431134" y="3363656"/>
              <a:ext cx="430800" cy="396182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8" name="직선 연결선 277"/>
            <p:cNvCxnSpPr>
              <a:cxnSpLocks/>
            </p:cNvCxnSpPr>
            <p:nvPr/>
          </p:nvCxnSpPr>
          <p:spPr>
            <a:xfrm flipV="1">
              <a:off x="8313937" y="3653925"/>
              <a:ext cx="0" cy="2407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/>
            <p:nvPr/>
          </p:nvCxnSpPr>
          <p:spPr>
            <a:xfrm>
              <a:off x="8304448" y="3894654"/>
              <a:ext cx="329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cxnSpLocks/>
            </p:cNvCxnSpPr>
            <p:nvPr/>
          </p:nvCxnSpPr>
          <p:spPr>
            <a:xfrm>
              <a:off x="9555628" y="3479940"/>
              <a:ext cx="26457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/>
            <p:nvPr/>
          </p:nvCxnSpPr>
          <p:spPr>
            <a:xfrm>
              <a:off x="10245288" y="3561008"/>
              <a:ext cx="25483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/>
            <p:cNvCxnSpPr/>
            <p:nvPr/>
          </p:nvCxnSpPr>
          <p:spPr>
            <a:xfrm flipV="1">
              <a:off x="9567693" y="3479940"/>
              <a:ext cx="0" cy="57016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/>
            <p:cNvCxnSpPr/>
            <p:nvPr/>
          </p:nvCxnSpPr>
          <p:spPr>
            <a:xfrm flipV="1">
              <a:off x="10490941" y="3561008"/>
              <a:ext cx="0" cy="48909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/>
            <p:cNvCxnSpPr/>
            <p:nvPr/>
          </p:nvCxnSpPr>
          <p:spPr>
            <a:xfrm flipV="1">
              <a:off x="10029553" y="3883662"/>
              <a:ext cx="0" cy="1653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/>
            <p:cNvCxnSpPr>
              <a:cxnSpLocks/>
            </p:cNvCxnSpPr>
            <p:nvPr/>
          </p:nvCxnSpPr>
          <p:spPr>
            <a:xfrm>
              <a:off x="9693517" y="3659010"/>
              <a:ext cx="12668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순서도: 지연 285"/>
            <p:cNvSpPr/>
            <p:nvPr/>
          </p:nvSpPr>
          <p:spPr>
            <a:xfrm>
              <a:off x="9820203" y="3363656"/>
              <a:ext cx="430800" cy="396182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7" name="직선 연결선 286"/>
            <p:cNvCxnSpPr>
              <a:cxnSpLocks/>
            </p:cNvCxnSpPr>
            <p:nvPr/>
          </p:nvCxnSpPr>
          <p:spPr>
            <a:xfrm flipV="1">
              <a:off x="9703006" y="3653925"/>
              <a:ext cx="0" cy="2407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/>
            <p:cNvCxnSpPr/>
            <p:nvPr/>
          </p:nvCxnSpPr>
          <p:spPr>
            <a:xfrm>
              <a:off x="9693517" y="3894654"/>
              <a:ext cx="329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/>
            <p:cNvCxnSpPr>
              <a:cxnSpLocks/>
            </p:cNvCxnSpPr>
            <p:nvPr/>
          </p:nvCxnSpPr>
          <p:spPr>
            <a:xfrm>
              <a:off x="10148895" y="2844977"/>
              <a:ext cx="12965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/>
            <p:cNvCxnSpPr>
              <a:cxnSpLocks/>
              <a:stCxn id="292" idx="3"/>
            </p:cNvCxnSpPr>
            <p:nvPr/>
          </p:nvCxnSpPr>
          <p:spPr>
            <a:xfrm flipV="1">
              <a:off x="10701301" y="2926045"/>
              <a:ext cx="269034" cy="7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/>
            <p:cNvCxnSpPr>
              <a:cxnSpLocks/>
            </p:cNvCxnSpPr>
            <p:nvPr/>
          </p:nvCxnSpPr>
          <p:spPr>
            <a:xfrm>
              <a:off x="10029553" y="3024047"/>
              <a:ext cx="24899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순서도: 지연 291"/>
            <p:cNvSpPr/>
            <p:nvPr/>
          </p:nvSpPr>
          <p:spPr>
            <a:xfrm>
              <a:off x="10270501" y="2728693"/>
              <a:ext cx="430800" cy="396182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3" name="직선 연결선 292"/>
            <p:cNvCxnSpPr>
              <a:cxnSpLocks/>
            </p:cNvCxnSpPr>
            <p:nvPr/>
          </p:nvCxnSpPr>
          <p:spPr>
            <a:xfrm>
              <a:off x="8771225" y="2844977"/>
              <a:ext cx="11629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cxnSpLocks/>
              <a:stCxn id="296" idx="3"/>
            </p:cNvCxnSpPr>
            <p:nvPr/>
          </p:nvCxnSpPr>
          <p:spPr>
            <a:xfrm>
              <a:off x="9323631" y="2926784"/>
              <a:ext cx="2577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cxnSpLocks/>
            </p:cNvCxnSpPr>
            <p:nvPr/>
          </p:nvCxnSpPr>
          <p:spPr>
            <a:xfrm>
              <a:off x="8640484" y="3024047"/>
              <a:ext cx="24703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순서도: 지연 295"/>
            <p:cNvSpPr/>
            <p:nvPr/>
          </p:nvSpPr>
          <p:spPr>
            <a:xfrm>
              <a:off x="8892831" y="2728693"/>
              <a:ext cx="430800" cy="396182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97" name="직선 연결선 296"/>
            <p:cNvCxnSpPr/>
            <p:nvPr/>
          </p:nvCxnSpPr>
          <p:spPr>
            <a:xfrm flipV="1">
              <a:off x="10500124" y="2438043"/>
              <a:ext cx="0" cy="1653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/>
            <p:nvPr/>
          </p:nvCxnSpPr>
          <p:spPr>
            <a:xfrm flipV="1">
              <a:off x="9106934" y="2438043"/>
              <a:ext cx="0" cy="16536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연결선 298"/>
            <p:cNvCxnSpPr/>
            <p:nvPr/>
          </p:nvCxnSpPr>
          <p:spPr>
            <a:xfrm flipV="1">
              <a:off x="10155376" y="2591752"/>
              <a:ext cx="0" cy="2580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연결선 299"/>
            <p:cNvCxnSpPr/>
            <p:nvPr/>
          </p:nvCxnSpPr>
          <p:spPr>
            <a:xfrm flipV="1">
              <a:off x="8778868" y="2591752"/>
              <a:ext cx="0" cy="2580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직선 연결선 300"/>
            <p:cNvCxnSpPr/>
            <p:nvPr/>
          </p:nvCxnSpPr>
          <p:spPr>
            <a:xfrm>
              <a:off x="10155376" y="2599372"/>
              <a:ext cx="35383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직선 연결선 301"/>
            <p:cNvCxnSpPr/>
            <p:nvPr/>
          </p:nvCxnSpPr>
          <p:spPr>
            <a:xfrm>
              <a:off x="8781584" y="2599372"/>
              <a:ext cx="3294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TextBox 320"/>
            <p:cNvSpPr txBox="1"/>
            <p:nvPr/>
          </p:nvSpPr>
          <p:spPr>
            <a:xfrm>
              <a:off x="8415335" y="1829449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4A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8887516" y="1829449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4B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9350178" y="1829449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4Y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9822359" y="1829449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3A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0278550" y="1829449"/>
              <a:ext cx="4187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3B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0750731" y="1829449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3Y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42" name="직사각형 341"/>
          <p:cNvSpPr/>
          <p:nvPr/>
        </p:nvSpPr>
        <p:spPr>
          <a:xfrm>
            <a:off x="1144595" y="4077093"/>
            <a:ext cx="1861945" cy="47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latin typeface="Times New Roman" panose="02020603050405020304" pitchFamily="18" charset="0"/>
              </a:rPr>
              <a:t>DIP </a:t>
            </a:r>
            <a:r>
              <a:rPr lang="ko-KR" altLang="en-US" kern="0" dirty="0">
                <a:latin typeface="맑은 고딕" panose="020B0503020000020004" pitchFamily="50" charset="-127"/>
              </a:rPr>
              <a:t>형식 </a:t>
            </a:r>
            <a:r>
              <a:rPr lang="en-US" altLang="ko-KR" kern="0" dirty="0">
                <a:latin typeface="Times New Roman" panose="02020603050405020304" pitchFamily="18" charset="0"/>
              </a:rPr>
              <a:t>IC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343" name="직사각형 342"/>
          <p:cNvSpPr/>
          <p:nvPr/>
        </p:nvSpPr>
        <p:spPr>
          <a:xfrm>
            <a:off x="4905324" y="4516017"/>
            <a:ext cx="1025057" cy="47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latin typeface="Times New Roman" panose="02020603050405020304" pitchFamily="18" charset="0"/>
              </a:rPr>
              <a:t>7404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344" name="직사각형 343"/>
          <p:cNvSpPr/>
          <p:nvPr/>
        </p:nvSpPr>
        <p:spPr>
          <a:xfrm>
            <a:off x="9413665" y="4521444"/>
            <a:ext cx="938697" cy="477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en-US" altLang="ko-KR" kern="0" dirty="0">
                <a:latin typeface="Times New Roman" panose="02020603050405020304" pitchFamily="18" charset="0"/>
              </a:rPr>
              <a:t>7408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  <p:sp>
        <p:nvSpPr>
          <p:cNvPr id="345" name="직사각형 344"/>
          <p:cNvSpPr/>
          <p:nvPr/>
        </p:nvSpPr>
        <p:spPr>
          <a:xfrm>
            <a:off x="1249389" y="5348805"/>
            <a:ext cx="1028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 latinLnBrk="0">
              <a:buFont typeface="Wingdings" panose="05000000000000000000" pitchFamily="2" charset="2"/>
              <a:buChar char="v"/>
            </a:pPr>
            <a:r>
              <a:rPr lang="en-US" altLang="ko-KR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 </a:t>
            </a: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단자에 </a:t>
            </a:r>
            <a:r>
              <a:rPr lang="en-US" altLang="ko-KR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+5V</a:t>
            </a: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0V</a:t>
            </a: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바이어스</a:t>
            </a:r>
            <a:r>
              <a:rPr lang="en-US" altLang="ko-KR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(bias)</a:t>
            </a: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</a:t>
            </a:r>
            <a:r>
              <a:rPr lang="en-US" altLang="ko-KR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연결한 </a:t>
            </a:r>
            <a:r>
              <a:rPr lang="ko-KR" altLang="en-US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후</a:t>
            </a:r>
            <a:r>
              <a:rPr lang="en-US" altLang="ko-KR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</a:t>
            </a:r>
            <a:r>
              <a:rPr lang="ko-KR" altLang="en-US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게이트 입력에 신호를 인가하면 </a:t>
            </a:r>
            <a:r>
              <a:rPr lang="ko-KR" altLang="en-US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게이트가 동작</a:t>
            </a:r>
            <a:endParaRPr lang="ko-KR" altLang="en-US" kern="0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08BC58D-5D31-45AF-87E5-00375D8DC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04FD3-73D5-4270-BF6C-6FF84C79E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43</a:t>
            </a:fld>
            <a:endParaRPr lang="ko-KR" altLang="en-US" dirty="0"/>
          </a:p>
        </p:txBody>
      </p:sp>
      <p:sp>
        <p:nvSpPr>
          <p:cNvPr id="168" name="제목 1">
            <a:extLst>
              <a:ext uri="{FF2B5EF4-FFF2-40B4-BE49-F238E27FC236}">
                <a16:creationId xmlns:a16="http://schemas.microsoft.com/office/drawing/2014/main" id="{2FE599CB-6029-4D1E-8AAD-D44EC355DCD3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1.10 </a:t>
            </a:r>
            <a:r>
              <a:rPr lang="ko-KR" altLang="en-US" sz="2200"/>
              <a:t>논리 게이트 </a:t>
            </a:r>
            <a:r>
              <a:rPr lang="en-US" altLang="ko-KR" sz="2200"/>
              <a:t>IC(Integrated circuit)</a:t>
            </a:r>
            <a:endParaRPr lang="ko-KR" altLang="en-US" sz="2200" dirty="0"/>
          </a:p>
        </p:txBody>
      </p:sp>
      <p:grpSp>
        <p:nvGrpSpPr>
          <p:cNvPr id="11274" name="그룹 11273">
            <a:extLst>
              <a:ext uri="{FF2B5EF4-FFF2-40B4-BE49-F238E27FC236}">
                <a16:creationId xmlns:a16="http://schemas.microsoft.com/office/drawing/2014/main" id="{877A0465-C974-4FEB-B8D0-3DCFE5544CD2}"/>
              </a:ext>
            </a:extLst>
          </p:cNvPr>
          <p:cNvGrpSpPr/>
          <p:nvPr/>
        </p:nvGrpSpPr>
        <p:grpSpPr>
          <a:xfrm>
            <a:off x="3463365" y="1824574"/>
            <a:ext cx="3606800" cy="2512281"/>
            <a:chOff x="3463365" y="1824574"/>
            <a:chExt cx="3606800" cy="2512281"/>
          </a:xfrm>
        </p:grpSpPr>
        <p:sp>
          <p:nvSpPr>
            <p:cNvPr id="187" name="TextBox 186"/>
            <p:cNvSpPr txBox="1"/>
            <p:nvPr/>
          </p:nvSpPr>
          <p:spPr>
            <a:xfrm>
              <a:off x="3847613" y="213242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14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311028" y="213242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13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772725" y="213242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12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241434" y="213242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11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688473" y="2132425"/>
              <a:ext cx="344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10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206063" y="2132425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9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669389" y="2132425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8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893333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1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56748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2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18445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3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82074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4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734193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5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195903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6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669389" y="4029078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spc="-150" dirty="0">
                  <a:solidFill>
                    <a:srgbClr val="00B0F0"/>
                  </a:solidFill>
                </a:rPr>
                <a:t>7</a:t>
              </a:r>
              <a:endParaRPr lang="ko-KR" altLang="en-US" sz="1400" spc="-150" dirty="0">
                <a:solidFill>
                  <a:srgbClr val="00B0F0"/>
                </a:solidFill>
              </a:endParaRPr>
            </a:p>
          </p:txBody>
        </p:sp>
        <p:cxnSp>
          <p:nvCxnSpPr>
            <p:cNvPr id="201" name="직선 연결선 200"/>
            <p:cNvCxnSpPr>
              <a:cxnSpLocks/>
              <a:endCxn id="218" idx="3"/>
            </p:cNvCxnSpPr>
            <p:nvPr/>
          </p:nvCxnSpPr>
          <p:spPr>
            <a:xfrm>
              <a:off x="4032325" y="3614522"/>
              <a:ext cx="86360" cy="9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직사각형 201"/>
            <p:cNvSpPr/>
            <p:nvPr/>
          </p:nvSpPr>
          <p:spPr>
            <a:xfrm>
              <a:off x="3747845" y="2438043"/>
              <a:ext cx="3322320" cy="161206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03" name="현 202"/>
            <p:cNvSpPr/>
            <p:nvPr/>
          </p:nvSpPr>
          <p:spPr>
            <a:xfrm flipH="1">
              <a:off x="3463365" y="3035795"/>
              <a:ext cx="568960" cy="416560"/>
            </a:xfrm>
            <a:prstGeom prst="chord">
              <a:avLst>
                <a:gd name="adj1" fmla="val 5353273"/>
                <a:gd name="adj2" fmla="val 1620000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945965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4408287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4870609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5332931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5795253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6257575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6719895" y="4050107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3945965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408287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4870609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5332931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5795253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6257575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6719895" y="2168803"/>
              <a:ext cx="172720" cy="26924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solidFill>
                  <a:srgbClr val="00B0F0"/>
                </a:solidFill>
              </a:endParaRPr>
            </a:p>
          </p:txBody>
        </p:sp>
        <p:sp>
          <p:nvSpPr>
            <p:cNvPr id="218" name="이등변 삼각형 217"/>
            <p:cNvSpPr/>
            <p:nvPr/>
          </p:nvSpPr>
          <p:spPr>
            <a:xfrm rot="5400000">
              <a:off x="4052365" y="3515780"/>
              <a:ext cx="332030" cy="199390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19" name="타원 218"/>
            <p:cNvSpPr/>
            <p:nvPr/>
          </p:nvSpPr>
          <p:spPr>
            <a:xfrm>
              <a:off x="4321885" y="3575117"/>
              <a:ext cx="85725" cy="788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cxnSp>
          <p:nvCxnSpPr>
            <p:cNvPr id="220" name="직선 연결선 219"/>
            <p:cNvCxnSpPr>
              <a:stCxn id="204" idx="0"/>
            </p:cNvCxnSpPr>
            <p:nvPr/>
          </p:nvCxnSpPr>
          <p:spPr>
            <a:xfrm flipV="1">
              <a:off x="4032325" y="3604997"/>
              <a:ext cx="0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/>
            <p:cNvCxnSpPr>
              <a:stCxn id="205" idx="0"/>
            </p:cNvCxnSpPr>
            <p:nvPr/>
          </p:nvCxnSpPr>
          <p:spPr>
            <a:xfrm flipH="1" flipV="1">
              <a:off x="4494605" y="3604997"/>
              <a:ext cx="42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연결선 221"/>
            <p:cNvCxnSpPr>
              <a:cxnSpLocks/>
              <a:endCxn id="223" idx="3"/>
            </p:cNvCxnSpPr>
            <p:nvPr/>
          </p:nvCxnSpPr>
          <p:spPr>
            <a:xfrm>
              <a:off x="4955573" y="3614522"/>
              <a:ext cx="86360" cy="9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이등변 삼각형 222"/>
            <p:cNvSpPr/>
            <p:nvPr/>
          </p:nvSpPr>
          <p:spPr>
            <a:xfrm rot="5400000">
              <a:off x="4975613" y="3515780"/>
              <a:ext cx="332030" cy="199390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24" name="타원 223"/>
            <p:cNvSpPr/>
            <p:nvPr/>
          </p:nvSpPr>
          <p:spPr>
            <a:xfrm>
              <a:off x="5245133" y="3575117"/>
              <a:ext cx="85725" cy="788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cxnSp>
          <p:nvCxnSpPr>
            <p:cNvPr id="225" name="직선 연결선 224"/>
            <p:cNvCxnSpPr/>
            <p:nvPr/>
          </p:nvCxnSpPr>
          <p:spPr>
            <a:xfrm flipV="1">
              <a:off x="4955573" y="3604997"/>
              <a:ext cx="0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/>
            <p:cNvCxnSpPr/>
            <p:nvPr/>
          </p:nvCxnSpPr>
          <p:spPr>
            <a:xfrm flipH="1" flipV="1">
              <a:off x="5417853" y="3604997"/>
              <a:ext cx="42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/>
            <p:cNvCxnSpPr>
              <a:cxnSpLocks/>
              <a:endCxn id="228" idx="3"/>
            </p:cNvCxnSpPr>
            <p:nvPr/>
          </p:nvCxnSpPr>
          <p:spPr>
            <a:xfrm>
              <a:off x="5871034" y="3614522"/>
              <a:ext cx="86360" cy="9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이등변 삼각형 227"/>
            <p:cNvSpPr/>
            <p:nvPr/>
          </p:nvSpPr>
          <p:spPr>
            <a:xfrm rot="5400000">
              <a:off x="5891074" y="3515780"/>
              <a:ext cx="332030" cy="199390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229" name="타원 228"/>
            <p:cNvSpPr/>
            <p:nvPr/>
          </p:nvSpPr>
          <p:spPr>
            <a:xfrm>
              <a:off x="6160594" y="3575117"/>
              <a:ext cx="85725" cy="788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cxnSp>
          <p:nvCxnSpPr>
            <p:cNvPr id="230" name="직선 연결선 229"/>
            <p:cNvCxnSpPr/>
            <p:nvPr/>
          </p:nvCxnSpPr>
          <p:spPr>
            <a:xfrm flipV="1">
              <a:off x="5871034" y="3604997"/>
              <a:ext cx="0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/>
            <p:cNvCxnSpPr/>
            <p:nvPr/>
          </p:nvCxnSpPr>
          <p:spPr>
            <a:xfrm flipH="1" flipV="1">
              <a:off x="6333314" y="3604997"/>
              <a:ext cx="42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이등변 삼각형 327"/>
            <p:cNvSpPr/>
            <p:nvPr/>
          </p:nvSpPr>
          <p:spPr>
            <a:xfrm rot="5400000">
              <a:off x="4521454" y="2785325"/>
              <a:ext cx="332030" cy="199390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329" name="타원 328"/>
            <p:cNvSpPr/>
            <p:nvPr/>
          </p:nvSpPr>
          <p:spPr>
            <a:xfrm>
              <a:off x="4790974" y="2844662"/>
              <a:ext cx="85725" cy="788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cxnSp>
          <p:nvCxnSpPr>
            <p:cNvPr id="330" name="직선 연결선 329"/>
            <p:cNvCxnSpPr>
              <a:cxnSpLocks/>
              <a:endCxn id="331" idx="3"/>
            </p:cNvCxnSpPr>
            <p:nvPr/>
          </p:nvCxnSpPr>
          <p:spPr>
            <a:xfrm>
              <a:off x="5424662" y="2884067"/>
              <a:ext cx="86360" cy="9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이등변 삼각형 330"/>
            <p:cNvSpPr/>
            <p:nvPr/>
          </p:nvSpPr>
          <p:spPr>
            <a:xfrm rot="5400000">
              <a:off x="5444702" y="2785325"/>
              <a:ext cx="332030" cy="199390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332" name="타원 331"/>
            <p:cNvSpPr/>
            <p:nvPr/>
          </p:nvSpPr>
          <p:spPr>
            <a:xfrm>
              <a:off x="5714222" y="2844662"/>
              <a:ext cx="85725" cy="788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cxnSp>
          <p:nvCxnSpPr>
            <p:cNvPr id="333" name="직선 연결선 332"/>
            <p:cNvCxnSpPr>
              <a:cxnSpLocks/>
              <a:endCxn id="334" idx="3"/>
            </p:cNvCxnSpPr>
            <p:nvPr/>
          </p:nvCxnSpPr>
          <p:spPr>
            <a:xfrm>
              <a:off x="6340123" y="2884067"/>
              <a:ext cx="86360" cy="9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이등변 삼각형 333"/>
            <p:cNvSpPr/>
            <p:nvPr/>
          </p:nvSpPr>
          <p:spPr>
            <a:xfrm rot="5400000">
              <a:off x="6360163" y="2785325"/>
              <a:ext cx="332030" cy="199390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sp>
          <p:nvSpPr>
            <p:cNvPr id="335" name="타원 334"/>
            <p:cNvSpPr/>
            <p:nvPr/>
          </p:nvSpPr>
          <p:spPr>
            <a:xfrm>
              <a:off x="6629683" y="2844662"/>
              <a:ext cx="85725" cy="78808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/>
            </a:p>
          </p:txBody>
        </p:sp>
        <p:cxnSp>
          <p:nvCxnSpPr>
            <p:cNvPr id="336" name="직선 연결선 335"/>
            <p:cNvCxnSpPr/>
            <p:nvPr/>
          </p:nvCxnSpPr>
          <p:spPr>
            <a:xfrm flipV="1">
              <a:off x="4501414" y="2447822"/>
              <a:ext cx="0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연결선 336"/>
            <p:cNvCxnSpPr/>
            <p:nvPr/>
          </p:nvCxnSpPr>
          <p:spPr>
            <a:xfrm flipH="1" flipV="1">
              <a:off x="4963694" y="2447822"/>
              <a:ext cx="42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연결선 337"/>
            <p:cNvCxnSpPr/>
            <p:nvPr/>
          </p:nvCxnSpPr>
          <p:spPr>
            <a:xfrm flipV="1">
              <a:off x="5424662" y="2447822"/>
              <a:ext cx="0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연결선 338"/>
            <p:cNvCxnSpPr/>
            <p:nvPr/>
          </p:nvCxnSpPr>
          <p:spPr>
            <a:xfrm flipH="1" flipV="1">
              <a:off x="5886942" y="2447822"/>
              <a:ext cx="42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연결선 339"/>
            <p:cNvCxnSpPr/>
            <p:nvPr/>
          </p:nvCxnSpPr>
          <p:spPr>
            <a:xfrm flipV="1">
              <a:off x="6340123" y="2447822"/>
              <a:ext cx="0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연결선 340"/>
            <p:cNvCxnSpPr/>
            <p:nvPr/>
          </p:nvCxnSpPr>
          <p:spPr>
            <a:xfrm flipH="1" flipV="1">
              <a:off x="6802403" y="2447822"/>
              <a:ext cx="42" cy="4451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/>
            <p:cNvSpPr txBox="1"/>
            <p:nvPr/>
          </p:nvSpPr>
          <p:spPr>
            <a:xfrm>
              <a:off x="3744527" y="1827348"/>
              <a:ext cx="5636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VCC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123913" y="1824574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4A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6596094" y="182457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4Y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205198" y="1824574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5A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5677379" y="182457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5Y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4274210" y="1824574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6A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4746391" y="1824574"/>
              <a:ext cx="4138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6Y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3B7DEABE-3F5F-4B3B-9B6C-D4B6D1A96C39}"/>
                </a:ext>
              </a:extLst>
            </p:cNvPr>
            <p:cNvCxnSpPr>
              <a:endCxn id="328" idx="3"/>
            </p:cNvCxnSpPr>
            <p:nvPr/>
          </p:nvCxnSpPr>
          <p:spPr>
            <a:xfrm>
              <a:off x="4497340" y="2884066"/>
              <a:ext cx="90434" cy="9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6DAB2535-B5F6-4C8B-8B54-146127B15C07}"/>
                </a:ext>
              </a:extLst>
            </p:cNvPr>
            <p:cNvCxnSpPr/>
            <p:nvPr/>
          </p:nvCxnSpPr>
          <p:spPr>
            <a:xfrm>
              <a:off x="4881302" y="2884066"/>
              <a:ext cx="90434" cy="9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2340EDE4-E9E6-4EB6-8E10-DE633AE71E78}"/>
                </a:ext>
              </a:extLst>
            </p:cNvPr>
            <p:cNvCxnSpPr/>
            <p:nvPr/>
          </p:nvCxnSpPr>
          <p:spPr>
            <a:xfrm>
              <a:off x="5799951" y="2881068"/>
              <a:ext cx="90434" cy="9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328D07AA-5719-4BDC-B273-166552A23C2C}"/>
                </a:ext>
              </a:extLst>
            </p:cNvPr>
            <p:cNvCxnSpPr/>
            <p:nvPr/>
          </p:nvCxnSpPr>
          <p:spPr>
            <a:xfrm>
              <a:off x="4410401" y="3610517"/>
              <a:ext cx="90434" cy="9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984E46AC-2B96-4370-838B-CF8F0A1C61C1}"/>
                </a:ext>
              </a:extLst>
            </p:cNvPr>
            <p:cNvCxnSpPr/>
            <p:nvPr/>
          </p:nvCxnSpPr>
          <p:spPr>
            <a:xfrm>
              <a:off x="5335098" y="3610517"/>
              <a:ext cx="90434" cy="9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307DC789-FA24-479F-B366-B188D3C2F028}"/>
                </a:ext>
              </a:extLst>
            </p:cNvPr>
            <p:cNvCxnSpPr/>
            <p:nvPr/>
          </p:nvCxnSpPr>
          <p:spPr>
            <a:xfrm>
              <a:off x="6254132" y="3607229"/>
              <a:ext cx="90434" cy="9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직선 연결선 345">
              <a:extLst>
                <a:ext uri="{FF2B5EF4-FFF2-40B4-BE49-F238E27FC236}">
                  <a16:creationId xmlns:a16="http://schemas.microsoft.com/office/drawing/2014/main" id="{EFA404D3-92DC-40E5-A62F-F039618ADC98}"/>
                </a:ext>
              </a:extLst>
            </p:cNvPr>
            <p:cNvCxnSpPr/>
            <p:nvPr/>
          </p:nvCxnSpPr>
          <p:spPr>
            <a:xfrm>
              <a:off x="6716385" y="2884260"/>
              <a:ext cx="90434" cy="9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5887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2942-9608-4474-BB67-F78408B53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AE240-B97E-40C6-B05F-4F6284FC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44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45777E-FBAA-4DAD-A2DB-1FBE2FE2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442"/>
            <a:ext cx="2523963" cy="10607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6B3850-9667-468F-A22A-B19B49CAF9D8}"/>
              </a:ext>
            </a:extLst>
          </p:cNvPr>
          <p:cNvSpPr txBox="1"/>
          <p:nvPr/>
        </p:nvSpPr>
        <p:spPr>
          <a:xfrm>
            <a:off x="1430448" y="1021593"/>
            <a:ext cx="9542352" cy="4193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신호의 종류와 변환 과정을 설명할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기수 변환을 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기저 보수와 감소 보수를 계산할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보수를 이용한 감산을 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BCD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코드를 이해하고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8421, 3-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초과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, 2421, 84-2-1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원리를 설명할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10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진수 가산을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8421 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코드로 계산할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그레이 코드를 설명할 수 있고 변환할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기본 게이트 기호와 전기적 동작 파형을 그릴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스위치 모델로 구성된 기본 게이트의 동작을 설명할 수 있다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kern="0" spc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342900" marR="0" indent="-34290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74-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시리즈 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IC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의 구조를 이해한다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396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3E5D6-5015-4BED-8E23-BF1463D79A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311E52-5B6A-44BF-998A-F7B18FB2E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9AEDF-08F8-4297-9850-DEC7B8318A69}"/>
              </a:ext>
            </a:extLst>
          </p:cNvPr>
          <p:cNvSpPr txBox="1"/>
          <p:nvPr/>
        </p:nvSpPr>
        <p:spPr>
          <a:xfrm>
            <a:off x="4895694" y="2782669"/>
            <a:ext cx="4750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수고하셨습니다</a:t>
            </a:r>
            <a:r>
              <a:rPr lang="en-US" altLang="ko-KR" sz="48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4800">
              <a:solidFill>
                <a:srgbClr val="00A048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0FFB8C-14D0-4243-B511-9DA73A26AB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75" y="1886555"/>
            <a:ext cx="2947422" cy="17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1" y="999240"/>
            <a:ext cx="6099926" cy="4917465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400">
                <a:solidFill>
                  <a:srgbClr val="0070C0"/>
                </a:solidFill>
              </a:rPr>
              <a:t>신호의 종류에 따른 시스템 </a:t>
            </a:r>
            <a:r>
              <a:rPr lang="ko-KR" altLang="en-US" sz="2400" dirty="0">
                <a:solidFill>
                  <a:srgbClr val="0070C0"/>
                </a:solidFill>
              </a:rPr>
              <a:t>분류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 marL="457200" lvl="1" indent="0" algn="just">
              <a:lnSpc>
                <a:spcPct val="130000"/>
              </a:lnSpc>
              <a:spcBef>
                <a:spcPts val="1600"/>
              </a:spcBef>
              <a:spcAft>
                <a:spcPts val="500"/>
              </a:spcAft>
              <a:buNone/>
            </a:pPr>
            <a:r>
              <a:rPr lang="en-US" altLang="ko-KR" sz="2000">
                <a:solidFill>
                  <a:srgbClr val="00A048"/>
                </a:solidFill>
              </a:rPr>
              <a:t>1. </a:t>
            </a:r>
            <a:r>
              <a:rPr lang="ko-KR" altLang="en-US" sz="2000">
                <a:solidFill>
                  <a:srgbClr val="00A048"/>
                </a:solidFill>
              </a:rPr>
              <a:t>아날로그</a:t>
            </a:r>
            <a:r>
              <a:rPr lang="en-US" altLang="ko-KR" sz="2000" dirty="0">
                <a:solidFill>
                  <a:srgbClr val="00A048"/>
                </a:solidFill>
              </a:rPr>
              <a:t>(analog) </a:t>
            </a:r>
            <a:r>
              <a:rPr lang="ko-KR" altLang="en-US" sz="2000" dirty="0">
                <a:solidFill>
                  <a:srgbClr val="00A048"/>
                </a:solidFill>
              </a:rPr>
              <a:t>신호</a:t>
            </a:r>
            <a:endParaRPr lang="en-US" altLang="ko-KR" sz="2000" dirty="0">
              <a:solidFill>
                <a:srgbClr val="00A048"/>
              </a:solidFill>
            </a:endParaRP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048"/>
                </a:solidFill>
              </a:rPr>
              <a:t>연속</a:t>
            </a:r>
            <a:r>
              <a:rPr lang="en-US" altLang="ko-KR" sz="1800" dirty="0">
                <a:solidFill>
                  <a:srgbClr val="00A048"/>
                </a:solidFill>
              </a:rPr>
              <a:t>(continuous</a:t>
            </a:r>
            <a:r>
              <a:rPr lang="en-US" altLang="ko-KR" sz="1800">
                <a:solidFill>
                  <a:srgbClr val="00A048"/>
                </a:solidFill>
              </a:rPr>
              <a:t>) </a:t>
            </a:r>
            <a:r>
              <a:rPr lang="ko-KR" altLang="en-US" sz="1800">
                <a:solidFill>
                  <a:srgbClr val="00A048"/>
                </a:solidFill>
              </a:rPr>
              <a:t>신호</a:t>
            </a:r>
            <a:r>
              <a:rPr lang="en-US" altLang="ko-KR" sz="1800"/>
              <a:t>: </a:t>
            </a:r>
            <a:r>
              <a:rPr lang="ko-KR" altLang="en-US" sz="1800"/>
              <a:t>신호 </a:t>
            </a:r>
            <a:r>
              <a:rPr lang="ko-KR" altLang="en-US" sz="1800" dirty="0"/>
              <a:t>값이 </a:t>
            </a:r>
            <a:r>
              <a:rPr lang="ko-KR" altLang="en-US" sz="1800"/>
              <a:t>이웃과 연속</a:t>
            </a:r>
            <a:endParaRPr lang="en-US" altLang="ko-KR" sz="1800" dirty="0"/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짧은 </a:t>
            </a:r>
            <a:r>
              <a:rPr lang="ko-KR" altLang="en-US" sz="1800" dirty="0"/>
              <a:t>시간 동안 인접 이웃 값과 유사</a:t>
            </a:r>
            <a:r>
              <a:rPr lang="en-US" altLang="ko-KR" sz="1800" dirty="0"/>
              <a:t>(</a:t>
            </a:r>
            <a:r>
              <a:rPr lang="en-US" altLang="ko-KR" sz="1800"/>
              <a:t>analogy)</a:t>
            </a:r>
            <a:endParaRPr lang="en-US" altLang="ko-KR" sz="1800" dirty="0"/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시간 축과 전압 축의 모든 </a:t>
            </a:r>
            <a:r>
              <a:rPr lang="ko-KR" altLang="en-US" sz="1800"/>
              <a:t>값이 관측 가능하고 끊김이 없음</a:t>
            </a:r>
            <a:endParaRPr lang="en-US" altLang="ko-KR" sz="1800" dirty="0"/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매 시간</a:t>
            </a:r>
            <a:r>
              <a:rPr lang="en-US" altLang="ko-KR" sz="1800" dirty="0"/>
              <a:t>(</a:t>
            </a:r>
            <a:r>
              <a:rPr lang="en-US" altLang="ko-KR" sz="1800" dirty="0" err="1"/>
              <a:t>taneous</a:t>
            </a:r>
            <a:r>
              <a:rPr lang="en-US" altLang="ko-KR" sz="1800" dirty="0"/>
              <a:t>)</a:t>
            </a:r>
            <a:r>
              <a:rPr lang="ko-KR" altLang="en-US" sz="1800" dirty="0"/>
              <a:t> 표현된 전압 </a:t>
            </a:r>
            <a:r>
              <a:rPr lang="en-US" altLang="ko-KR" sz="1800" i="1" dirty="0"/>
              <a:t>V</a:t>
            </a:r>
            <a:r>
              <a:rPr lang="en-US" altLang="ko-KR" sz="1800" dirty="0"/>
              <a:t>(</a:t>
            </a:r>
            <a:r>
              <a:rPr lang="en-US" altLang="ko-KR" sz="1800" i="1" dirty="0"/>
              <a:t>t</a:t>
            </a:r>
            <a:r>
              <a:rPr lang="en-US" altLang="ko-KR" sz="1800" dirty="0"/>
              <a:t>)</a:t>
            </a:r>
            <a:r>
              <a:rPr lang="ko-KR" altLang="en-US" sz="1800" dirty="0"/>
              <a:t>에 </a:t>
            </a:r>
            <a:r>
              <a:rPr lang="ko-KR" altLang="en-US" sz="1800"/>
              <a:t>모든 정보 포함</a:t>
            </a:r>
            <a:endParaRPr lang="en-US" altLang="ko-KR" sz="1800" dirty="0"/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낙뢰 등 </a:t>
            </a:r>
            <a:r>
              <a:rPr lang="ko-KR" altLang="en-US" sz="1800" dirty="0"/>
              <a:t>전압 변화를 </a:t>
            </a:r>
            <a:r>
              <a:rPr lang="ko-KR" altLang="en-US" sz="1800"/>
              <a:t>발생시키는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외부요인에 영향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2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신호를 잠시 </a:t>
            </a:r>
            <a:r>
              <a:rPr lang="ko-KR" altLang="en-US" sz="1800"/>
              <a:t>멈추거나 저장이 곤란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 dirty="0">
                <a:solidFill>
                  <a:srgbClr val="C00000"/>
                </a:solidFill>
              </a:rPr>
              <a:t>처리에 제약과 어려움이 많음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788417" y="2251033"/>
            <a:ext cx="3862149" cy="2355934"/>
            <a:chOff x="1277406" y="1059566"/>
            <a:chExt cx="3862149" cy="2355934"/>
          </a:xfrm>
        </p:grpSpPr>
        <p:sp>
          <p:nvSpPr>
            <p:cNvPr id="6" name="자유형 5"/>
            <p:cNvSpPr/>
            <p:nvPr/>
          </p:nvSpPr>
          <p:spPr>
            <a:xfrm>
              <a:off x="1823898" y="1754218"/>
              <a:ext cx="2585156" cy="817342"/>
            </a:xfrm>
            <a:custGeom>
              <a:avLst/>
              <a:gdLst>
                <a:gd name="connsiteX0" fmla="*/ 0 w 2901245"/>
                <a:gd name="connsiteY0" fmla="*/ 600743 h 1281120"/>
                <a:gd name="connsiteX1" fmla="*/ 553156 w 2901245"/>
                <a:gd name="connsiteY1" fmla="*/ 928121 h 1281120"/>
                <a:gd name="connsiteX2" fmla="*/ 1411111 w 2901245"/>
                <a:gd name="connsiteY2" fmla="*/ 2432 h 1281120"/>
                <a:gd name="connsiteX3" fmla="*/ 2111022 w 2901245"/>
                <a:gd name="connsiteY3" fmla="*/ 1255499 h 1281120"/>
                <a:gd name="connsiteX4" fmla="*/ 2551289 w 2901245"/>
                <a:gd name="connsiteY4" fmla="*/ 860388 h 1281120"/>
                <a:gd name="connsiteX5" fmla="*/ 2901245 w 2901245"/>
                <a:gd name="connsiteY5" fmla="*/ 1029721 h 1281120"/>
                <a:gd name="connsiteX0" fmla="*/ 0 w 2901245"/>
                <a:gd name="connsiteY0" fmla="*/ 600435 h 1029413"/>
                <a:gd name="connsiteX1" fmla="*/ 553156 w 2901245"/>
                <a:gd name="connsiteY1" fmla="*/ 927813 h 1029413"/>
                <a:gd name="connsiteX2" fmla="*/ 1411111 w 2901245"/>
                <a:gd name="connsiteY2" fmla="*/ 2124 h 1029413"/>
                <a:gd name="connsiteX3" fmla="*/ 1964267 w 2901245"/>
                <a:gd name="connsiteY3" fmla="*/ 679458 h 1029413"/>
                <a:gd name="connsiteX4" fmla="*/ 2551289 w 2901245"/>
                <a:gd name="connsiteY4" fmla="*/ 860080 h 1029413"/>
                <a:gd name="connsiteX5" fmla="*/ 2901245 w 2901245"/>
                <a:gd name="connsiteY5" fmla="*/ 1029413 h 1029413"/>
                <a:gd name="connsiteX0" fmla="*/ 0 w 2901245"/>
                <a:gd name="connsiteY0" fmla="*/ 600290 h 1029268"/>
                <a:gd name="connsiteX1" fmla="*/ 553156 w 2901245"/>
                <a:gd name="connsiteY1" fmla="*/ 927668 h 1029268"/>
                <a:gd name="connsiteX2" fmla="*/ 1411111 w 2901245"/>
                <a:gd name="connsiteY2" fmla="*/ 1979 h 1029268"/>
                <a:gd name="connsiteX3" fmla="*/ 1964267 w 2901245"/>
                <a:gd name="connsiteY3" fmla="*/ 679313 h 1029268"/>
                <a:gd name="connsiteX4" fmla="*/ 2381955 w 2901245"/>
                <a:gd name="connsiteY4" fmla="*/ 589001 h 1029268"/>
                <a:gd name="connsiteX5" fmla="*/ 2901245 w 2901245"/>
                <a:gd name="connsiteY5" fmla="*/ 1029268 h 1029268"/>
                <a:gd name="connsiteX0" fmla="*/ 0 w 2754489"/>
                <a:gd name="connsiteY0" fmla="*/ 600290 h 952918"/>
                <a:gd name="connsiteX1" fmla="*/ 553156 w 2754489"/>
                <a:gd name="connsiteY1" fmla="*/ 927668 h 952918"/>
                <a:gd name="connsiteX2" fmla="*/ 1411111 w 2754489"/>
                <a:gd name="connsiteY2" fmla="*/ 1979 h 952918"/>
                <a:gd name="connsiteX3" fmla="*/ 1964267 w 2754489"/>
                <a:gd name="connsiteY3" fmla="*/ 679313 h 952918"/>
                <a:gd name="connsiteX4" fmla="*/ 2381955 w 2754489"/>
                <a:gd name="connsiteY4" fmla="*/ 589001 h 952918"/>
                <a:gd name="connsiteX5" fmla="*/ 2754489 w 2754489"/>
                <a:gd name="connsiteY5" fmla="*/ 950246 h 952918"/>
                <a:gd name="connsiteX0" fmla="*/ 0 w 2585156"/>
                <a:gd name="connsiteY0" fmla="*/ 600290 h 952918"/>
                <a:gd name="connsiteX1" fmla="*/ 383823 w 2585156"/>
                <a:gd name="connsiteY1" fmla="*/ 927668 h 952918"/>
                <a:gd name="connsiteX2" fmla="*/ 1241778 w 2585156"/>
                <a:gd name="connsiteY2" fmla="*/ 1979 h 952918"/>
                <a:gd name="connsiteX3" fmla="*/ 1794934 w 2585156"/>
                <a:gd name="connsiteY3" fmla="*/ 679313 h 952918"/>
                <a:gd name="connsiteX4" fmla="*/ 2212622 w 2585156"/>
                <a:gd name="connsiteY4" fmla="*/ 589001 h 952918"/>
                <a:gd name="connsiteX5" fmla="*/ 2585156 w 2585156"/>
                <a:gd name="connsiteY5" fmla="*/ 950246 h 952918"/>
                <a:gd name="connsiteX0" fmla="*/ 0 w 2585156"/>
                <a:gd name="connsiteY0" fmla="*/ 599264 h 949220"/>
                <a:gd name="connsiteX1" fmla="*/ 564445 w 2585156"/>
                <a:gd name="connsiteY1" fmla="*/ 847620 h 949220"/>
                <a:gd name="connsiteX2" fmla="*/ 1241778 w 2585156"/>
                <a:gd name="connsiteY2" fmla="*/ 953 h 949220"/>
                <a:gd name="connsiteX3" fmla="*/ 1794934 w 2585156"/>
                <a:gd name="connsiteY3" fmla="*/ 678287 h 949220"/>
                <a:gd name="connsiteX4" fmla="*/ 2212622 w 2585156"/>
                <a:gd name="connsiteY4" fmla="*/ 587975 h 949220"/>
                <a:gd name="connsiteX5" fmla="*/ 2585156 w 2585156"/>
                <a:gd name="connsiteY5" fmla="*/ 949220 h 949220"/>
                <a:gd name="connsiteX0" fmla="*/ 0 w 2585156"/>
                <a:gd name="connsiteY0" fmla="*/ 467386 h 817342"/>
                <a:gd name="connsiteX1" fmla="*/ 564445 w 2585156"/>
                <a:gd name="connsiteY1" fmla="*/ 715742 h 817342"/>
                <a:gd name="connsiteX2" fmla="*/ 1241778 w 2585156"/>
                <a:gd name="connsiteY2" fmla="*/ 1155 h 817342"/>
                <a:gd name="connsiteX3" fmla="*/ 1794934 w 2585156"/>
                <a:gd name="connsiteY3" fmla="*/ 546409 h 817342"/>
                <a:gd name="connsiteX4" fmla="*/ 2212622 w 2585156"/>
                <a:gd name="connsiteY4" fmla="*/ 456097 h 817342"/>
                <a:gd name="connsiteX5" fmla="*/ 2585156 w 2585156"/>
                <a:gd name="connsiteY5" fmla="*/ 817342 h 81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5156" h="817342">
                  <a:moveTo>
                    <a:pt x="0" y="467386"/>
                  </a:moveTo>
                  <a:cubicBezTo>
                    <a:pt x="158985" y="680934"/>
                    <a:pt x="357482" y="793447"/>
                    <a:pt x="564445" y="715742"/>
                  </a:cubicBezTo>
                  <a:cubicBezTo>
                    <a:pt x="771408" y="638037"/>
                    <a:pt x="1036697" y="29377"/>
                    <a:pt x="1241778" y="1155"/>
                  </a:cubicBezTo>
                  <a:cubicBezTo>
                    <a:pt x="1446859" y="-27067"/>
                    <a:pt x="1633127" y="470585"/>
                    <a:pt x="1794934" y="546409"/>
                  </a:cubicBezTo>
                  <a:cubicBezTo>
                    <a:pt x="1956741" y="622233"/>
                    <a:pt x="2080918" y="410942"/>
                    <a:pt x="2212622" y="456097"/>
                  </a:cubicBezTo>
                  <a:cubicBezTo>
                    <a:pt x="2344326" y="501252"/>
                    <a:pt x="2449689" y="817342"/>
                    <a:pt x="2585156" y="8173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1823898" y="3046169"/>
              <a:ext cx="272062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 flipV="1">
              <a:off x="1823898" y="1386703"/>
              <a:ext cx="0" cy="16594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544520" y="288038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시간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30173" y="105956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전압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97485" y="3046168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277406" y="1390627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9132850" y="4934348"/>
            <a:ext cx="17924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아날로그 신호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]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1.1 </a:t>
            </a:r>
            <a:r>
              <a:rPr lang="ko-KR" altLang="en-US" sz="2200"/>
              <a:t>디지털 시스템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0381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781944" y="974066"/>
            <a:ext cx="6558375" cy="2885404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신호의 종류에 따른 시스템 분류</a:t>
            </a:r>
            <a:endParaRPr lang="en-US" altLang="ko-KR" sz="200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altLang="ko-KR" sz="2000">
              <a:solidFill>
                <a:srgbClr val="0070C0"/>
              </a:solidFill>
            </a:endParaRPr>
          </a:p>
          <a:p>
            <a:pPr marL="457200" lvl="1" indent="0">
              <a:spcAft>
                <a:spcPts val="500"/>
              </a:spcAft>
              <a:buNone/>
            </a:pPr>
            <a:r>
              <a:rPr lang="en-US" altLang="ko-KR" sz="2000">
                <a:solidFill>
                  <a:srgbClr val="00A048"/>
                </a:solidFill>
              </a:rPr>
              <a:t>2. </a:t>
            </a:r>
            <a:r>
              <a:rPr lang="ko-KR" altLang="en-US" sz="2000">
                <a:solidFill>
                  <a:srgbClr val="00A048"/>
                </a:solidFill>
              </a:rPr>
              <a:t>이산</a:t>
            </a:r>
            <a:r>
              <a:rPr lang="en-US" altLang="ko-KR" sz="2000" dirty="0">
                <a:solidFill>
                  <a:srgbClr val="00A048"/>
                </a:solidFill>
              </a:rPr>
              <a:t>(discrete) </a:t>
            </a:r>
            <a:r>
              <a:rPr lang="ko-KR" altLang="en-US" sz="2000" dirty="0">
                <a:solidFill>
                  <a:srgbClr val="00A048"/>
                </a:solidFill>
              </a:rPr>
              <a:t>신호</a:t>
            </a:r>
            <a:endParaRPr lang="en-US" altLang="ko-KR" sz="2000" dirty="0">
              <a:solidFill>
                <a:srgbClr val="00A048"/>
              </a:solidFill>
            </a:endParaRPr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일정 </a:t>
            </a:r>
            <a:r>
              <a:rPr lang="ko-KR" altLang="en-US" sz="1800" dirty="0"/>
              <a:t>간격</a:t>
            </a:r>
            <a:r>
              <a:rPr lang="en-US" altLang="ko-KR" sz="1800" dirty="0"/>
              <a:t>(</a:t>
            </a:r>
            <a:r>
              <a:rPr lang="en-US" altLang="ko-KR" sz="1800" i="1" dirty="0"/>
              <a:t>T</a:t>
            </a:r>
            <a:r>
              <a:rPr lang="en-US" altLang="ko-KR" sz="1800" dirty="0"/>
              <a:t>) </a:t>
            </a:r>
            <a:r>
              <a:rPr lang="ko-KR" altLang="en-US" sz="1800"/>
              <a:t>주기마다 아날로그 신호를 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표본화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(sampling)</a:t>
            </a:r>
            <a:r>
              <a:rPr lang="ko-KR" altLang="en-US" sz="1800"/>
              <a:t>하여 획득</a:t>
            </a:r>
            <a:endParaRPr lang="en-US" altLang="ko-KR" sz="1800" dirty="0"/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신호의 </a:t>
            </a:r>
            <a:r>
              <a:rPr lang="ko-KR" altLang="en-US" sz="1800"/>
              <a:t>분포가 이산적</a:t>
            </a:r>
            <a:endParaRPr lang="en-US" altLang="ko-KR" sz="1800" dirty="0"/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시간 축</a:t>
            </a:r>
            <a:r>
              <a:rPr lang="en-US" altLang="ko-KR" sz="1800"/>
              <a:t>: </a:t>
            </a:r>
            <a:r>
              <a:rPr lang="ko-KR" altLang="en-US" sz="1800"/>
              <a:t>정수 </a:t>
            </a:r>
            <a:r>
              <a:rPr lang="ko-KR" altLang="en-US" sz="1800" dirty="0"/>
              <a:t>배의 </a:t>
            </a:r>
            <a:r>
              <a:rPr lang="en-US" altLang="ko-KR" sz="1800" i="1" dirty="0"/>
              <a:t>T</a:t>
            </a:r>
            <a:r>
              <a:rPr lang="en-US" altLang="ko-KR" sz="1800" dirty="0"/>
              <a:t> </a:t>
            </a:r>
            <a:r>
              <a:rPr lang="ko-KR" altLang="en-US" sz="1800" dirty="0"/>
              <a:t>간격에만 </a:t>
            </a:r>
            <a:r>
              <a:rPr lang="ko-KR" altLang="en-US" sz="1800"/>
              <a:t>전압 값 존재 </a:t>
            </a:r>
            <a:endParaRPr lang="en-US" altLang="ko-KR" sz="1800"/>
          </a:p>
          <a:p>
            <a:pPr lvl="2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수직 축</a:t>
            </a:r>
            <a:r>
              <a:rPr lang="en-US" altLang="ko-KR" sz="1800"/>
              <a:t>: </a:t>
            </a:r>
            <a:r>
              <a:rPr lang="ko-KR" altLang="en-US" sz="1800"/>
              <a:t>모든 전압 값 관측</a:t>
            </a:r>
            <a:endParaRPr lang="ko-KR" altLang="en-US" sz="1800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603007" y="1298737"/>
            <a:ext cx="4037663" cy="2276724"/>
            <a:chOff x="6140941" y="1063009"/>
            <a:chExt cx="4037663" cy="2276724"/>
          </a:xfrm>
        </p:grpSpPr>
        <p:sp>
          <p:nvSpPr>
            <p:cNvPr id="14" name="자유형 13"/>
            <p:cNvSpPr/>
            <p:nvPr/>
          </p:nvSpPr>
          <p:spPr>
            <a:xfrm>
              <a:off x="6862947" y="1729111"/>
              <a:ext cx="2585156" cy="766644"/>
            </a:xfrm>
            <a:custGeom>
              <a:avLst/>
              <a:gdLst>
                <a:gd name="connsiteX0" fmla="*/ 0 w 2901245"/>
                <a:gd name="connsiteY0" fmla="*/ 600743 h 1281120"/>
                <a:gd name="connsiteX1" fmla="*/ 553156 w 2901245"/>
                <a:gd name="connsiteY1" fmla="*/ 928121 h 1281120"/>
                <a:gd name="connsiteX2" fmla="*/ 1411111 w 2901245"/>
                <a:gd name="connsiteY2" fmla="*/ 2432 h 1281120"/>
                <a:gd name="connsiteX3" fmla="*/ 2111022 w 2901245"/>
                <a:gd name="connsiteY3" fmla="*/ 1255499 h 1281120"/>
                <a:gd name="connsiteX4" fmla="*/ 2551289 w 2901245"/>
                <a:gd name="connsiteY4" fmla="*/ 860388 h 1281120"/>
                <a:gd name="connsiteX5" fmla="*/ 2901245 w 2901245"/>
                <a:gd name="connsiteY5" fmla="*/ 1029721 h 1281120"/>
                <a:gd name="connsiteX0" fmla="*/ 0 w 2901245"/>
                <a:gd name="connsiteY0" fmla="*/ 600435 h 1029413"/>
                <a:gd name="connsiteX1" fmla="*/ 553156 w 2901245"/>
                <a:gd name="connsiteY1" fmla="*/ 927813 h 1029413"/>
                <a:gd name="connsiteX2" fmla="*/ 1411111 w 2901245"/>
                <a:gd name="connsiteY2" fmla="*/ 2124 h 1029413"/>
                <a:gd name="connsiteX3" fmla="*/ 1964267 w 2901245"/>
                <a:gd name="connsiteY3" fmla="*/ 679458 h 1029413"/>
                <a:gd name="connsiteX4" fmla="*/ 2551289 w 2901245"/>
                <a:gd name="connsiteY4" fmla="*/ 860080 h 1029413"/>
                <a:gd name="connsiteX5" fmla="*/ 2901245 w 2901245"/>
                <a:gd name="connsiteY5" fmla="*/ 1029413 h 1029413"/>
                <a:gd name="connsiteX0" fmla="*/ 0 w 2901245"/>
                <a:gd name="connsiteY0" fmla="*/ 600290 h 1029268"/>
                <a:gd name="connsiteX1" fmla="*/ 553156 w 2901245"/>
                <a:gd name="connsiteY1" fmla="*/ 927668 h 1029268"/>
                <a:gd name="connsiteX2" fmla="*/ 1411111 w 2901245"/>
                <a:gd name="connsiteY2" fmla="*/ 1979 h 1029268"/>
                <a:gd name="connsiteX3" fmla="*/ 1964267 w 2901245"/>
                <a:gd name="connsiteY3" fmla="*/ 679313 h 1029268"/>
                <a:gd name="connsiteX4" fmla="*/ 2381955 w 2901245"/>
                <a:gd name="connsiteY4" fmla="*/ 589001 h 1029268"/>
                <a:gd name="connsiteX5" fmla="*/ 2901245 w 2901245"/>
                <a:gd name="connsiteY5" fmla="*/ 1029268 h 1029268"/>
                <a:gd name="connsiteX0" fmla="*/ 0 w 2754489"/>
                <a:gd name="connsiteY0" fmla="*/ 600290 h 952918"/>
                <a:gd name="connsiteX1" fmla="*/ 553156 w 2754489"/>
                <a:gd name="connsiteY1" fmla="*/ 927668 h 952918"/>
                <a:gd name="connsiteX2" fmla="*/ 1411111 w 2754489"/>
                <a:gd name="connsiteY2" fmla="*/ 1979 h 952918"/>
                <a:gd name="connsiteX3" fmla="*/ 1964267 w 2754489"/>
                <a:gd name="connsiteY3" fmla="*/ 679313 h 952918"/>
                <a:gd name="connsiteX4" fmla="*/ 2381955 w 2754489"/>
                <a:gd name="connsiteY4" fmla="*/ 589001 h 952918"/>
                <a:gd name="connsiteX5" fmla="*/ 2754489 w 2754489"/>
                <a:gd name="connsiteY5" fmla="*/ 950246 h 952918"/>
                <a:gd name="connsiteX0" fmla="*/ 0 w 2585156"/>
                <a:gd name="connsiteY0" fmla="*/ 600290 h 952918"/>
                <a:gd name="connsiteX1" fmla="*/ 383823 w 2585156"/>
                <a:gd name="connsiteY1" fmla="*/ 927668 h 952918"/>
                <a:gd name="connsiteX2" fmla="*/ 1241778 w 2585156"/>
                <a:gd name="connsiteY2" fmla="*/ 1979 h 952918"/>
                <a:gd name="connsiteX3" fmla="*/ 1794934 w 2585156"/>
                <a:gd name="connsiteY3" fmla="*/ 679313 h 952918"/>
                <a:gd name="connsiteX4" fmla="*/ 2212622 w 2585156"/>
                <a:gd name="connsiteY4" fmla="*/ 589001 h 952918"/>
                <a:gd name="connsiteX5" fmla="*/ 2585156 w 2585156"/>
                <a:gd name="connsiteY5" fmla="*/ 950246 h 952918"/>
                <a:gd name="connsiteX0" fmla="*/ 0 w 2585156"/>
                <a:gd name="connsiteY0" fmla="*/ 599264 h 949220"/>
                <a:gd name="connsiteX1" fmla="*/ 564445 w 2585156"/>
                <a:gd name="connsiteY1" fmla="*/ 847620 h 949220"/>
                <a:gd name="connsiteX2" fmla="*/ 1241778 w 2585156"/>
                <a:gd name="connsiteY2" fmla="*/ 953 h 949220"/>
                <a:gd name="connsiteX3" fmla="*/ 1794934 w 2585156"/>
                <a:gd name="connsiteY3" fmla="*/ 678287 h 949220"/>
                <a:gd name="connsiteX4" fmla="*/ 2212622 w 2585156"/>
                <a:gd name="connsiteY4" fmla="*/ 587975 h 949220"/>
                <a:gd name="connsiteX5" fmla="*/ 2585156 w 2585156"/>
                <a:gd name="connsiteY5" fmla="*/ 949220 h 949220"/>
                <a:gd name="connsiteX0" fmla="*/ 0 w 2585156"/>
                <a:gd name="connsiteY0" fmla="*/ 386281 h 736237"/>
                <a:gd name="connsiteX1" fmla="*/ 564445 w 2585156"/>
                <a:gd name="connsiteY1" fmla="*/ 634637 h 736237"/>
                <a:gd name="connsiteX2" fmla="*/ 1241778 w 2585156"/>
                <a:gd name="connsiteY2" fmla="*/ 1330 h 736237"/>
                <a:gd name="connsiteX3" fmla="*/ 1794934 w 2585156"/>
                <a:gd name="connsiteY3" fmla="*/ 465304 h 736237"/>
                <a:gd name="connsiteX4" fmla="*/ 2212622 w 2585156"/>
                <a:gd name="connsiteY4" fmla="*/ 374992 h 736237"/>
                <a:gd name="connsiteX5" fmla="*/ 2585156 w 2585156"/>
                <a:gd name="connsiteY5" fmla="*/ 736237 h 736237"/>
                <a:gd name="connsiteX0" fmla="*/ 0 w 2585156"/>
                <a:gd name="connsiteY0" fmla="*/ 416688 h 766644"/>
                <a:gd name="connsiteX1" fmla="*/ 564445 w 2585156"/>
                <a:gd name="connsiteY1" fmla="*/ 665044 h 766644"/>
                <a:gd name="connsiteX2" fmla="*/ 1241778 w 2585156"/>
                <a:gd name="connsiteY2" fmla="*/ 1257 h 766644"/>
                <a:gd name="connsiteX3" fmla="*/ 1794934 w 2585156"/>
                <a:gd name="connsiteY3" fmla="*/ 495711 h 766644"/>
                <a:gd name="connsiteX4" fmla="*/ 2212622 w 2585156"/>
                <a:gd name="connsiteY4" fmla="*/ 405399 h 766644"/>
                <a:gd name="connsiteX5" fmla="*/ 2585156 w 2585156"/>
                <a:gd name="connsiteY5" fmla="*/ 766644 h 76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5156" h="766644">
                  <a:moveTo>
                    <a:pt x="0" y="416688"/>
                  </a:moveTo>
                  <a:cubicBezTo>
                    <a:pt x="158985" y="630236"/>
                    <a:pt x="357482" y="734282"/>
                    <a:pt x="564445" y="665044"/>
                  </a:cubicBezTo>
                  <a:cubicBezTo>
                    <a:pt x="771408" y="595806"/>
                    <a:pt x="1036697" y="29479"/>
                    <a:pt x="1241778" y="1257"/>
                  </a:cubicBezTo>
                  <a:cubicBezTo>
                    <a:pt x="1446859" y="-26965"/>
                    <a:pt x="1633127" y="428354"/>
                    <a:pt x="1794934" y="495711"/>
                  </a:cubicBezTo>
                  <a:cubicBezTo>
                    <a:pt x="1956741" y="563068"/>
                    <a:pt x="2080918" y="360244"/>
                    <a:pt x="2212622" y="405399"/>
                  </a:cubicBezTo>
                  <a:cubicBezTo>
                    <a:pt x="2344326" y="450554"/>
                    <a:pt x="2449689" y="766644"/>
                    <a:pt x="2585156" y="766644"/>
                  </a:cubicBezTo>
                </a:path>
              </a:pathLst>
            </a:cu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6862947" y="2970364"/>
              <a:ext cx="272062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 flipV="1">
              <a:off x="6862947" y="1310898"/>
              <a:ext cx="0" cy="16594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583569" y="280661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시간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42374" y="106300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전압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36534" y="297036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40941" y="134225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7195687" y="2415498"/>
              <a:ext cx="0" cy="55443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654792" y="2186569"/>
              <a:ext cx="0" cy="78336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4" idx="2"/>
            </p:cNvCxnSpPr>
            <p:nvPr/>
          </p:nvCxnSpPr>
          <p:spPr>
            <a:xfrm>
              <a:off x="8104725" y="1730368"/>
              <a:ext cx="9172" cy="123956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29" idx="4"/>
              <a:endCxn id="36" idx="0"/>
            </p:cNvCxnSpPr>
            <p:nvPr/>
          </p:nvCxnSpPr>
          <p:spPr>
            <a:xfrm>
              <a:off x="8572367" y="2181040"/>
              <a:ext cx="206" cy="789361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9032107" y="2136223"/>
              <a:ext cx="1" cy="83370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7163983" y="2380423"/>
              <a:ext cx="65425" cy="654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7" name="타원 26"/>
            <p:cNvSpPr/>
            <p:nvPr/>
          </p:nvSpPr>
          <p:spPr>
            <a:xfrm>
              <a:off x="7621444" y="2151888"/>
              <a:ext cx="65425" cy="654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8" name="타원 27"/>
            <p:cNvSpPr/>
            <p:nvPr/>
          </p:nvSpPr>
          <p:spPr>
            <a:xfrm>
              <a:off x="8072929" y="1688793"/>
              <a:ext cx="65425" cy="654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9" name="타원 28"/>
            <p:cNvSpPr/>
            <p:nvPr/>
          </p:nvSpPr>
          <p:spPr>
            <a:xfrm>
              <a:off x="8539654" y="2115615"/>
              <a:ext cx="65425" cy="654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30" name="타원 29"/>
            <p:cNvSpPr/>
            <p:nvPr/>
          </p:nvSpPr>
          <p:spPr>
            <a:xfrm>
              <a:off x="9000497" y="2090500"/>
              <a:ext cx="65425" cy="654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48676" y="26879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>
              <a:off x="7650346" y="2681656"/>
              <a:ext cx="457200" cy="0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045225" y="297040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457120" y="297040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13481" y="297040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58412" y="297040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830015" y="297040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8924818" y="3594613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이산 신호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1107D5-1469-4161-8378-477C3CDB5885}"/>
              </a:ext>
            </a:extLst>
          </p:cNvPr>
          <p:cNvSpPr txBox="1"/>
          <p:nvPr/>
        </p:nvSpPr>
        <p:spPr>
          <a:xfrm>
            <a:off x="1428187" y="4073334"/>
            <a:ext cx="9914965" cy="1615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00A048"/>
                </a:solidFill>
              </a:rPr>
              <a:t>표본화 율</a:t>
            </a:r>
            <a:r>
              <a:rPr lang="en-US" altLang="ko-KR">
                <a:solidFill>
                  <a:srgbClr val="00A048"/>
                </a:solidFill>
              </a:rPr>
              <a:t>(sampling rate)</a:t>
            </a:r>
            <a:endParaRPr lang="en-US" altLang="ko-KR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표본화 주파수</a:t>
            </a:r>
            <a:r>
              <a:rPr lang="en-US" altLang="ko-KR"/>
              <a:t>(sampling frequency, Hz) = </a:t>
            </a:r>
            <a:r>
              <a:rPr lang="ko-KR" altLang="en-US"/>
              <a:t>표본화 주기</a:t>
            </a:r>
            <a:r>
              <a:rPr lang="en-US" altLang="ko-KR" i="1"/>
              <a:t>T</a:t>
            </a:r>
            <a:r>
              <a:rPr lang="ko-KR" altLang="en-US"/>
              <a:t>의 </a:t>
            </a:r>
            <a:r>
              <a:rPr lang="ko-KR" altLang="en-US">
                <a:solidFill>
                  <a:srgbClr val="C00000"/>
                </a:solidFill>
              </a:rPr>
              <a:t>역수</a:t>
            </a:r>
            <a:endParaRPr lang="en-US" altLang="ko-KR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/>
              <a:t>단위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[sample/second]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70C0"/>
                </a:solidFill>
              </a:rPr>
              <a:t>예</a:t>
            </a:r>
            <a:r>
              <a:rPr lang="en-US" altLang="ko-KR">
                <a:solidFill>
                  <a:srgbClr val="0070C0"/>
                </a:solidFill>
              </a:rPr>
              <a:t>:</a:t>
            </a:r>
            <a:r>
              <a:rPr lang="ko-KR" altLang="en-US">
                <a:solidFill>
                  <a:srgbClr val="0070C0"/>
                </a:solidFill>
              </a:rPr>
              <a:t> </a:t>
            </a:r>
            <a:r>
              <a:rPr lang="en-US" altLang="ko-KR" i="1">
                <a:solidFill>
                  <a:srgbClr val="0070C0"/>
                </a:solidFill>
              </a:rPr>
              <a:t>T</a:t>
            </a:r>
            <a:r>
              <a:rPr lang="en-US" altLang="ko-KR">
                <a:solidFill>
                  <a:srgbClr val="0070C0"/>
                </a:solidFill>
              </a:rPr>
              <a:t>=1ms</a:t>
            </a:r>
          </a:p>
          <a:p>
            <a:pPr lvl="2"/>
            <a:r>
              <a:rPr lang="en-US" altLang="ko-KR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0070C0"/>
                </a:solidFill>
              </a:rPr>
              <a:t>표본화 주파수</a:t>
            </a:r>
            <a:r>
              <a:rPr lang="en-US" altLang="ko-KR">
                <a:solidFill>
                  <a:srgbClr val="0070C0"/>
                </a:solidFill>
              </a:rPr>
              <a:t>=1/</a:t>
            </a:r>
            <a:r>
              <a:rPr lang="en-US" altLang="ko-KR" i="1">
                <a:solidFill>
                  <a:srgbClr val="0070C0"/>
                </a:solidFill>
              </a:rPr>
              <a:t>T</a:t>
            </a:r>
            <a:r>
              <a:rPr lang="en-US" altLang="ko-KR">
                <a:solidFill>
                  <a:srgbClr val="0070C0"/>
                </a:solidFill>
              </a:rPr>
              <a:t>=1KHz,</a:t>
            </a:r>
            <a:r>
              <a:rPr lang="ko-KR" altLang="en-US">
                <a:solidFill>
                  <a:srgbClr val="0070C0"/>
                </a:solidFill>
              </a:rPr>
              <a:t> 초당 </a:t>
            </a:r>
            <a:r>
              <a:rPr lang="en-US" altLang="ko-KR">
                <a:solidFill>
                  <a:srgbClr val="0070C0"/>
                </a:solidFill>
              </a:rPr>
              <a:t>1,000</a:t>
            </a:r>
            <a:r>
              <a:rPr lang="ko-KR" altLang="en-US">
                <a:solidFill>
                  <a:srgbClr val="0070C0"/>
                </a:solidFill>
              </a:rPr>
              <a:t>개의 표본 샘플링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5F9AE1-8B7B-4603-A4E5-2513DFFFE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0" name="제목 1">
            <a:extLst>
              <a:ext uri="{FF2B5EF4-FFF2-40B4-BE49-F238E27FC236}">
                <a16:creationId xmlns:a16="http://schemas.microsoft.com/office/drawing/2014/main" id="{DEE2D67F-A52B-4A0A-9E11-8A568BB264F5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1.1 </a:t>
            </a:r>
            <a:r>
              <a:rPr lang="ko-KR" altLang="en-US" sz="2200"/>
              <a:t>디지털 시스템</a:t>
            </a:r>
            <a:endParaRPr lang="ko-KR" altLang="en-US" sz="2200" dirty="0"/>
          </a:p>
        </p:txBody>
      </p:sp>
      <p:pic>
        <p:nvPicPr>
          <p:cNvPr id="41" name="그림 40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52222AB-BDBE-4BDE-9695-10DA7FEC9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8" y="3761817"/>
            <a:ext cx="1138578" cy="9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7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08615" y="850874"/>
            <a:ext cx="6804491" cy="2101896"/>
          </a:xfrm>
        </p:spPr>
        <p:txBody>
          <a:bodyPr>
            <a:normAutofit lnSpcReduction="10000"/>
          </a:bodyPr>
          <a:lstStyle/>
          <a:p>
            <a:pPr>
              <a:spcAft>
                <a:spcPts val="1600"/>
              </a:spcAft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신호의 종류에 따른 시스템 분류</a:t>
            </a:r>
            <a:endParaRPr lang="en-US" altLang="ko-KR" sz="2000">
              <a:solidFill>
                <a:srgbClr val="0070C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2000">
                <a:solidFill>
                  <a:srgbClr val="00A048"/>
                </a:solidFill>
              </a:rPr>
              <a:t>3. </a:t>
            </a:r>
            <a:r>
              <a:rPr lang="ko-KR" altLang="en-US" sz="2000">
                <a:solidFill>
                  <a:srgbClr val="00A048"/>
                </a:solidFill>
              </a:rPr>
              <a:t>디지털</a:t>
            </a:r>
            <a:r>
              <a:rPr lang="en-US" altLang="ko-KR" sz="2000" dirty="0">
                <a:solidFill>
                  <a:srgbClr val="00A048"/>
                </a:solidFill>
              </a:rPr>
              <a:t>(digital) </a:t>
            </a:r>
            <a:r>
              <a:rPr lang="ko-KR" altLang="en-US" sz="2000" dirty="0">
                <a:solidFill>
                  <a:srgbClr val="00A048"/>
                </a:solidFill>
              </a:rPr>
              <a:t>신호</a:t>
            </a:r>
            <a:endParaRPr lang="en-US" altLang="ko-KR" sz="2000" dirty="0">
              <a:solidFill>
                <a:srgbClr val="00A048"/>
              </a:solidFill>
            </a:endParaRP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digital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’ </a:t>
            </a:r>
            <a:r>
              <a:rPr lang="en-US" altLang="ko-KR" sz="1800"/>
              <a:t>signal: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‘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손가락 모양의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800"/>
              <a:t>신호</a:t>
            </a:r>
            <a:endParaRPr lang="en-US" altLang="ko-KR" sz="1800"/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전압 </a:t>
            </a:r>
            <a:r>
              <a:rPr lang="ko-KR" altLang="en-US" sz="1800" dirty="0"/>
              <a:t>축으로도 일정 간격</a:t>
            </a:r>
            <a:r>
              <a:rPr lang="en-US" altLang="ko-KR" sz="1800" dirty="0"/>
              <a:t>(</a:t>
            </a:r>
            <a:r>
              <a:rPr lang="ko-KR" altLang="en-US" sz="1800" dirty="0"/>
              <a:t>균일 또는 </a:t>
            </a:r>
            <a:r>
              <a:rPr lang="ko-KR" altLang="en-US" sz="1800" dirty="0" err="1"/>
              <a:t>비균일</a:t>
            </a:r>
            <a:r>
              <a:rPr lang="en-US" altLang="ko-KR" sz="1800" dirty="0"/>
              <a:t>)</a:t>
            </a:r>
            <a:r>
              <a:rPr lang="ko-KR" altLang="en-US" sz="1800" dirty="0"/>
              <a:t>으로 나누어 </a:t>
            </a:r>
            <a:r>
              <a:rPr lang="en-US" altLang="ko-KR" sz="1800" dirty="0"/>
              <a:t>2</a:t>
            </a:r>
            <a:r>
              <a:rPr lang="ko-KR" altLang="en-US" sz="1800"/>
              <a:t>진수 값 할당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00A048"/>
                </a:solidFill>
              </a:rPr>
              <a:t>양자화</a:t>
            </a:r>
            <a:r>
              <a:rPr lang="en-US" altLang="ko-KR" sz="1800">
                <a:solidFill>
                  <a:srgbClr val="00A048"/>
                </a:solidFill>
              </a:rPr>
              <a:t>(quantization) </a:t>
            </a:r>
            <a:endParaRPr lang="en-US" altLang="ko-KR" sz="1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D16F9E-D91E-472C-BA4D-E06EDE83DF9B}"/>
              </a:ext>
            </a:extLst>
          </p:cNvPr>
          <p:cNvSpPr txBox="1"/>
          <p:nvPr/>
        </p:nvSpPr>
        <p:spPr>
          <a:xfrm>
            <a:off x="314960" y="3580543"/>
            <a:ext cx="11145520" cy="2369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2000"/>
              <a:t>양자화 비트</a:t>
            </a:r>
            <a:r>
              <a:rPr lang="en-US" altLang="ko-KR" sz="2000"/>
              <a:t>(quantization bit): </a:t>
            </a:r>
            <a:r>
              <a:rPr lang="ko-KR" altLang="en-US" sz="2000"/>
              <a:t>양자화 단계에 따른 비트</a:t>
            </a:r>
            <a:endParaRPr lang="en-US" altLang="ko-KR" sz="200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chemeClr val="accent1">
                    <a:lumMod val="75000"/>
                  </a:schemeClr>
                </a:solidFill>
              </a:rPr>
              <a:t>양자화 오차</a:t>
            </a:r>
            <a:r>
              <a:rPr lang="en-US" altLang="ko-KR" sz="2000">
                <a:solidFill>
                  <a:schemeClr val="accent1">
                    <a:lumMod val="75000"/>
                  </a:schemeClr>
                </a:solidFill>
              </a:rPr>
              <a:t>(quantization error)</a:t>
            </a:r>
            <a:endParaRPr lang="en-US" altLang="ko-KR" sz="20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/>
              <a:t>양자화 단계 간격을 촘촘히 해도 표본 값과 양자화 값</a:t>
            </a:r>
            <a:r>
              <a:rPr lang="en-US" altLang="ko-KR"/>
              <a:t>(</a:t>
            </a:r>
            <a:r>
              <a:rPr lang="ko-KR" altLang="en-US"/>
              <a:t>표본점과 격자의 교차점</a:t>
            </a:r>
            <a:r>
              <a:rPr lang="en-US" altLang="ko-KR"/>
              <a:t>)</a:t>
            </a:r>
            <a:r>
              <a:rPr lang="ko-KR" altLang="en-US"/>
              <a:t>이 불일치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ym typeface="Wingdings" panose="05000000000000000000" pitchFamily="2" charset="2"/>
              </a:rPr>
              <a:t>가</a:t>
            </a:r>
            <a:r>
              <a:rPr lang="ko-KR" altLang="en-US"/>
              <a:t>장 가까운 교차점으로 결정된 값과의 차이 </a:t>
            </a:r>
            <a:endParaRPr lang="en-US" altLang="ko-KR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/>
              <a:t>모든 디지털 시스템에 양자화 오차 존재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양자화 비트를 높여 감소</a:t>
            </a:r>
            <a:endParaRPr lang="en-US" altLang="ko-KR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/>
              <a:t>디지털 오디오</a:t>
            </a:r>
            <a:r>
              <a:rPr lang="en-US" altLang="ko-KR"/>
              <a:t>/</a:t>
            </a:r>
            <a:r>
              <a:rPr lang="ko-KR" altLang="en-US"/>
              <a:t>비디오 시스템에서는 사람이 인지 불가능한 분해능 이상으로 세밀하게 양자화 </a:t>
            </a:r>
            <a:endParaRPr lang="en-US" altLang="ko-KR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1,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진 상태의 전압으로 표현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큰 전압 변화가 발생될 때만 오류 발생 </a:t>
            </a:r>
            <a:endParaRPr lang="en-US" altLang="ko-KR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자료의 신뢰도가 높고 데이터의 편집 및 저장이 용이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5CD48-67FC-4953-8559-A2B822662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068306" y="593770"/>
            <a:ext cx="3689528" cy="2388665"/>
            <a:chOff x="1450027" y="3909664"/>
            <a:chExt cx="3689528" cy="2388665"/>
          </a:xfrm>
        </p:grpSpPr>
        <p:cxnSp>
          <p:nvCxnSpPr>
            <p:cNvPr id="39" name="직선 연결선 38"/>
            <p:cNvCxnSpPr/>
            <p:nvPr/>
          </p:nvCxnSpPr>
          <p:spPr>
            <a:xfrm>
              <a:off x="3985250" y="4406340"/>
              <a:ext cx="1009" cy="918274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528097" y="4406340"/>
              <a:ext cx="1009" cy="918274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3070944" y="4406340"/>
              <a:ext cx="1009" cy="918274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2613791" y="4406340"/>
              <a:ext cx="1009" cy="918274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endCxn id="61" idx="0"/>
            </p:cNvCxnSpPr>
            <p:nvPr/>
          </p:nvCxnSpPr>
          <p:spPr>
            <a:xfrm>
              <a:off x="2156638" y="4406340"/>
              <a:ext cx="1009" cy="918274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1823898" y="4408902"/>
              <a:ext cx="2462784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>
              <a:off x="1823898" y="4659844"/>
              <a:ext cx="2462784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1823898" y="4910786"/>
              <a:ext cx="2462784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>
              <a:off x="1823898" y="5412670"/>
              <a:ext cx="2462784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823898" y="5663612"/>
              <a:ext cx="2462784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823898" y="5161728"/>
              <a:ext cx="2462784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1823898" y="5914555"/>
              <a:ext cx="2720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V="1">
              <a:off x="1823898" y="4255089"/>
              <a:ext cx="0" cy="1659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44520" y="574877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시간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30173" y="3909664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전압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97485" y="59145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77928" y="3916535"/>
              <a:ext cx="5501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2156638" y="5359689"/>
              <a:ext cx="0" cy="554432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615743" y="5077626"/>
              <a:ext cx="0" cy="83649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3074848" y="4632984"/>
              <a:ext cx="0" cy="128113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3533953" y="5077626"/>
              <a:ext cx="0" cy="83649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3993058" y="5080414"/>
              <a:ext cx="1" cy="833707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타원 60"/>
            <p:cNvSpPr/>
            <p:nvPr/>
          </p:nvSpPr>
          <p:spPr>
            <a:xfrm>
              <a:off x="2124934" y="5324614"/>
              <a:ext cx="65425" cy="654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62" name="타원 61"/>
            <p:cNvSpPr/>
            <p:nvPr/>
          </p:nvSpPr>
          <p:spPr>
            <a:xfrm>
              <a:off x="2582395" y="5094174"/>
              <a:ext cx="65425" cy="654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63" name="타원 62"/>
            <p:cNvSpPr/>
            <p:nvPr/>
          </p:nvSpPr>
          <p:spPr>
            <a:xfrm>
              <a:off x="3041500" y="4619014"/>
              <a:ext cx="65425" cy="654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64" name="타원 63"/>
            <p:cNvSpPr/>
            <p:nvPr/>
          </p:nvSpPr>
          <p:spPr>
            <a:xfrm>
              <a:off x="3500605" y="5059806"/>
              <a:ext cx="65425" cy="654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65" name="타원 64"/>
            <p:cNvSpPr/>
            <p:nvPr/>
          </p:nvSpPr>
          <p:spPr>
            <a:xfrm>
              <a:off x="3961448" y="5034691"/>
              <a:ext cx="65425" cy="654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2012769" y="5928997"/>
              <a:ext cx="2135672" cy="369332"/>
              <a:chOff x="8485663" y="3362567"/>
              <a:chExt cx="2135672" cy="369332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8485663" y="336256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8945818" y="336256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9402179" y="336256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9859810" y="336256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0321253" y="336256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450027" y="4275260"/>
              <a:ext cx="415498" cy="1769488"/>
              <a:chOff x="1381447" y="4260020"/>
              <a:chExt cx="415498" cy="1769488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1381447" y="5752509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381447" y="5503760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001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381447" y="5255012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381447" y="5006264"/>
                <a:ext cx="409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381447" y="4757516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381447" y="4508768"/>
                <a:ext cx="415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101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381447" y="4260020"/>
                <a:ext cx="409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110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8" name="자유형 67"/>
            <p:cNvSpPr/>
            <p:nvPr/>
          </p:nvSpPr>
          <p:spPr>
            <a:xfrm>
              <a:off x="1986333" y="4507728"/>
              <a:ext cx="2230120" cy="1273385"/>
            </a:xfrm>
            <a:custGeom>
              <a:avLst/>
              <a:gdLst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33400 w 2291962"/>
                <a:gd name="connsiteY11" fmla="*/ 462377 h 1259937"/>
                <a:gd name="connsiteX12" fmla="*/ 690880 w 2291962"/>
                <a:gd name="connsiteY12" fmla="*/ 431897 h 1259937"/>
                <a:gd name="connsiteX13" fmla="*/ 848360 w 2291962"/>
                <a:gd name="connsiteY13" fmla="*/ 543657 h 1259937"/>
                <a:gd name="connsiteX14" fmla="*/ 848360 w 2291962"/>
                <a:gd name="connsiteY14" fmla="*/ 777337 h 1259937"/>
                <a:gd name="connsiteX15" fmla="*/ 802640 w 2291962"/>
                <a:gd name="connsiteY15" fmla="*/ 985617 h 1259937"/>
                <a:gd name="connsiteX16" fmla="*/ 843280 w 2291962"/>
                <a:gd name="connsiteY16" fmla="*/ 1102457 h 1259937"/>
                <a:gd name="connsiteX17" fmla="*/ 955040 w 2291962"/>
                <a:gd name="connsiteY17" fmla="*/ 838297 h 1259937"/>
                <a:gd name="connsiteX18" fmla="*/ 944880 w 2291962"/>
                <a:gd name="connsiteY18" fmla="*/ 396337 h 1259937"/>
                <a:gd name="connsiteX19" fmla="*/ 955040 w 2291962"/>
                <a:gd name="connsiteY19" fmla="*/ 132177 h 1259937"/>
                <a:gd name="connsiteX20" fmla="*/ 1102360 w 2291962"/>
                <a:gd name="connsiteY20" fmla="*/ 97 h 1259937"/>
                <a:gd name="connsiteX21" fmla="*/ 1264920 w 2291962"/>
                <a:gd name="connsiteY21" fmla="*/ 116937 h 1259937"/>
                <a:gd name="connsiteX22" fmla="*/ 1295400 w 2291962"/>
                <a:gd name="connsiteY22" fmla="*/ 431897 h 1259937"/>
                <a:gd name="connsiteX23" fmla="*/ 1295400 w 2291962"/>
                <a:gd name="connsiteY23" fmla="*/ 670657 h 1259937"/>
                <a:gd name="connsiteX24" fmla="*/ 1320800 w 2291962"/>
                <a:gd name="connsiteY24" fmla="*/ 914497 h 1259937"/>
                <a:gd name="connsiteX25" fmla="*/ 1371600 w 2291962"/>
                <a:gd name="connsiteY25" fmla="*/ 985617 h 1259937"/>
                <a:gd name="connsiteX26" fmla="*/ 1422400 w 2291962"/>
                <a:gd name="connsiteY26" fmla="*/ 807817 h 1259937"/>
                <a:gd name="connsiteX27" fmla="*/ 1452880 w 2291962"/>
                <a:gd name="connsiteY27" fmla="*/ 604617 h 1259937"/>
                <a:gd name="connsiteX28" fmla="*/ 1463040 w 2291962"/>
                <a:gd name="connsiteY28" fmla="*/ 355697 h 1259937"/>
                <a:gd name="connsiteX29" fmla="*/ 1574800 w 2291962"/>
                <a:gd name="connsiteY29" fmla="*/ 274417 h 1259937"/>
                <a:gd name="connsiteX30" fmla="*/ 1671320 w 2291962"/>
                <a:gd name="connsiteY30" fmla="*/ 355697 h 1259937"/>
                <a:gd name="connsiteX31" fmla="*/ 1701800 w 2291962"/>
                <a:gd name="connsiteY31" fmla="*/ 492857 h 1259937"/>
                <a:gd name="connsiteX32" fmla="*/ 1706880 w 2291962"/>
                <a:gd name="connsiteY32" fmla="*/ 670657 h 1259937"/>
                <a:gd name="connsiteX33" fmla="*/ 1727200 w 2291962"/>
                <a:gd name="connsiteY33" fmla="*/ 792577 h 1259937"/>
                <a:gd name="connsiteX34" fmla="*/ 1757680 w 2291962"/>
                <a:gd name="connsiteY34" fmla="*/ 934817 h 1259937"/>
                <a:gd name="connsiteX35" fmla="*/ 1757680 w 2291962"/>
                <a:gd name="connsiteY35" fmla="*/ 1021177 h 1259937"/>
                <a:gd name="connsiteX36" fmla="*/ 1793240 w 2291962"/>
                <a:gd name="connsiteY36" fmla="*/ 1066897 h 1259937"/>
                <a:gd name="connsiteX37" fmla="*/ 1864360 w 2291962"/>
                <a:gd name="connsiteY37" fmla="*/ 1000857 h 1259937"/>
                <a:gd name="connsiteX38" fmla="*/ 1935480 w 2291962"/>
                <a:gd name="connsiteY38" fmla="*/ 792577 h 1259937"/>
                <a:gd name="connsiteX39" fmla="*/ 1935480 w 2291962"/>
                <a:gd name="connsiteY39" fmla="*/ 543657 h 1259937"/>
                <a:gd name="connsiteX40" fmla="*/ 2047240 w 2291962"/>
                <a:gd name="connsiteY40" fmla="*/ 345537 h 1259937"/>
                <a:gd name="connsiteX41" fmla="*/ 2214880 w 2291962"/>
                <a:gd name="connsiteY41" fmla="*/ 431897 h 1259937"/>
                <a:gd name="connsiteX42" fmla="*/ 2214880 w 2291962"/>
                <a:gd name="connsiteY42" fmla="*/ 614777 h 1259937"/>
                <a:gd name="connsiteX43" fmla="*/ 2245360 w 2291962"/>
                <a:gd name="connsiteY43" fmla="*/ 782417 h 1259937"/>
                <a:gd name="connsiteX44" fmla="*/ 2291080 w 2291962"/>
                <a:gd name="connsiteY44" fmla="*/ 985617 h 1259937"/>
                <a:gd name="connsiteX45" fmla="*/ 2280920 w 2291962"/>
                <a:gd name="connsiteY45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48360 w 2291962"/>
                <a:gd name="connsiteY13" fmla="*/ 543657 h 1259937"/>
                <a:gd name="connsiteX14" fmla="*/ 848360 w 2291962"/>
                <a:gd name="connsiteY14" fmla="*/ 777337 h 1259937"/>
                <a:gd name="connsiteX15" fmla="*/ 802640 w 2291962"/>
                <a:gd name="connsiteY15" fmla="*/ 985617 h 1259937"/>
                <a:gd name="connsiteX16" fmla="*/ 843280 w 2291962"/>
                <a:gd name="connsiteY16" fmla="*/ 1102457 h 1259937"/>
                <a:gd name="connsiteX17" fmla="*/ 955040 w 2291962"/>
                <a:gd name="connsiteY17" fmla="*/ 838297 h 1259937"/>
                <a:gd name="connsiteX18" fmla="*/ 944880 w 2291962"/>
                <a:gd name="connsiteY18" fmla="*/ 396337 h 1259937"/>
                <a:gd name="connsiteX19" fmla="*/ 955040 w 2291962"/>
                <a:gd name="connsiteY19" fmla="*/ 132177 h 1259937"/>
                <a:gd name="connsiteX20" fmla="*/ 1102360 w 2291962"/>
                <a:gd name="connsiteY20" fmla="*/ 97 h 1259937"/>
                <a:gd name="connsiteX21" fmla="*/ 1264920 w 2291962"/>
                <a:gd name="connsiteY21" fmla="*/ 116937 h 1259937"/>
                <a:gd name="connsiteX22" fmla="*/ 1295400 w 2291962"/>
                <a:gd name="connsiteY22" fmla="*/ 431897 h 1259937"/>
                <a:gd name="connsiteX23" fmla="*/ 1295400 w 2291962"/>
                <a:gd name="connsiteY23" fmla="*/ 670657 h 1259937"/>
                <a:gd name="connsiteX24" fmla="*/ 1320800 w 2291962"/>
                <a:gd name="connsiteY24" fmla="*/ 914497 h 1259937"/>
                <a:gd name="connsiteX25" fmla="*/ 1371600 w 2291962"/>
                <a:gd name="connsiteY25" fmla="*/ 985617 h 1259937"/>
                <a:gd name="connsiteX26" fmla="*/ 1422400 w 2291962"/>
                <a:gd name="connsiteY26" fmla="*/ 807817 h 1259937"/>
                <a:gd name="connsiteX27" fmla="*/ 1452880 w 2291962"/>
                <a:gd name="connsiteY27" fmla="*/ 604617 h 1259937"/>
                <a:gd name="connsiteX28" fmla="*/ 1463040 w 2291962"/>
                <a:gd name="connsiteY28" fmla="*/ 355697 h 1259937"/>
                <a:gd name="connsiteX29" fmla="*/ 1574800 w 2291962"/>
                <a:gd name="connsiteY29" fmla="*/ 274417 h 1259937"/>
                <a:gd name="connsiteX30" fmla="*/ 1671320 w 2291962"/>
                <a:gd name="connsiteY30" fmla="*/ 355697 h 1259937"/>
                <a:gd name="connsiteX31" fmla="*/ 1701800 w 2291962"/>
                <a:gd name="connsiteY31" fmla="*/ 492857 h 1259937"/>
                <a:gd name="connsiteX32" fmla="*/ 1706880 w 2291962"/>
                <a:gd name="connsiteY32" fmla="*/ 670657 h 1259937"/>
                <a:gd name="connsiteX33" fmla="*/ 1727200 w 2291962"/>
                <a:gd name="connsiteY33" fmla="*/ 792577 h 1259937"/>
                <a:gd name="connsiteX34" fmla="*/ 1757680 w 2291962"/>
                <a:gd name="connsiteY34" fmla="*/ 934817 h 1259937"/>
                <a:gd name="connsiteX35" fmla="*/ 1757680 w 2291962"/>
                <a:gd name="connsiteY35" fmla="*/ 1021177 h 1259937"/>
                <a:gd name="connsiteX36" fmla="*/ 1793240 w 2291962"/>
                <a:gd name="connsiteY36" fmla="*/ 1066897 h 1259937"/>
                <a:gd name="connsiteX37" fmla="*/ 1864360 w 2291962"/>
                <a:gd name="connsiteY37" fmla="*/ 1000857 h 1259937"/>
                <a:gd name="connsiteX38" fmla="*/ 1935480 w 2291962"/>
                <a:gd name="connsiteY38" fmla="*/ 792577 h 1259937"/>
                <a:gd name="connsiteX39" fmla="*/ 1935480 w 2291962"/>
                <a:gd name="connsiteY39" fmla="*/ 543657 h 1259937"/>
                <a:gd name="connsiteX40" fmla="*/ 2047240 w 2291962"/>
                <a:gd name="connsiteY40" fmla="*/ 345537 h 1259937"/>
                <a:gd name="connsiteX41" fmla="*/ 2214880 w 2291962"/>
                <a:gd name="connsiteY41" fmla="*/ 431897 h 1259937"/>
                <a:gd name="connsiteX42" fmla="*/ 2214880 w 2291962"/>
                <a:gd name="connsiteY42" fmla="*/ 614777 h 1259937"/>
                <a:gd name="connsiteX43" fmla="*/ 2245360 w 2291962"/>
                <a:gd name="connsiteY43" fmla="*/ 782417 h 1259937"/>
                <a:gd name="connsiteX44" fmla="*/ 2291080 w 2291962"/>
                <a:gd name="connsiteY44" fmla="*/ 985617 h 1259937"/>
                <a:gd name="connsiteX45" fmla="*/ 2280920 w 2291962"/>
                <a:gd name="connsiteY45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48360 w 2291962"/>
                <a:gd name="connsiteY14" fmla="*/ 777337 h 1259937"/>
                <a:gd name="connsiteX15" fmla="*/ 802640 w 2291962"/>
                <a:gd name="connsiteY15" fmla="*/ 985617 h 1259937"/>
                <a:gd name="connsiteX16" fmla="*/ 843280 w 2291962"/>
                <a:gd name="connsiteY16" fmla="*/ 1102457 h 1259937"/>
                <a:gd name="connsiteX17" fmla="*/ 955040 w 2291962"/>
                <a:gd name="connsiteY17" fmla="*/ 838297 h 1259937"/>
                <a:gd name="connsiteX18" fmla="*/ 944880 w 2291962"/>
                <a:gd name="connsiteY18" fmla="*/ 396337 h 1259937"/>
                <a:gd name="connsiteX19" fmla="*/ 955040 w 2291962"/>
                <a:gd name="connsiteY19" fmla="*/ 132177 h 1259937"/>
                <a:gd name="connsiteX20" fmla="*/ 1102360 w 2291962"/>
                <a:gd name="connsiteY20" fmla="*/ 97 h 1259937"/>
                <a:gd name="connsiteX21" fmla="*/ 1264920 w 2291962"/>
                <a:gd name="connsiteY21" fmla="*/ 116937 h 1259937"/>
                <a:gd name="connsiteX22" fmla="*/ 1295400 w 2291962"/>
                <a:gd name="connsiteY22" fmla="*/ 431897 h 1259937"/>
                <a:gd name="connsiteX23" fmla="*/ 1295400 w 2291962"/>
                <a:gd name="connsiteY23" fmla="*/ 670657 h 1259937"/>
                <a:gd name="connsiteX24" fmla="*/ 1320800 w 2291962"/>
                <a:gd name="connsiteY24" fmla="*/ 914497 h 1259937"/>
                <a:gd name="connsiteX25" fmla="*/ 1371600 w 2291962"/>
                <a:gd name="connsiteY25" fmla="*/ 985617 h 1259937"/>
                <a:gd name="connsiteX26" fmla="*/ 1422400 w 2291962"/>
                <a:gd name="connsiteY26" fmla="*/ 807817 h 1259937"/>
                <a:gd name="connsiteX27" fmla="*/ 1452880 w 2291962"/>
                <a:gd name="connsiteY27" fmla="*/ 604617 h 1259937"/>
                <a:gd name="connsiteX28" fmla="*/ 1463040 w 2291962"/>
                <a:gd name="connsiteY28" fmla="*/ 355697 h 1259937"/>
                <a:gd name="connsiteX29" fmla="*/ 1574800 w 2291962"/>
                <a:gd name="connsiteY29" fmla="*/ 274417 h 1259937"/>
                <a:gd name="connsiteX30" fmla="*/ 1671320 w 2291962"/>
                <a:gd name="connsiteY30" fmla="*/ 355697 h 1259937"/>
                <a:gd name="connsiteX31" fmla="*/ 1701800 w 2291962"/>
                <a:gd name="connsiteY31" fmla="*/ 492857 h 1259937"/>
                <a:gd name="connsiteX32" fmla="*/ 1706880 w 2291962"/>
                <a:gd name="connsiteY32" fmla="*/ 670657 h 1259937"/>
                <a:gd name="connsiteX33" fmla="*/ 1727200 w 2291962"/>
                <a:gd name="connsiteY33" fmla="*/ 792577 h 1259937"/>
                <a:gd name="connsiteX34" fmla="*/ 1757680 w 2291962"/>
                <a:gd name="connsiteY34" fmla="*/ 934817 h 1259937"/>
                <a:gd name="connsiteX35" fmla="*/ 1757680 w 2291962"/>
                <a:gd name="connsiteY35" fmla="*/ 1021177 h 1259937"/>
                <a:gd name="connsiteX36" fmla="*/ 1793240 w 2291962"/>
                <a:gd name="connsiteY36" fmla="*/ 1066897 h 1259937"/>
                <a:gd name="connsiteX37" fmla="*/ 1864360 w 2291962"/>
                <a:gd name="connsiteY37" fmla="*/ 1000857 h 1259937"/>
                <a:gd name="connsiteX38" fmla="*/ 1935480 w 2291962"/>
                <a:gd name="connsiteY38" fmla="*/ 792577 h 1259937"/>
                <a:gd name="connsiteX39" fmla="*/ 1935480 w 2291962"/>
                <a:gd name="connsiteY39" fmla="*/ 543657 h 1259937"/>
                <a:gd name="connsiteX40" fmla="*/ 2047240 w 2291962"/>
                <a:gd name="connsiteY40" fmla="*/ 345537 h 1259937"/>
                <a:gd name="connsiteX41" fmla="*/ 2214880 w 2291962"/>
                <a:gd name="connsiteY41" fmla="*/ 431897 h 1259937"/>
                <a:gd name="connsiteX42" fmla="*/ 2214880 w 2291962"/>
                <a:gd name="connsiteY42" fmla="*/ 614777 h 1259937"/>
                <a:gd name="connsiteX43" fmla="*/ 2245360 w 2291962"/>
                <a:gd name="connsiteY43" fmla="*/ 782417 h 1259937"/>
                <a:gd name="connsiteX44" fmla="*/ 2291080 w 2291962"/>
                <a:gd name="connsiteY44" fmla="*/ 985617 h 1259937"/>
                <a:gd name="connsiteX45" fmla="*/ 2280920 w 2291962"/>
                <a:gd name="connsiteY45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02640 w 2291962"/>
                <a:gd name="connsiteY15" fmla="*/ 985617 h 1259937"/>
                <a:gd name="connsiteX16" fmla="*/ 843280 w 2291962"/>
                <a:gd name="connsiteY16" fmla="*/ 1102457 h 1259937"/>
                <a:gd name="connsiteX17" fmla="*/ 955040 w 2291962"/>
                <a:gd name="connsiteY17" fmla="*/ 838297 h 1259937"/>
                <a:gd name="connsiteX18" fmla="*/ 944880 w 2291962"/>
                <a:gd name="connsiteY18" fmla="*/ 396337 h 1259937"/>
                <a:gd name="connsiteX19" fmla="*/ 955040 w 2291962"/>
                <a:gd name="connsiteY19" fmla="*/ 132177 h 1259937"/>
                <a:gd name="connsiteX20" fmla="*/ 1102360 w 2291962"/>
                <a:gd name="connsiteY20" fmla="*/ 97 h 1259937"/>
                <a:gd name="connsiteX21" fmla="*/ 1264920 w 2291962"/>
                <a:gd name="connsiteY21" fmla="*/ 116937 h 1259937"/>
                <a:gd name="connsiteX22" fmla="*/ 1295400 w 2291962"/>
                <a:gd name="connsiteY22" fmla="*/ 431897 h 1259937"/>
                <a:gd name="connsiteX23" fmla="*/ 1295400 w 2291962"/>
                <a:gd name="connsiteY23" fmla="*/ 670657 h 1259937"/>
                <a:gd name="connsiteX24" fmla="*/ 1320800 w 2291962"/>
                <a:gd name="connsiteY24" fmla="*/ 914497 h 1259937"/>
                <a:gd name="connsiteX25" fmla="*/ 1371600 w 2291962"/>
                <a:gd name="connsiteY25" fmla="*/ 985617 h 1259937"/>
                <a:gd name="connsiteX26" fmla="*/ 1422400 w 2291962"/>
                <a:gd name="connsiteY26" fmla="*/ 807817 h 1259937"/>
                <a:gd name="connsiteX27" fmla="*/ 1452880 w 2291962"/>
                <a:gd name="connsiteY27" fmla="*/ 604617 h 1259937"/>
                <a:gd name="connsiteX28" fmla="*/ 1463040 w 2291962"/>
                <a:gd name="connsiteY28" fmla="*/ 355697 h 1259937"/>
                <a:gd name="connsiteX29" fmla="*/ 1574800 w 2291962"/>
                <a:gd name="connsiteY29" fmla="*/ 274417 h 1259937"/>
                <a:gd name="connsiteX30" fmla="*/ 1671320 w 2291962"/>
                <a:gd name="connsiteY30" fmla="*/ 355697 h 1259937"/>
                <a:gd name="connsiteX31" fmla="*/ 1701800 w 2291962"/>
                <a:gd name="connsiteY31" fmla="*/ 492857 h 1259937"/>
                <a:gd name="connsiteX32" fmla="*/ 1706880 w 2291962"/>
                <a:gd name="connsiteY32" fmla="*/ 670657 h 1259937"/>
                <a:gd name="connsiteX33" fmla="*/ 1727200 w 2291962"/>
                <a:gd name="connsiteY33" fmla="*/ 792577 h 1259937"/>
                <a:gd name="connsiteX34" fmla="*/ 1757680 w 2291962"/>
                <a:gd name="connsiteY34" fmla="*/ 934817 h 1259937"/>
                <a:gd name="connsiteX35" fmla="*/ 1757680 w 2291962"/>
                <a:gd name="connsiteY35" fmla="*/ 1021177 h 1259937"/>
                <a:gd name="connsiteX36" fmla="*/ 1793240 w 2291962"/>
                <a:gd name="connsiteY36" fmla="*/ 1066897 h 1259937"/>
                <a:gd name="connsiteX37" fmla="*/ 1864360 w 2291962"/>
                <a:gd name="connsiteY37" fmla="*/ 1000857 h 1259937"/>
                <a:gd name="connsiteX38" fmla="*/ 1935480 w 2291962"/>
                <a:gd name="connsiteY38" fmla="*/ 792577 h 1259937"/>
                <a:gd name="connsiteX39" fmla="*/ 1935480 w 2291962"/>
                <a:gd name="connsiteY39" fmla="*/ 543657 h 1259937"/>
                <a:gd name="connsiteX40" fmla="*/ 2047240 w 2291962"/>
                <a:gd name="connsiteY40" fmla="*/ 345537 h 1259937"/>
                <a:gd name="connsiteX41" fmla="*/ 2214880 w 2291962"/>
                <a:gd name="connsiteY41" fmla="*/ 431897 h 1259937"/>
                <a:gd name="connsiteX42" fmla="*/ 2214880 w 2291962"/>
                <a:gd name="connsiteY42" fmla="*/ 614777 h 1259937"/>
                <a:gd name="connsiteX43" fmla="*/ 2245360 w 2291962"/>
                <a:gd name="connsiteY43" fmla="*/ 782417 h 1259937"/>
                <a:gd name="connsiteX44" fmla="*/ 2291080 w 2291962"/>
                <a:gd name="connsiteY44" fmla="*/ 985617 h 1259937"/>
                <a:gd name="connsiteX45" fmla="*/ 2280920 w 2291962"/>
                <a:gd name="connsiteY45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68680 w 2291962"/>
                <a:gd name="connsiteY15" fmla="*/ 985617 h 1259937"/>
                <a:gd name="connsiteX16" fmla="*/ 843280 w 2291962"/>
                <a:gd name="connsiteY16" fmla="*/ 1102457 h 1259937"/>
                <a:gd name="connsiteX17" fmla="*/ 955040 w 2291962"/>
                <a:gd name="connsiteY17" fmla="*/ 838297 h 1259937"/>
                <a:gd name="connsiteX18" fmla="*/ 944880 w 2291962"/>
                <a:gd name="connsiteY18" fmla="*/ 396337 h 1259937"/>
                <a:gd name="connsiteX19" fmla="*/ 955040 w 2291962"/>
                <a:gd name="connsiteY19" fmla="*/ 132177 h 1259937"/>
                <a:gd name="connsiteX20" fmla="*/ 1102360 w 2291962"/>
                <a:gd name="connsiteY20" fmla="*/ 97 h 1259937"/>
                <a:gd name="connsiteX21" fmla="*/ 1264920 w 2291962"/>
                <a:gd name="connsiteY21" fmla="*/ 116937 h 1259937"/>
                <a:gd name="connsiteX22" fmla="*/ 1295400 w 2291962"/>
                <a:gd name="connsiteY22" fmla="*/ 431897 h 1259937"/>
                <a:gd name="connsiteX23" fmla="*/ 1295400 w 2291962"/>
                <a:gd name="connsiteY23" fmla="*/ 670657 h 1259937"/>
                <a:gd name="connsiteX24" fmla="*/ 1320800 w 2291962"/>
                <a:gd name="connsiteY24" fmla="*/ 914497 h 1259937"/>
                <a:gd name="connsiteX25" fmla="*/ 1371600 w 2291962"/>
                <a:gd name="connsiteY25" fmla="*/ 985617 h 1259937"/>
                <a:gd name="connsiteX26" fmla="*/ 1422400 w 2291962"/>
                <a:gd name="connsiteY26" fmla="*/ 807817 h 1259937"/>
                <a:gd name="connsiteX27" fmla="*/ 1452880 w 2291962"/>
                <a:gd name="connsiteY27" fmla="*/ 604617 h 1259937"/>
                <a:gd name="connsiteX28" fmla="*/ 1463040 w 2291962"/>
                <a:gd name="connsiteY28" fmla="*/ 355697 h 1259937"/>
                <a:gd name="connsiteX29" fmla="*/ 1574800 w 2291962"/>
                <a:gd name="connsiteY29" fmla="*/ 274417 h 1259937"/>
                <a:gd name="connsiteX30" fmla="*/ 1671320 w 2291962"/>
                <a:gd name="connsiteY30" fmla="*/ 355697 h 1259937"/>
                <a:gd name="connsiteX31" fmla="*/ 1701800 w 2291962"/>
                <a:gd name="connsiteY31" fmla="*/ 492857 h 1259937"/>
                <a:gd name="connsiteX32" fmla="*/ 1706880 w 2291962"/>
                <a:gd name="connsiteY32" fmla="*/ 670657 h 1259937"/>
                <a:gd name="connsiteX33" fmla="*/ 1727200 w 2291962"/>
                <a:gd name="connsiteY33" fmla="*/ 792577 h 1259937"/>
                <a:gd name="connsiteX34" fmla="*/ 1757680 w 2291962"/>
                <a:gd name="connsiteY34" fmla="*/ 934817 h 1259937"/>
                <a:gd name="connsiteX35" fmla="*/ 1757680 w 2291962"/>
                <a:gd name="connsiteY35" fmla="*/ 1021177 h 1259937"/>
                <a:gd name="connsiteX36" fmla="*/ 1793240 w 2291962"/>
                <a:gd name="connsiteY36" fmla="*/ 1066897 h 1259937"/>
                <a:gd name="connsiteX37" fmla="*/ 1864360 w 2291962"/>
                <a:gd name="connsiteY37" fmla="*/ 1000857 h 1259937"/>
                <a:gd name="connsiteX38" fmla="*/ 1935480 w 2291962"/>
                <a:gd name="connsiteY38" fmla="*/ 792577 h 1259937"/>
                <a:gd name="connsiteX39" fmla="*/ 1935480 w 2291962"/>
                <a:gd name="connsiteY39" fmla="*/ 543657 h 1259937"/>
                <a:gd name="connsiteX40" fmla="*/ 2047240 w 2291962"/>
                <a:gd name="connsiteY40" fmla="*/ 345537 h 1259937"/>
                <a:gd name="connsiteX41" fmla="*/ 2214880 w 2291962"/>
                <a:gd name="connsiteY41" fmla="*/ 431897 h 1259937"/>
                <a:gd name="connsiteX42" fmla="*/ 2214880 w 2291962"/>
                <a:gd name="connsiteY42" fmla="*/ 614777 h 1259937"/>
                <a:gd name="connsiteX43" fmla="*/ 2245360 w 2291962"/>
                <a:gd name="connsiteY43" fmla="*/ 782417 h 1259937"/>
                <a:gd name="connsiteX44" fmla="*/ 2291080 w 2291962"/>
                <a:gd name="connsiteY44" fmla="*/ 985617 h 1259937"/>
                <a:gd name="connsiteX45" fmla="*/ 2280920 w 2291962"/>
                <a:gd name="connsiteY45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68680 w 2291962"/>
                <a:gd name="connsiteY15" fmla="*/ 985617 h 1259937"/>
                <a:gd name="connsiteX16" fmla="*/ 955040 w 2291962"/>
                <a:gd name="connsiteY16" fmla="*/ 838297 h 1259937"/>
                <a:gd name="connsiteX17" fmla="*/ 944880 w 2291962"/>
                <a:gd name="connsiteY17" fmla="*/ 396337 h 1259937"/>
                <a:gd name="connsiteX18" fmla="*/ 955040 w 2291962"/>
                <a:gd name="connsiteY18" fmla="*/ 132177 h 1259937"/>
                <a:gd name="connsiteX19" fmla="*/ 1102360 w 2291962"/>
                <a:gd name="connsiteY19" fmla="*/ 97 h 1259937"/>
                <a:gd name="connsiteX20" fmla="*/ 1264920 w 2291962"/>
                <a:gd name="connsiteY20" fmla="*/ 116937 h 1259937"/>
                <a:gd name="connsiteX21" fmla="*/ 1295400 w 2291962"/>
                <a:gd name="connsiteY21" fmla="*/ 431897 h 1259937"/>
                <a:gd name="connsiteX22" fmla="*/ 1295400 w 2291962"/>
                <a:gd name="connsiteY22" fmla="*/ 670657 h 1259937"/>
                <a:gd name="connsiteX23" fmla="*/ 1320800 w 2291962"/>
                <a:gd name="connsiteY23" fmla="*/ 914497 h 1259937"/>
                <a:gd name="connsiteX24" fmla="*/ 1371600 w 2291962"/>
                <a:gd name="connsiteY24" fmla="*/ 985617 h 1259937"/>
                <a:gd name="connsiteX25" fmla="*/ 1422400 w 2291962"/>
                <a:gd name="connsiteY25" fmla="*/ 807817 h 1259937"/>
                <a:gd name="connsiteX26" fmla="*/ 1452880 w 2291962"/>
                <a:gd name="connsiteY26" fmla="*/ 604617 h 1259937"/>
                <a:gd name="connsiteX27" fmla="*/ 1463040 w 2291962"/>
                <a:gd name="connsiteY27" fmla="*/ 355697 h 1259937"/>
                <a:gd name="connsiteX28" fmla="*/ 1574800 w 2291962"/>
                <a:gd name="connsiteY28" fmla="*/ 274417 h 1259937"/>
                <a:gd name="connsiteX29" fmla="*/ 1671320 w 2291962"/>
                <a:gd name="connsiteY29" fmla="*/ 355697 h 1259937"/>
                <a:gd name="connsiteX30" fmla="*/ 1701800 w 2291962"/>
                <a:gd name="connsiteY30" fmla="*/ 492857 h 1259937"/>
                <a:gd name="connsiteX31" fmla="*/ 1706880 w 2291962"/>
                <a:gd name="connsiteY31" fmla="*/ 670657 h 1259937"/>
                <a:gd name="connsiteX32" fmla="*/ 1727200 w 2291962"/>
                <a:gd name="connsiteY32" fmla="*/ 792577 h 1259937"/>
                <a:gd name="connsiteX33" fmla="*/ 1757680 w 2291962"/>
                <a:gd name="connsiteY33" fmla="*/ 934817 h 1259937"/>
                <a:gd name="connsiteX34" fmla="*/ 1757680 w 2291962"/>
                <a:gd name="connsiteY34" fmla="*/ 1021177 h 1259937"/>
                <a:gd name="connsiteX35" fmla="*/ 1793240 w 2291962"/>
                <a:gd name="connsiteY35" fmla="*/ 1066897 h 1259937"/>
                <a:gd name="connsiteX36" fmla="*/ 1864360 w 2291962"/>
                <a:gd name="connsiteY36" fmla="*/ 1000857 h 1259937"/>
                <a:gd name="connsiteX37" fmla="*/ 1935480 w 2291962"/>
                <a:gd name="connsiteY37" fmla="*/ 792577 h 1259937"/>
                <a:gd name="connsiteX38" fmla="*/ 1935480 w 2291962"/>
                <a:gd name="connsiteY38" fmla="*/ 543657 h 1259937"/>
                <a:gd name="connsiteX39" fmla="*/ 2047240 w 2291962"/>
                <a:gd name="connsiteY39" fmla="*/ 345537 h 1259937"/>
                <a:gd name="connsiteX40" fmla="*/ 2214880 w 2291962"/>
                <a:gd name="connsiteY40" fmla="*/ 431897 h 1259937"/>
                <a:gd name="connsiteX41" fmla="*/ 2214880 w 2291962"/>
                <a:gd name="connsiteY41" fmla="*/ 614777 h 1259937"/>
                <a:gd name="connsiteX42" fmla="*/ 2245360 w 2291962"/>
                <a:gd name="connsiteY42" fmla="*/ 782417 h 1259937"/>
                <a:gd name="connsiteX43" fmla="*/ 2291080 w 2291962"/>
                <a:gd name="connsiteY43" fmla="*/ 985617 h 1259937"/>
                <a:gd name="connsiteX44" fmla="*/ 2280920 w 2291962"/>
                <a:gd name="connsiteY44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44880 w 2291962"/>
                <a:gd name="connsiteY17" fmla="*/ 396337 h 1259937"/>
                <a:gd name="connsiteX18" fmla="*/ 955040 w 2291962"/>
                <a:gd name="connsiteY18" fmla="*/ 132177 h 1259937"/>
                <a:gd name="connsiteX19" fmla="*/ 1102360 w 2291962"/>
                <a:gd name="connsiteY19" fmla="*/ 97 h 1259937"/>
                <a:gd name="connsiteX20" fmla="*/ 1264920 w 2291962"/>
                <a:gd name="connsiteY20" fmla="*/ 116937 h 1259937"/>
                <a:gd name="connsiteX21" fmla="*/ 1295400 w 2291962"/>
                <a:gd name="connsiteY21" fmla="*/ 431897 h 1259937"/>
                <a:gd name="connsiteX22" fmla="*/ 1295400 w 2291962"/>
                <a:gd name="connsiteY22" fmla="*/ 670657 h 1259937"/>
                <a:gd name="connsiteX23" fmla="*/ 1320800 w 2291962"/>
                <a:gd name="connsiteY23" fmla="*/ 914497 h 1259937"/>
                <a:gd name="connsiteX24" fmla="*/ 1371600 w 2291962"/>
                <a:gd name="connsiteY24" fmla="*/ 985617 h 1259937"/>
                <a:gd name="connsiteX25" fmla="*/ 1422400 w 2291962"/>
                <a:gd name="connsiteY25" fmla="*/ 807817 h 1259937"/>
                <a:gd name="connsiteX26" fmla="*/ 1452880 w 2291962"/>
                <a:gd name="connsiteY26" fmla="*/ 604617 h 1259937"/>
                <a:gd name="connsiteX27" fmla="*/ 1463040 w 2291962"/>
                <a:gd name="connsiteY27" fmla="*/ 355697 h 1259937"/>
                <a:gd name="connsiteX28" fmla="*/ 1574800 w 2291962"/>
                <a:gd name="connsiteY28" fmla="*/ 274417 h 1259937"/>
                <a:gd name="connsiteX29" fmla="*/ 1671320 w 2291962"/>
                <a:gd name="connsiteY29" fmla="*/ 355697 h 1259937"/>
                <a:gd name="connsiteX30" fmla="*/ 1701800 w 2291962"/>
                <a:gd name="connsiteY30" fmla="*/ 492857 h 1259937"/>
                <a:gd name="connsiteX31" fmla="*/ 1706880 w 2291962"/>
                <a:gd name="connsiteY31" fmla="*/ 670657 h 1259937"/>
                <a:gd name="connsiteX32" fmla="*/ 1727200 w 2291962"/>
                <a:gd name="connsiteY32" fmla="*/ 792577 h 1259937"/>
                <a:gd name="connsiteX33" fmla="*/ 1757680 w 2291962"/>
                <a:gd name="connsiteY33" fmla="*/ 934817 h 1259937"/>
                <a:gd name="connsiteX34" fmla="*/ 1757680 w 2291962"/>
                <a:gd name="connsiteY34" fmla="*/ 1021177 h 1259937"/>
                <a:gd name="connsiteX35" fmla="*/ 1793240 w 2291962"/>
                <a:gd name="connsiteY35" fmla="*/ 1066897 h 1259937"/>
                <a:gd name="connsiteX36" fmla="*/ 1864360 w 2291962"/>
                <a:gd name="connsiteY36" fmla="*/ 1000857 h 1259937"/>
                <a:gd name="connsiteX37" fmla="*/ 1935480 w 2291962"/>
                <a:gd name="connsiteY37" fmla="*/ 792577 h 1259937"/>
                <a:gd name="connsiteX38" fmla="*/ 1935480 w 2291962"/>
                <a:gd name="connsiteY38" fmla="*/ 543657 h 1259937"/>
                <a:gd name="connsiteX39" fmla="*/ 2047240 w 2291962"/>
                <a:gd name="connsiteY39" fmla="*/ 345537 h 1259937"/>
                <a:gd name="connsiteX40" fmla="*/ 2214880 w 2291962"/>
                <a:gd name="connsiteY40" fmla="*/ 431897 h 1259937"/>
                <a:gd name="connsiteX41" fmla="*/ 2214880 w 2291962"/>
                <a:gd name="connsiteY41" fmla="*/ 614777 h 1259937"/>
                <a:gd name="connsiteX42" fmla="*/ 2245360 w 2291962"/>
                <a:gd name="connsiteY42" fmla="*/ 782417 h 1259937"/>
                <a:gd name="connsiteX43" fmla="*/ 2291080 w 2291962"/>
                <a:gd name="connsiteY43" fmla="*/ 985617 h 1259937"/>
                <a:gd name="connsiteX44" fmla="*/ 2280920 w 2291962"/>
                <a:gd name="connsiteY44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44880 w 2291962"/>
                <a:gd name="connsiteY17" fmla="*/ 396337 h 1259937"/>
                <a:gd name="connsiteX18" fmla="*/ 995680 w 2291962"/>
                <a:gd name="connsiteY18" fmla="*/ 132177 h 1259937"/>
                <a:gd name="connsiteX19" fmla="*/ 1102360 w 2291962"/>
                <a:gd name="connsiteY19" fmla="*/ 97 h 1259937"/>
                <a:gd name="connsiteX20" fmla="*/ 1264920 w 2291962"/>
                <a:gd name="connsiteY20" fmla="*/ 116937 h 1259937"/>
                <a:gd name="connsiteX21" fmla="*/ 1295400 w 2291962"/>
                <a:gd name="connsiteY21" fmla="*/ 431897 h 1259937"/>
                <a:gd name="connsiteX22" fmla="*/ 1295400 w 2291962"/>
                <a:gd name="connsiteY22" fmla="*/ 670657 h 1259937"/>
                <a:gd name="connsiteX23" fmla="*/ 1320800 w 2291962"/>
                <a:gd name="connsiteY23" fmla="*/ 914497 h 1259937"/>
                <a:gd name="connsiteX24" fmla="*/ 1371600 w 2291962"/>
                <a:gd name="connsiteY24" fmla="*/ 985617 h 1259937"/>
                <a:gd name="connsiteX25" fmla="*/ 1422400 w 2291962"/>
                <a:gd name="connsiteY25" fmla="*/ 807817 h 1259937"/>
                <a:gd name="connsiteX26" fmla="*/ 1452880 w 2291962"/>
                <a:gd name="connsiteY26" fmla="*/ 604617 h 1259937"/>
                <a:gd name="connsiteX27" fmla="*/ 1463040 w 2291962"/>
                <a:gd name="connsiteY27" fmla="*/ 355697 h 1259937"/>
                <a:gd name="connsiteX28" fmla="*/ 1574800 w 2291962"/>
                <a:gd name="connsiteY28" fmla="*/ 274417 h 1259937"/>
                <a:gd name="connsiteX29" fmla="*/ 1671320 w 2291962"/>
                <a:gd name="connsiteY29" fmla="*/ 355697 h 1259937"/>
                <a:gd name="connsiteX30" fmla="*/ 1701800 w 2291962"/>
                <a:gd name="connsiteY30" fmla="*/ 492857 h 1259937"/>
                <a:gd name="connsiteX31" fmla="*/ 1706880 w 2291962"/>
                <a:gd name="connsiteY31" fmla="*/ 670657 h 1259937"/>
                <a:gd name="connsiteX32" fmla="*/ 1727200 w 2291962"/>
                <a:gd name="connsiteY32" fmla="*/ 792577 h 1259937"/>
                <a:gd name="connsiteX33" fmla="*/ 1757680 w 2291962"/>
                <a:gd name="connsiteY33" fmla="*/ 934817 h 1259937"/>
                <a:gd name="connsiteX34" fmla="*/ 1757680 w 2291962"/>
                <a:gd name="connsiteY34" fmla="*/ 1021177 h 1259937"/>
                <a:gd name="connsiteX35" fmla="*/ 1793240 w 2291962"/>
                <a:gd name="connsiteY35" fmla="*/ 1066897 h 1259937"/>
                <a:gd name="connsiteX36" fmla="*/ 1864360 w 2291962"/>
                <a:gd name="connsiteY36" fmla="*/ 1000857 h 1259937"/>
                <a:gd name="connsiteX37" fmla="*/ 1935480 w 2291962"/>
                <a:gd name="connsiteY37" fmla="*/ 792577 h 1259937"/>
                <a:gd name="connsiteX38" fmla="*/ 1935480 w 2291962"/>
                <a:gd name="connsiteY38" fmla="*/ 543657 h 1259937"/>
                <a:gd name="connsiteX39" fmla="*/ 2047240 w 2291962"/>
                <a:gd name="connsiteY39" fmla="*/ 345537 h 1259937"/>
                <a:gd name="connsiteX40" fmla="*/ 2214880 w 2291962"/>
                <a:gd name="connsiteY40" fmla="*/ 431897 h 1259937"/>
                <a:gd name="connsiteX41" fmla="*/ 2214880 w 2291962"/>
                <a:gd name="connsiteY41" fmla="*/ 614777 h 1259937"/>
                <a:gd name="connsiteX42" fmla="*/ 2245360 w 2291962"/>
                <a:gd name="connsiteY42" fmla="*/ 782417 h 1259937"/>
                <a:gd name="connsiteX43" fmla="*/ 2291080 w 2291962"/>
                <a:gd name="connsiteY43" fmla="*/ 985617 h 1259937"/>
                <a:gd name="connsiteX44" fmla="*/ 2280920 w 2291962"/>
                <a:gd name="connsiteY44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02360 w 2291962"/>
                <a:gd name="connsiteY19" fmla="*/ 97 h 1259937"/>
                <a:gd name="connsiteX20" fmla="*/ 1264920 w 2291962"/>
                <a:gd name="connsiteY20" fmla="*/ 116937 h 1259937"/>
                <a:gd name="connsiteX21" fmla="*/ 1295400 w 2291962"/>
                <a:gd name="connsiteY21" fmla="*/ 431897 h 1259937"/>
                <a:gd name="connsiteX22" fmla="*/ 1295400 w 2291962"/>
                <a:gd name="connsiteY22" fmla="*/ 670657 h 1259937"/>
                <a:gd name="connsiteX23" fmla="*/ 1320800 w 2291962"/>
                <a:gd name="connsiteY23" fmla="*/ 914497 h 1259937"/>
                <a:gd name="connsiteX24" fmla="*/ 1371600 w 2291962"/>
                <a:gd name="connsiteY24" fmla="*/ 985617 h 1259937"/>
                <a:gd name="connsiteX25" fmla="*/ 1422400 w 2291962"/>
                <a:gd name="connsiteY25" fmla="*/ 807817 h 1259937"/>
                <a:gd name="connsiteX26" fmla="*/ 1452880 w 2291962"/>
                <a:gd name="connsiteY26" fmla="*/ 604617 h 1259937"/>
                <a:gd name="connsiteX27" fmla="*/ 1463040 w 2291962"/>
                <a:gd name="connsiteY27" fmla="*/ 355697 h 1259937"/>
                <a:gd name="connsiteX28" fmla="*/ 1574800 w 2291962"/>
                <a:gd name="connsiteY28" fmla="*/ 274417 h 1259937"/>
                <a:gd name="connsiteX29" fmla="*/ 1671320 w 2291962"/>
                <a:gd name="connsiteY29" fmla="*/ 355697 h 1259937"/>
                <a:gd name="connsiteX30" fmla="*/ 1701800 w 2291962"/>
                <a:gd name="connsiteY30" fmla="*/ 492857 h 1259937"/>
                <a:gd name="connsiteX31" fmla="*/ 1706880 w 2291962"/>
                <a:gd name="connsiteY31" fmla="*/ 670657 h 1259937"/>
                <a:gd name="connsiteX32" fmla="*/ 1727200 w 2291962"/>
                <a:gd name="connsiteY32" fmla="*/ 792577 h 1259937"/>
                <a:gd name="connsiteX33" fmla="*/ 1757680 w 2291962"/>
                <a:gd name="connsiteY33" fmla="*/ 934817 h 1259937"/>
                <a:gd name="connsiteX34" fmla="*/ 1757680 w 2291962"/>
                <a:gd name="connsiteY34" fmla="*/ 1021177 h 1259937"/>
                <a:gd name="connsiteX35" fmla="*/ 1793240 w 2291962"/>
                <a:gd name="connsiteY35" fmla="*/ 1066897 h 1259937"/>
                <a:gd name="connsiteX36" fmla="*/ 1864360 w 2291962"/>
                <a:gd name="connsiteY36" fmla="*/ 1000857 h 1259937"/>
                <a:gd name="connsiteX37" fmla="*/ 1935480 w 2291962"/>
                <a:gd name="connsiteY37" fmla="*/ 792577 h 1259937"/>
                <a:gd name="connsiteX38" fmla="*/ 1935480 w 2291962"/>
                <a:gd name="connsiteY38" fmla="*/ 543657 h 1259937"/>
                <a:gd name="connsiteX39" fmla="*/ 2047240 w 2291962"/>
                <a:gd name="connsiteY39" fmla="*/ 345537 h 1259937"/>
                <a:gd name="connsiteX40" fmla="*/ 2214880 w 2291962"/>
                <a:gd name="connsiteY40" fmla="*/ 431897 h 1259937"/>
                <a:gd name="connsiteX41" fmla="*/ 2214880 w 2291962"/>
                <a:gd name="connsiteY41" fmla="*/ 614777 h 1259937"/>
                <a:gd name="connsiteX42" fmla="*/ 2245360 w 2291962"/>
                <a:gd name="connsiteY42" fmla="*/ 782417 h 1259937"/>
                <a:gd name="connsiteX43" fmla="*/ 2291080 w 2291962"/>
                <a:gd name="connsiteY43" fmla="*/ 985617 h 1259937"/>
                <a:gd name="connsiteX44" fmla="*/ 2280920 w 2291962"/>
                <a:gd name="connsiteY44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64920 w 2291962"/>
                <a:gd name="connsiteY20" fmla="*/ 116937 h 1259937"/>
                <a:gd name="connsiteX21" fmla="*/ 1295400 w 2291962"/>
                <a:gd name="connsiteY21" fmla="*/ 431897 h 1259937"/>
                <a:gd name="connsiteX22" fmla="*/ 1295400 w 2291962"/>
                <a:gd name="connsiteY22" fmla="*/ 670657 h 1259937"/>
                <a:gd name="connsiteX23" fmla="*/ 1320800 w 2291962"/>
                <a:gd name="connsiteY23" fmla="*/ 914497 h 1259937"/>
                <a:gd name="connsiteX24" fmla="*/ 1371600 w 2291962"/>
                <a:gd name="connsiteY24" fmla="*/ 985617 h 1259937"/>
                <a:gd name="connsiteX25" fmla="*/ 1422400 w 2291962"/>
                <a:gd name="connsiteY25" fmla="*/ 807817 h 1259937"/>
                <a:gd name="connsiteX26" fmla="*/ 1452880 w 2291962"/>
                <a:gd name="connsiteY26" fmla="*/ 604617 h 1259937"/>
                <a:gd name="connsiteX27" fmla="*/ 1463040 w 2291962"/>
                <a:gd name="connsiteY27" fmla="*/ 355697 h 1259937"/>
                <a:gd name="connsiteX28" fmla="*/ 1574800 w 2291962"/>
                <a:gd name="connsiteY28" fmla="*/ 274417 h 1259937"/>
                <a:gd name="connsiteX29" fmla="*/ 1671320 w 2291962"/>
                <a:gd name="connsiteY29" fmla="*/ 355697 h 1259937"/>
                <a:gd name="connsiteX30" fmla="*/ 1701800 w 2291962"/>
                <a:gd name="connsiteY30" fmla="*/ 492857 h 1259937"/>
                <a:gd name="connsiteX31" fmla="*/ 1706880 w 2291962"/>
                <a:gd name="connsiteY31" fmla="*/ 670657 h 1259937"/>
                <a:gd name="connsiteX32" fmla="*/ 1727200 w 2291962"/>
                <a:gd name="connsiteY32" fmla="*/ 792577 h 1259937"/>
                <a:gd name="connsiteX33" fmla="*/ 1757680 w 2291962"/>
                <a:gd name="connsiteY33" fmla="*/ 934817 h 1259937"/>
                <a:gd name="connsiteX34" fmla="*/ 1757680 w 2291962"/>
                <a:gd name="connsiteY34" fmla="*/ 1021177 h 1259937"/>
                <a:gd name="connsiteX35" fmla="*/ 1793240 w 2291962"/>
                <a:gd name="connsiteY35" fmla="*/ 1066897 h 1259937"/>
                <a:gd name="connsiteX36" fmla="*/ 1864360 w 2291962"/>
                <a:gd name="connsiteY36" fmla="*/ 1000857 h 1259937"/>
                <a:gd name="connsiteX37" fmla="*/ 1935480 w 2291962"/>
                <a:gd name="connsiteY37" fmla="*/ 792577 h 1259937"/>
                <a:gd name="connsiteX38" fmla="*/ 1935480 w 2291962"/>
                <a:gd name="connsiteY38" fmla="*/ 543657 h 1259937"/>
                <a:gd name="connsiteX39" fmla="*/ 2047240 w 2291962"/>
                <a:gd name="connsiteY39" fmla="*/ 345537 h 1259937"/>
                <a:gd name="connsiteX40" fmla="*/ 2214880 w 2291962"/>
                <a:gd name="connsiteY40" fmla="*/ 431897 h 1259937"/>
                <a:gd name="connsiteX41" fmla="*/ 2214880 w 2291962"/>
                <a:gd name="connsiteY41" fmla="*/ 614777 h 1259937"/>
                <a:gd name="connsiteX42" fmla="*/ 2245360 w 2291962"/>
                <a:gd name="connsiteY42" fmla="*/ 782417 h 1259937"/>
                <a:gd name="connsiteX43" fmla="*/ 2291080 w 2291962"/>
                <a:gd name="connsiteY43" fmla="*/ 985617 h 1259937"/>
                <a:gd name="connsiteX44" fmla="*/ 2280920 w 2291962"/>
                <a:gd name="connsiteY44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49680 w 2291962"/>
                <a:gd name="connsiteY20" fmla="*/ 116937 h 1259937"/>
                <a:gd name="connsiteX21" fmla="*/ 1295400 w 2291962"/>
                <a:gd name="connsiteY21" fmla="*/ 431897 h 1259937"/>
                <a:gd name="connsiteX22" fmla="*/ 1295400 w 2291962"/>
                <a:gd name="connsiteY22" fmla="*/ 670657 h 1259937"/>
                <a:gd name="connsiteX23" fmla="*/ 1320800 w 2291962"/>
                <a:gd name="connsiteY23" fmla="*/ 914497 h 1259937"/>
                <a:gd name="connsiteX24" fmla="*/ 1371600 w 2291962"/>
                <a:gd name="connsiteY24" fmla="*/ 985617 h 1259937"/>
                <a:gd name="connsiteX25" fmla="*/ 1422400 w 2291962"/>
                <a:gd name="connsiteY25" fmla="*/ 807817 h 1259937"/>
                <a:gd name="connsiteX26" fmla="*/ 1452880 w 2291962"/>
                <a:gd name="connsiteY26" fmla="*/ 604617 h 1259937"/>
                <a:gd name="connsiteX27" fmla="*/ 1463040 w 2291962"/>
                <a:gd name="connsiteY27" fmla="*/ 355697 h 1259937"/>
                <a:gd name="connsiteX28" fmla="*/ 1574800 w 2291962"/>
                <a:gd name="connsiteY28" fmla="*/ 274417 h 1259937"/>
                <a:gd name="connsiteX29" fmla="*/ 1671320 w 2291962"/>
                <a:gd name="connsiteY29" fmla="*/ 355697 h 1259937"/>
                <a:gd name="connsiteX30" fmla="*/ 1701800 w 2291962"/>
                <a:gd name="connsiteY30" fmla="*/ 492857 h 1259937"/>
                <a:gd name="connsiteX31" fmla="*/ 1706880 w 2291962"/>
                <a:gd name="connsiteY31" fmla="*/ 670657 h 1259937"/>
                <a:gd name="connsiteX32" fmla="*/ 1727200 w 2291962"/>
                <a:gd name="connsiteY32" fmla="*/ 792577 h 1259937"/>
                <a:gd name="connsiteX33" fmla="*/ 1757680 w 2291962"/>
                <a:gd name="connsiteY33" fmla="*/ 934817 h 1259937"/>
                <a:gd name="connsiteX34" fmla="*/ 1757680 w 2291962"/>
                <a:gd name="connsiteY34" fmla="*/ 1021177 h 1259937"/>
                <a:gd name="connsiteX35" fmla="*/ 1793240 w 2291962"/>
                <a:gd name="connsiteY35" fmla="*/ 1066897 h 1259937"/>
                <a:gd name="connsiteX36" fmla="*/ 1864360 w 2291962"/>
                <a:gd name="connsiteY36" fmla="*/ 1000857 h 1259937"/>
                <a:gd name="connsiteX37" fmla="*/ 1935480 w 2291962"/>
                <a:gd name="connsiteY37" fmla="*/ 792577 h 1259937"/>
                <a:gd name="connsiteX38" fmla="*/ 1935480 w 2291962"/>
                <a:gd name="connsiteY38" fmla="*/ 543657 h 1259937"/>
                <a:gd name="connsiteX39" fmla="*/ 2047240 w 2291962"/>
                <a:gd name="connsiteY39" fmla="*/ 345537 h 1259937"/>
                <a:gd name="connsiteX40" fmla="*/ 2214880 w 2291962"/>
                <a:gd name="connsiteY40" fmla="*/ 431897 h 1259937"/>
                <a:gd name="connsiteX41" fmla="*/ 2214880 w 2291962"/>
                <a:gd name="connsiteY41" fmla="*/ 614777 h 1259937"/>
                <a:gd name="connsiteX42" fmla="*/ 2245360 w 2291962"/>
                <a:gd name="connsiteY42" fmla="*/ 782417 h 1259937"/>
                <a:gd name="connsiteX43" fmla="*/ 2291080 w 2291962"/>
                <a:gd name="connsiteY43" fmla="*/ 985617 h 1259937"/>
                <a:gd name="connsiteX44" fmla="*/ 2280920 w 2291962"/>
                <a:gd name="connsiteY44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49680 w 2291962"/>
                <a:gd name="connsiteY20" fmla="*/ 116937 h 1259937"/>
                <a:gd name="connsiteX21" fmla="*/ 1270000 w 2291962"/>
                <a:gd name="connsiteY21" fmla="*/ 431897 h 1259937"/>
                <a:gd name="connsiteX22" fmla="*/ 1295400 w 2291962"/>
                <a:gd name="connsiteY22" fmla="*/ 670657 h 1259937"/>
                <a:gd name="connsiteX23" fmla="*/ 1320800 w 2291962"/>
                <a:gd name="connsiteY23" fmla="*/ 914497 h 1259937"/>
                <a:gd name="connsiteX24" fmla="*/ 1371600 w 2291962"/>
                <a:gd name="connsiteY24" fmla="*/ 985617 h 1259937"/>
                <a:gd name="connsiteX25" fmla="*/ 1422400 w 2291962"/>
                <a:gd name="connsiteY25" fmla="*/ 807817 h 1259937"/>
                <a:gd name="connsiteX26" fmla="*/ 1452880 w 2291962"/>
                <a:gd name="connsiteY26" fmla="*/ 604617 h 1259937"/>
                <a:gd name="connsiteX27" fmla="*/ 1463040 w 2291962"/>
                <a:gd name="connsiteY27" fmla="*/ 355697 h 1259937"/>
                <a:gd name="connsiteX28" fmla="*/ 1574800 w 2291962"/>
                <a:gd name="connsiteY28" fmla="*/ 274417 h 1259937"/>
                <a:gd name="connsiteX29" fmla="*/ 1671320 w 2291962"/>
                <a:gd name="connsiteY29" fmla="*/ 355697 h 1259937"/>
                <a:gd name="connsiteX30" fmla="*/ 1701800 w 2291962"/>
                <a:gd name="connsiteY30" fmla="*/ 492857 h 1259937"/>
                <a:gd name="connsiteX31" fmla="*/ 1706880 w 2291962"/>
                <a:gd name="connsiteY31" fmla="*/ 670657 h 1259937"/>
                <a:gd name="connsiteX32" fmla="*/ 1727200 w 2291962"/>
                <a:gd name="connsiteY32" fmla="*/ 792577 h 1259937"/>
                <a:gd name="connsiteX33" fmla="*/ 1757680 w 2291962"/>
                <a:gd name="connsiteY33" fmla="*/ 934817 h 1259937"/>
                <a:gd name="connsiteX34" fmla="*/ 1757680 w 2291962"/>
                <a:gd name="connsiteY34" fmla="*/ 1021177 h 1259937"/>
                <a:gd name="connsiteX35" fmla="*/ 1793240 w 2291962"/>
                <a:gd name="connsiteY35" fmla="*/ 1066897 h 1259937"/>
                <a:gd name="connsiteX36" fmla="*/ 1864360 w 2291962"/>
                <a:gd name="connsiteY36" fmla="*/ 1000857 h 1259937"/>
                <a:gd name="connsiteX37" fmla="*/ 1935480 w 2291962"/>
                <a:gd name="connsiteY37" fmla="*/ 792577 h 1259937"/>
                <a:gd name="connsiteX38" fmla="*/ 1935480 w 2291962"/>
                <a:gd name="connsiteY38" fmla="*/ 543657 h 1259937"/>
                <a:gd name="connsiteX39" fmla="*/ 2047240 w 2291962"/>
                <a:gd name="connsiteY39" fmla="*/ 345537 h 1259937"/>
                <a:gd name="connsiteX40" fmla="*/ 2214880 w 2291962"/>
                <a:gd name="connsiteY40" fmla="*/ 431897 h 1259937"/>
                <a:gd name="connsiteX41" fmla="*/ 2214880 w 2291962"/>
                <a:gd name="connsiteY41" fmla="*/ 614777 h 1259937"/>
                <a:gd name="connsiteX42" fmla="*/ 2245360 w 2291962"/>
                <a:gd name="connsiteY42" fmla="*/ 782417 h 1259937"/>
                <a:gd name="connsiteX43" fmla="*/ 2291080 w 2291962"/>
                <a:gd name="connsiteY43" fmla="*/ 985617 h 1259937"/>
                <a:gd name="connsiteX44" fmla="*/ 2280920 w 2291962"/>
                <a:gd name="connsiteY44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49680 w 2291962"/>
                <a:gd name="connsiteY20" fmla="*/ 116937 h 1259937"/>
                <a:gd name="connsiteX21" fmla="*/ 1270000 w 2291962"/>
                <a:gd name="connsiteY21" fmla="*/ 431897 h 1259937"/>
                <a:gd name="connsiteX22" fmla="*/ 1295400 w 2291962"/>
                <a:gd name="connsiteY22" fmla="*/ 670657 h 1259937"/>
                <a:gd name="connsiteX23" fmla="*/ 1371600 w 2291962"/>
                <a:gd name="connsiteY23" fmla="*/ 985617 h 1259937"/>
                <a:gd name="connsiteX24" fmla="*/ 1422400 w 2291962"/>
                <a:gd name="connsiteY24" fmla="*/ 807817 h 1259937"/>
                <a:gd name="connsiteX25" fmla="*/ 1452880 w 2291962"/>
                <a:gd name="connsiteY25" fmla="*/ 604617 h 1259937"/>
                <a:gd name="connsiteX26" fmla="*/ 1463040 w 2291962"/>
                <a:gd name="connsiteY26" fmla="*/ 355697 h 1259937"/>
                <a:gd name="connsiteX27" fmla="*/ 1574800 w 2291962"/>
                <a:gd name="connsiteY27" fmla="*/ 274417 h 1259937"/>
                <a:gd name="connsiteX28" fmla="*/ 1671320 w 2291962"/>
                <a:gd name="connsiteY28" fmla="*/ 355697 h 1259937"/>
                <a:gd name="connsiteX29" fmla="*/ 1701800 w 2291962"/>
                <a:gd name="connsiteY29" fmla="*/ 492857 h 1259937"/>
                <a:gd name="connsiteX30" fmla="*/ 1706880 w 2291962"/>
                <a:gd name="connsiteY30" fmla="*/ 670657 h 1259937"/>
                <a:gd name="connsiteX31" fmla="*/ 1727200 w 2291962"/>
                <a:gd name="connsiteY31" fmla="*/ 792577 h 1259937"/>
                <a:gd name="connsiteX32" fmla="*/ 1757680 w 2291962"/>
                <a:gd name="connsiteY32" fmla="*/ 934817 h 1259937"/>
                <a:gd name="connsiteX33" fmla="*/ 1757680 w 2291962"/>
                <a:gd name="connsiteY33" fmla="*/ 1021177 h 1259937"/>
                <a:gd name="connsiteX34" fmla="*/ 1793240 w 2291962"/>
                <a:gd name="connsiteY34" fmla="*/ 1066897 h 1259937"/>
                <a:gd name="connsiteX35" fmla="*/ 1864360 w 2291962"/>
                <a:gd name="connsiteY35" fmla="*/ 1000857 h 1259937"/>
                <a:gd name="connsiteX36" fmla="*/ 1935480 w 2291962"/>
                <a:gd name="connsiteY36" fmla="*/ 792577 h 1259937"/>
                <a:gd name="connsiteX37" fmla="*/ 1935480 w 2291962"/>
                <a:gd name="connsiteY37" fmla="*/ 543657 h 1259937"/>
                <a:gd name="connsiteX38" fmla="*/ 2047240 w 2291962"/>
                <a:gd name="connsiteY38" fmla="*/ 345537 h 1259937"/>
                <a:gd name="connsiteX39" fmla="*/ 2214880 w 2291962"/>
                <a:gd name="connsiteY39" fmla="*/ 431897 h 1259937"/>
                <a:gd name="connsiteX40" fmla="*/ 2214880 w 2291962"/>
                <a:gd name="connsiteY40" fmla="*/ 614777 h 1259937"/>
                <a:gd name="connsiteX41" fmla="*/ 2245360 w 2291962"/>
                <a:gd name="connsiteY41" fmla="*/ 782417 h 1259937"/>
                <a:gd name="connsiteX42" fmla="*/ 2291080 w 2291962"/>
                <a:gd name="connsiteY42" fmla="*/ 985617 h 1259937"/>
                <a:gd name="connsiteX43" fmla="*/ 2280920 w 2291962"/>
                <a:gd name="connsiteY43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49680 w 2291962"/>
                <a:gd name="connsiteY20" fmla="*/ 116937 h 1259937"/>
                <a:gd name="connsiteX21" fmla="*/ 1270000 w 2291962"/>
                <a:gd name="connsiteY21" fmla="*/ 431897 h 1259937"/>
                <a:gd name="connsiteX22" fmla="*/ 1295400 w 2291962"/>
                <a:gd name="connsiteY22" fmla="*/ 670657 h 1259937"/>
                <a:gd name="connsiteX23" fmla="*/ 1371600 w 2291962"/>
                <a:gd name="connsiteY23" fmla="*/ 985617 h 1259937"/>
                <a:gd name="connsiteX24" fmla="*/ 1422400 w 2291962"/>
                <a:gd name="connsiteY24" fmla="*/ 807817 h 1259937"/>
                <a:gd name="connsiteX25" fmla="*/ 1432560 w 2291962"/>
                <a:gd name="connsiteY25" fmla="*/ 604617 h 1259937"/>
                <a:gd name="connsiteX26" fmla="*/ 1463040 w 2291962"/>
                <a:gd name="connsiteY26" fmla="*/ 355697 h 1259937"/>
                <a:gd name="connsiteX27" fmla="*/ 1574800 w 2291962"/>
                <a:gd name="connsiteY27" fmla="*/ 274417 h 1259937"/>
                <a:gd name="connsiteX28" fmla="*/ 1671320 w 2291962"/>
                <a:gd name="connsiteY28" fmla="*/ 355697 h 1259937"/>
                <a:gd name="connsiteX29" fmla="*/ 1701800 w 2291962"/>
                <a:gd name="connsiteY29" fmla="*/ 492857 h 1259937"/>
                <a:gd name="connsiteX30" fmla="*/ 1706880 w 2291962"/>
                <a:gd name="connsiteY30" fmla="*/ 670657 h 1259937"/>
                <a:gd name="connsiteX31" fmla="*/ 1727200 w 2291962"/>
                <a:gd name="connsiteY31" fmla="*/ 792577 h 1259937"/>
                <a:gd name="connsiteX32" fmla="*/ 1757680 w 2291962"/>
                <a:gd name="connsiteY32" fmla="*/ 934817 h 1259937"/>
                <a:gd name="connsiteX33" fmla="*/ 1757680 w 2291962"/>
                <a:gd name="connsiteY33" fmla="*/ 1021177 h 1259937"/>
                <a:gd name="connsiteX34" fmla="*/ 1793240 w 2291962"/>
                <a:gd name="connsiteY34" fmla="*/ 1066897 h 1259937"/>
                <a:gd name="connsiteX35" fmla="*/ 1864360 w 2291962"/>
                <a:gd name="connsiteY35" fmla="*/ 1000857 h 1259937"/>
                <a:gd name="connsiteX36" fmla="*/ 1935480 w 2291962"/>
                <a:gd name="connsiteY36" fmla="*/ 792577 h 1259937"/>
                <a:gd name="connsiteX37" fmla="*/ 1935480 w 2291962"/>
                <a:gd name="connsiteY37" fmla="*/ 543657 h 1259937"/>
                <a:gd name="connsiteX38" fmla="*/ 2047240 w 2291962"/>
                <a:gd name="connsiteY38" fmla="*/ 345537 h 1259937"/>
                <a:gd name="connsiteX39" fmla="*/ 2214880 w 2291962"/>
                <a:gd name="connsiteY39" fmla="*/ 431897 h 1259937"/>
                <a:gd name="connsiteX40" fmla="*/ 2214880 w 2291962"/>
                <a:gd name="connsiteY40" fmla="*/ 614777 h 1259937"/>
                <a:gd name="connsiteX41" fmla="*/ 2245360 w 2291962"/>
                <a:gd name="connsiteY41" fmla="*/ 782417 h 1259937"/>
                <a:gd name="connsiteX42" fmla="*/ 2291080 w 2291962"/>
                <a:gd name="connsiteY42" fmla="*/ 985617 h 1259937"/>
                <a:gd name="connsiteX43" fmla="*/ 2280920 w 2291962"/>
                <a:gd name="connsiteY43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49680 w 2291962"/>
                <a:gd name="connsiteY20" fmla="*/ 116937 h 1259937"/>
                <a:gd name="connsiteX21" fmla="*/ 1270000 w 2291962"/>
                <a:gd name="connsiteY21" fmla="*/ 431897 h 1259937"/>
                <a:gd name="connsiteX22" fmla="*/ 1295400 w 2291962"/>
                <a:gd name="connsiteY22" fmla="*/ 670657 h 1259937"/>
                <a:gd name="connsiteX23" fmla="*/ 1371600 w 2291962"/>
                <a:gd name="connsiteY23" fmla="*/ 985617 h 1259937"/>
                <a:gd name="connsiteX24" fmla="*/ 1422400 w 2291962"/>
                <a:gd name="connsiteY24" fmla="*/ 807817 h 1259937"/>
                <a:gd name="connsiteX25" fmla="*/ 1432560 w 2291962"/>
                <a:gd name="connsiteY25" fmla="*/ 604617 h 1259937"/>
                <a:gd name="connsiteX26" fmla="*/ 1463040 w 2291962"/>
                <a:gd name="connsiteY26" fmla="*/ 355697 h 1259937"/>
                <a:gd name="connsiteX27" fmla="*/ 1574800 w 2291962"/>
                <a:gd name="connsiteY27" fmla="*/ 274417 h 1259937"/>
                <a:gd name="connsiteX28" fmla="*/ 1671320 w 2291962"/>
                <a:gd name="connsiteY28" fmla="*/ 355697 h 1259937"/>
                <a:gd name="connsiteX29" fmla="*/ 1706880 w 2291962"/>
                <a:gd name="connsiteY29" fmla="*/ 670657 h 1259937"/>
                <a:gd name="connsiteX30" fmla="*/ 1727200 w 2291962"/>
                <a:gd name="connsiteY30" fmla="*/ 792577 h 1259937"/>
                <a:gd name="connsiteX31" fmla="*/ 1757680 w 2291962"/>
                <a:gd name="connsiteY31" fmla="*/ 934817 h 1259937"/>
                <a:gd name="connsiteX32" fmla="*/ 1757680 w 2291962"/>
                <a:gd name="connsiteY32" fmla="*/ 1021177 h 1259937"/>
                <a:gd name="connsiteX33" fmla="*/ 1793240 w 2291962"/>
                <a:gd name="connsiteY33" fmla="*/ 1066897 h 1259937"/>
                <a:gd name="connsiteX34" fmla="*/ 1864360 w 2291962"/>
                <a:gd name="connsiteY34" fmla="*/ 1000857 h 1259937"/>
                <a:gd name="connsiteX35" fmla="*/ 1935480 w 2291962"/>
                <a:gd name="connsiteY35" fmla="*/ 792577 h 1259937"/>
                <a:gd name="connsiteX36" fmla="*/ 1935480 w 2291962"/>
                <a:gd name="connsiteY36" fmla="*/ 543657 h 1259937"/>
                <a:gd name="connsiteX37" fmla="*/ 2047240 w 2291962"/>
                <a:gd name="connsiteY37" fmla="*/ 345537 h 1259937"/>
                <a:gd name="connsiteX38" fmla="*/ 2214880 w 2291962"/>
                <a:gd name="connsiteY38" fmla="*/ 431897 h 1259937"/>
                <a:gd name="connsiteX39" fmla="*/ 2214880 w 2291962"/>
                <a:gd name="connsiteY39" fmla="*/ 614777 h 1259937"/>
                <a:gd name="connsiteX40" fmla="*/ 2245360 w 2291962"/>
                <a:gd name="connsiteY40" fmla="*/ 782417 h 1259937"/>
                <a:gd name="connsiteX41" fmla="*/ 2291080 w 2291962"/>
                <a:gd name="connsiteY41" fmla="*/ 985617 h 1259937"/>
                <a:gd name="connsiteX42" fmla="*/ 2280920 w 2291962"/>
                <a:gd name="connsiteY42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49680 w 2291962"/>
                <a:gd name="connsiteY20" fmla="*/ 116937 h 1259937"/>
                <a:gd name="connsiteX21" fmla="*/ 1270000 w 2291962"/>
                <a:gd name="connsiteY21" fmla="*/ 431897 h 1259937"/>
                <a:gd name="connsiteX22" fmla="*/ 1295400 w 2291962"/>
                <a:gd name="connsiteY22" fmla="*/ 670657 h 1259937"/>
                <a:gd name="connsiteX23" fmla="*/ 1371600 w 2291962"/>
                <a:gd name="connsiteY23" fmla="*/ 985617 h 1259937"/>
                <a:gd name="connsiteX24" fmla="*/ 1422400 w 2291962"/>
                <a:gd name="connsiteY24" fmla="*/ 807817 h 1259937"/>
                <a:gd name="connsiteX25" fmla="*/ 1432560 w 2291962"/>
                <a:gd name="connsiteY25" fmla="*/ 604617 h 1259937"/>
                <a:gd name="connsiteX26" fmla="*/ 1463040 w 2291962"/>
                <a:gd name="connsiteY26" fmla="*/ 355697 h 1259937"/>
                <a:gd name="connsiteX27" fmla="*/ 1574800 w 2291962"/>
                <a:gd name="connsiteY27" fmla="*/ 274417 h 1259937"/>
                <a:gd name="connsiteX28" fmla="*/ 1671320 w 2291962"/>
                <a:gd name="connsiteY28" fmla="*/ 355697 h 1259937"/>
                <a:gd name="connsiteX29" fmla="*/ 1706880 w 2291962"/>
                <a:gd name="connsiteY29" fmla="*/ 670657 h 1259937"/>
                <a:gd name="connsiteX30" fmla="*/ 1727200 w 2291962"/>
                <a:gd name="connsiteY30" fmla="*/ 792577 h 1259937"/>
                <a:gd name="connsiteX31" fmla="*/ 1757680 w 2291962"/>
                <a:gd name="connsiteY31" fmla="*/ 1021177 h 1259937"/>
                <a:gd name="connsiteX32" fmla="*/ 1793240 w 2291962"/>
                <a:gd name="connsiteY32" fmla="*/ 1066897 h 1259937"/>
                <a:gd name="connsiteX33" fmla="*/ 1864360 w 2291962"/>
                <a:gd name="connsiteY33" fmla="*/ 1000857 h 1259937"/>
                <a:gd name="connsiteX34" fmla="*/ 1935480 w 2291962"/>
                <a:gd name="connsiteY34" fmla="*/ 792577 h 1259937"/>
                <a:gd name="connsiteX35" fmla="*/ 1935480 w 2291962"/>
                <a:gd name="connsiteY35" fmla="*/ 543657 h 1259937"/>
                <a:gd name="connsiteX36" fmla="*/ 2047240 w 2291962"/>
                <a:gd name="connsiteY36" fmla="*/ 345537 h 1259937"/>
                <a:gd name="connsiteX37" fmla="*/ 2214880 w 2291962"/>
                <a:gd name="connsiteY37" fmla="*/ 431897 h 1259937"/>
                <a:gd name="connsiteX38" fmla="*/ 2214880 w 2291962"/>
                <a:gd name="connsiteY38" fmla="*/ 614777 h 1259937"/>
                <a:gd name="connsiteX39" fmla="*/ 2245360 w 2291962"/>
                <a:gd name="connsiteY39" fmla="*/ 782417 h 1259937"/>
                <a:gd name="connsiteX40" fmla="*/ 2291080 w 2291962"/>
                <a:gd name="connsiteY40" fmla="*/ 985617 h 1259937"/>
                <a:gd name="connsiteX41" fmla="*/ 2280920 w 2291962"/>
                <a:gd name="connsiteY41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49680 w 2291962"/>
                <a:gd name="connsiteY20" fmla="*/ 116937 h 1259937"/>
                <a:gd name="connsiteX21" fmla="*/ 1270000 w 2291962"/>
                <a:gd name="connsiteY21" fmla="*/ 431897 h 1259937"/>
                <a:gd name="connsiteX22" fmla="*/ 1295400 w 2291962"/>
                <a:gd name="connsiteY22" fmla="*/ 670657 h 1259937"/>
                <a:gd name="connsiteX23" fmla="*/ 1371600 w 2291962"/>
                <a:gd name="connsiteY23" fmla="*/ 985617 h 1259937"/>
                <a:gd name="connsiteX24" fmla="*/ 1422400 w 2291962"/>
                <a:gd name="connsiteY24" fmla="*/ 807817 h 1259937"/>
                <a:gd name="connsiteX25" fmla="*/ 1432560 w 2291962"/>
                <a:gd name="connsiteY25" fmla="*/ 604617 h 1259937"/>
                <a:gd name="connsiteX26" fmla="*/ 1463040 w 2291962"/>
                <a:gd name="connsiteY26" fmla="*/ 355697 h 1259937"/>
                <a:gd name="connsiteX27" fmla="*/ 1574800 w 2291962"/>
                <a:gd name="connsiteY27" fmla="*/ 274417 h 1259937"/>
                <a:gd name="connsiteX28" fmla="*/ 1671320 w 2291962"/>
                <a:gd name="connsiteY28" fmla="*/ 355697 h 1259937"/>
                <a:gd name="connsiteX29" fmla="*/ 1717040 w 2291962"/>
                <a:gd name="connsiteY29" fmla="*/ 665577 h 1259937"/>
                <a:gd name="connsiteX30" fmla="*/ 1727200 w 2291962"/>
                <a:gd name="connsiteY30" fmla="*/ 792577 h 1259937"/>
                <a:gd name="connsiteX31" fmla="*/ 1757680 w 2291962"/>
                <a:gd name="connsiteY31" fmla="*/ 1021177 h 1259937"/>
                <a:gd name="connsiteX32" fmla="*/ 1793240 w 2291962"/>
                <a:gd name="connsiteY32" fmla="*/ 1066897 h 1259937"/>
                <a:gd name="connsiteX33" fmla="*/ 1864360 w 2291962"/>
                <a:gd name="connsiteY33" fmla="*/ 1000857 h 1259937"/>
                <a:gd name="connsiteX34" fmla="*/ 1935480 w 2291962"/>
                <a:gd name="connsiteY34" fmla="*/ 792577 h 1259937"/>
                <a:gd name="connsiteX35" fmla="*/ 1935480 w 2291962"/>
                <a:gd name="connsiteY35" fmla="*/ 543657 h 1259937"/>
                <a:gd name="connsiteX36" fmla="*/ 2047240 w 2291962"/>
                <a:gd name="connsiteY36" fmla="*/ 345537 h 1259937"/>
                <a:gd name="connsiteX37" fmla="*/ 2214880 w 2291962"/>
                <a:gd name="connsiteY37" fmla="*/ 431897 h 1259937"/>
                <a:gd name="connsiteX38" fmla="*/ 2214880 w 2291962"/>
                <a:gd name="connsiteY38" fmla="*/ 614777 h 1259937"/>
                <a:gd name="connsiteX39" fmla="*/ 2245360 w 2291962"/>
                <a:gd name="connsiteY39" fmla="*/ 782417 h 1259937"/>
                <a:gd name="connsiteX40" fmla="*/ 2291080 w 2291962"/>
                <a:gd name="connsiteY40" fmla="*/ 985617 h 1259937"/>
                <a:gd name="connsiteX41" fmla="*/ 2280920 w 2291962"/>
                <a:gd name="connsiteY41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49680 w 2291962"/>
                <a:gd name="connsiteY20" fmla="*/ 116937 h 1259937"/>
                <a:gd name="connsiteX21" fmla="*/ 1270000 w 2291962"/>
                <a:gd name="connsiteY21" fmla="*/ 431897 h 1259937"/>
                <a:gd name="connsiteX22" fmla="*/ 1295400 w 2291962"/>
                <a:gd name="connsiteY22" fmla="*/ 670657 h 1259937"/>
                <a:gd name="connsiteX23" fmla="*/ 1371600 w 2291962"/>
                <a:gd name="connsiteY23" fmla="*/ 985617 h 1259937"/>
                <a:gd name="connsiteX24" fmla="*/ 1422400 w 2291962"/>
                <a:gd name="connsiteY24" fmla="*/ 807817 h 1259937"/>
                <a:gd name="connsiteX25" fmla="*/ 1432560 w 2291962"/>
                <a:gd name="connsiteY25" fmla="*/ 604617 h 1259937"/>
                <a:gd name="connsiteX26" fmla="*/ 1463040 w 2291962"/>
                <a:gd name="connsiteY26" fmla="*/ 355697 h 1259937"/>
                <a:gd name="connsiteX27" fmla="*/ 1574800 w 2291962"/>
                <a:gd name="connsiteY27" fmla="*/ 274417 h 1259937"/>
                <a:gd name="connsiteX28" fmla="*/ 1671320 w 2291962"/>
                <a:gd name="connsiteY28" fmla="*/ 355697 h 1259937"/>
                <a:gd name="connsiteX29" fmla="*/ 1717040 w 2291962"/>
                <a:gd name="connsiteY29" fmla="*/ 665577 h 1259937"/>
                <a:gd name="connsiteX30" fmla="*/ 1727200 w 2291962"/>
                <a:gd name="connsiteY30" fmla="*/ 792577 h 1259937"/>
                <a:gd name="connsiteX31" fmla="*/ 1793240 w 2291962"/>
                <a:gd name="connsiteY31" fmla="*/ 1066897 h 1259937"/>
                <a:gd name="connsiteX32" fmla="*/ 1864360 w 2291962"/>
                <a:gd name="connsiteY32" fmla="*/ 1000857 h 1259937"/>
                <a:gd name="connsiteX33" fmla="*/ 1935480 w 2291962"/>
                <a:gd name="connsiteY33" fmla="*/ 792577 h 1259937"/>
                <a:gd name="connsiteX34" fmla="*/ 1935480 w 2291962"/>
                <a:gd name="connsiteY34" fmla="*/ 543657 h 1259937"/>
                <a:gd name="connsiteX35" fmla="*/ 2047240 w 2291962"/>
                <a:gd name="connsiteY35" fmla="*/ 345537 h 1259937"/>
                <a:gd name="connsiteX36" fmla="*/ 2214880 w 2291962"/>
                <a:gd name="connsiteY36" fmla="*/ 431897 h 1259937"/>
                <a:gd name="connsiteX37" fmla="*/ 2214880 w 2291962"/>
                <a:gd name="connsiteY37" fmla="*/ 614777 h 1259937"/>
                <a:gd name="connsiteX38" fmla="*/ 2245360 w 2291962"/>
                <a:gd name="connsiteY38" fmla="*/ 782417 h 1259937"/>
                <a:gd name="connsiteX39" fmla="*/ 2291080 w 2291962"/>
                <a:gd name="connsiteY39" fmla="*/ 985617 h 1259937"/>
                <a:gd name="connsiteX40" fmla="*/ 2280920 w 2291962"/>
                <a:gd name="connsiteY40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49680 w 2291962"/>
                <a:gd name="connsiteY20" fmla="*/ 116937 h 1259937"/>
                <a:gd name="connsiteX21" fmla="*/ 1270000 w 2291962"/>
                <a:gd name="connsiteY21" fmla="*/ 431897 h 1259937"/>
                <a:gd name="connsiteX22" fmla="*/ 1295400 w 2291962"/>
                <a:gd name="connsiteY22" fmla="*/ 670657 h 1259937"/>
                <a:gd name="connsiteX23" fmla="*/ 1371600 w 2291962"/>
                <a:gd name="connsiteY23" fmla="*/ 985617 h 1259937"/>
                <a:gd name="connsiteX24" fmla="*/ 1422400 w 2291962"/>
                <a:gd name="connsiteY24" fmla="*/ 807817 h 1259937"/>
                <a:gd name="connsiteX25" fmla="*/ 1432560 w 2291962"/>
                <a:gd name="connsiteY25" fmla="*/ 604617 h 1259937"/>
                <a:gd name="connsiteX26" fmla="*/ 1463040 w 2291962"/>
                <a:gd name="connsiteY26" fmla="*/ 355697 h 1259937"/>
                <a:gd name="connsiteX27" fmla="*/ 1574800 w 2291962"/>
                <a:gd name="connsiteY27" fmla="*/ 274417 h 1259937"/>
                <a:gd name="connsiteX28" fmla="*/ 1671320 w 2291962"/>
                <a:gd name="connsiteY28" fmla="*/ 355697 h 1259937"/>
                <a:gd name="connsiteX29" fmla="*/ 1717040 w 2291962"/>
                <a:gd name="connsiteY29" fmla="*/ 665577 h 1259937"/>
                <a:gd name="connsiteX30" fmla="*/ 1727200 w 2291962"/>
                <a:gd name="connsiteY30" fmla="*/ 792577 h 1259937"/>
                <a:gd name="connsiteX31" fmla="*/ 1793240 w 2291962"/>
                <a:gd name="connsiteY31" fmla="*/ 1066897 h 1259937"/>
                <a:gd name="connsiteX32" fmla="*/ 1864360 w 2291962"/>
                <a:gd name="connsiteY32" fmla="*/ 1000857 h 1259937"/>
                <a:gd name="connsiteX33" fmla="*/ 1920240 w 2291962"/>
                <a:gd name="connsiteY33" fmla="*/ 807817 h 1259937"/>
                <a:gd name="connsiteX34" fmla="*/ 1935480 w 2291962"/>
                <a:gd name="connsiteY34" fmla="*/ 543657 h 1259937"/>
                <a:gd name="connsiteX35" fmla="*/ 2047240 w 2291962"/>
                <a:gd name="connsiteY35" fmla="*/ 345537 h 1259937"/>
                <a:gd name="connsiteX36" fmla="*/ 2214880 w 2291962"/>
                <a:gd name="connsiteY36" fmla="*/ 431897 h 1259937"/>
                <a:gd name="connsiteX37" fmla="*/ 2214880 w 2291962"/>
                <a:gd name="connsiteY37" fmla="*/ 614777 h 1259937"/>
                <a:gd name="connsiteX38" fmla="*/ 2245360 w 2291962"/>
                <a:gd name="connsiteY38" fmla="*/ 782417 h 1259937"/>
                <a:gd name="connsiteX39" fmla="*/ 2291080 w 2291962"/>
                <a:gd name="connsiteY39" fmla="*/ 985617 h 1259937"/>
                <a:gd name="connsiteX40" fmla="*/ 2280920 w 2291962"/>
                <a:gd name="connsiteY40" fmla="*/ 1163417 h 1259937"/>
                <a:gd name="connsiteX0" fmla="*/ 0 w 2291962"/>
                <a:gd name="connsiteY0" fmla="*/ 1259937 h 1259937"/>
                <a:gd name="connsiteX1" fmla="*/ 60960 w 2291962"/>
                <a:gd name="connsiteY1" fmla="*/ 1021177 h 1259937"/>
                <a:gd name="connsiteX2" fmla="*/ 91440 w 2291962"/>
                <a:gd name="connsiteY2" fmla="*/ 807817 h 1259937"/>
                <a:gd name="connsiteX3" fmla="*/ 137160 w 2291962"/>
                <a:gd name="connsiteY3" fmla="*/ 685897 h 1259937"/>
                <a:gd name="connsiteX4" fmla="*/ 259080 w 2291962"/>
                <a:gd name="connsiteY4" fmla="*/ 650337 h 1259937"/>
                <a:gd name="connsiteX5" fmla="*/ 335280 w 2291962"/>
                <a:gd name="connsiteY5" fmla="*/ 746857 h 1259937"/>
                <a:gd name="connsiteX6" fmla="*/ 365760 w 2291962"/>
                <a:gd name="connsiteY6" fmla="*/ 1036417 h 1259937"/>
                <a:gd name="connsiteX7" fmla="*/ 365760 w 2291962"/>
                <a:gd name="connsiteY7" fmla="*/ 1138017 h 1259937"/>
                <a:gd name="connsiteX8" fmla="*/ 391160 w 2291962"/>
                <a:gd name="connsiteY8" fmla="*/ 1239617 h 1259937"/>
                <a:gd name="connsiteX9" fmla="*/ 457200 w 2291962"/>
                <a:gd name="connsiteY9" fmla="*/ 1193897 h 1259937"/>
                <a:gd name="connsiteX10" fmla="*/ 543560 w 2291962"/>
                <a:gd name="connsiteY10" fmla="*/ 863697 h 1259937"/>
                <a:gd name="connsiteX11" fmla="*/ 563880 w 2291962"/>
                <a:gd name="connsiteY11" fmla="*/ 518257 h 1259937"/>
                <a:gd name="connsiteX12" fmla="*/ 690880 w 2291962"/>
                <a:gd name="connsiteY12" fmla="*/ 431897 h 1259937"/>
                <a:gd name="connsiteX13" fmla="*/ 812800 w 2291962"/>
                <a:gd name="connsiteY13" fmla="*/ 548737 h 1259937"/>
                <a:gd name="connsiteX14" fmla="*/ 838200 w 2291962"/>
                <a:gd name="connsiteY14" fmla="*/ 782417 h 1259937"/>
                <a:gd name="connsiteX15" fmla="*/ 883920 w 2291962"/>
                <a:gd name="connsiteY15" fmla="*/ 1066897 h 1259937"/>
                <a:gd name="connsiteX16" fmla="*/ 955040 w 2291962"/>
                <a:gd name="connsiteY16" fmla="*/ 838297 h 1259937"/>
                <a:gd name="connsiteX17" fmla="*/ 980440 w 2291962"/>
                <a:gd name="connsiteY17" fmla="*/ 442057 h 1259937"/>
                <a:gd name="connsiteX18" fmla="*/ 995680 w 2291962"/>
                <a:gd name="connsiteY18" fmla="*/ 132177 h 1259937"/>
                <a:gd name="connsiteX19" fmla="*/ 1117600 w 2291962"/>
                <a:gd name="connsiteY19" fmla="*/ 97 h 1259937"/>
                <a:gd name="connsiteX20" fmla="*/ 1249680 w 2291962"/>
                <a:gd name="connsiteY20" fmla="*/ 116937 h 1259937"/>
                <a:gd name="connsiteX21" fmla="*/ 1270000 w 2291962"/>
                <a:gd name="connsiteY21" fmla="*/ 431897 h 1259937"/>
                <a:gd name="connsiteX22" fmla="*/ 1295400 w 2291962"/>
                <a:gd name="connsiteY22" fmla="*/ 670657 h 1259937"/>
                <a:gd name="connsiteX23" fmla="*/ 1371600 w 2291962"/>
                <a:gd name="connsiteY23" fmla="*/ 985617 h 1259937"/>
                <a:gd name="connsiteX24" fmla="*/ 1422400 w 2291962"/>
                <a:gd name="connsiteY24" fmla="*/ 807817 h 1259937"/>
                <a:gd name="connsiteX25" fmla="*/ 1432560 w 2291962"/>
                <a:gd name="connsiteY25" fmla="*/ 604617 h 1259937"/>
                <a:gd name="connsiteX26" fmla="*/ 1463040 w 2291962"/>
                <a:gd name="connsiteY26" fmla="*/ 355697 h 1259937"/>
                <a:gd name="connsiteX27" fmla="*/ 1574800 w 2291962"/>
                <a:gd name="connsiteY27" fmla="*/ 274417 h 1259937"/>
                <a:gd name="connsiteX28" fmla="*/ 1671320 w 2291962"/>
                <a:gd name="connsiteY28" fmla="*/ 355697 h 1259937"/>
                <a:gd name="connsiteX29" fmla="*/ 1717040 w 2291962"/>
                <a:gd name="connsiteY29" fmla="*/ 665577 h 1259937"/>
                <a:gd name="connsiteX30" fmla="*/ 1727200 w 2291962"/>
                <a:gd name="connsiteY30" fmla="*/ 792577 h 1259937"/>
                <a:gd name="connsiteX31" fmla="*/ 1793240 w 2291962"/>
                <a:gd name="connsiteY31" fmla="*/ 1066897 h 1259937"/>
                <a:gd name="connsiteX32" fmla="*/ 1864360 w 2291962"/>
                <a:gd name="connsiteY32" fmla="*/ 1000857 h 1259937"/>
                <a:gd name="connsiteX33" fmla="*/ 1920240 w 2291962"/>
                <a:gd name="connsiteY33" fmla="*/ 807817 h 1259937"/>
                <a:gd name="connsiteX34" fmla="*/ 1935480 w 2291962"/>
                <a:gd name="connsiteY34" fmla="*/ 543657 h 1259937"/>
                <a:gd name="connsiteX35" fmla="*/ 2047240 w 2291962"/>
                <a:gd name="connsiteY35" fmla="*/ 345537 h 1259937"/>
                <a:gd name="connsiteX36" fmla="*/ 2164080 w 2291962"/>
                <a:gd name="connsiteY36" fmla="*/ 472537 h 1259937"/>
                <a:gd name="connsiteX37" fmla="*/ 2214880 w 2291962"/>
                <a:gd name="connsiteY37" fmla="*/ 614777 h 1259937"/>
                <a:gd name="connsiteX38" fmla="*/ 2245360 w 2291962"/>
                <a:gd name="connsiteY38" fmla="*/ 782417 h 1259937"/>
                <a:gd name="connsiteX39" fmla="*/ 2291080 w 2291962"/>
                <a:gd name="connsiteY39" fmla="*/ 985617 h 1259937"/>
                <a:gd name="connsiteX40" fmla="*/ 2280920 w 2291962"/>
                <a:gd name="connsiteY40" fmla="*/ 1163417 h 1259937"/>
                <a:gd name="connsiteX0" fmla="*/ 0 w 2280920"/>
                <a:gd name="connsiteY0" fmla="*/ 1259937 h 1259937"/>
                <a:gd name="connsiteX1" fmla="*/ 60960 w 2280920"/>
                <a:gd name="connsiteY1" fmla="*/ 1021177 h 1259937"/>
                <a:gd name="connsiteX2" fmla="*/ 91440 w 2280920"/>
                <a:gd name="connsiteY2" fmla="*/ 807817 h 1259937"/>
                <a:gd name="connsiteX3" fmla="*/ 137160 w 2280920"/>
                <a:gd name="connsiteY3" fmla="*/ 685897 h 1259937"/>
                <a:gd name="connsiteX4" fmla="*/ 259080 w 2280920"/>
                <a:gd name="connsiteY4" fmla="*/ 650337 h 1259937"/>
                <a:gd name="connsiteX5" fmla="*/ 335280 w 2280920"/>
                <a:gd name="connsiteY5" fmla="*/ 746857 h 1259937"/>
                <a:gd name="connsiteX6" fmla="*/ 365760 w 2280920"/>
                <a:gd name="connsiteY6" fmla="*/ 1036417 h 1259937"/>
                <a:gd name="connsiteX7" fmla="*/ 365760 w 2280920"/>
                <a:gd name="connsiteY7" fmla="*/ 1138017 h 1259937"/>
                <a:gd name="connsiteX8" fmla="*/ 391160 w 2280920"/>
                <a:gd name="connsiteY8" fmla="*/ 1239617 h 1259937"/>
                <a:gd name="connsiteX9" fmla="*/ 457200 w 2280920"/>
                <a:gd name="connsiteY9" fmla="*/ 1193897 h 1259937"/>
                <a:gd name="connsiteX10" fmla="*/ 543560 w 2280920"/>
                <a:gd name="connsiteY10" fmla="*/ 863697 h 1259937"/>
                <a:gd name="connsiteX11" fmla="*/ 563880 w 2280920"/>
                <a:gd name="connsiteY11" fmla="*/ 518257 h 1259937"/>
                <a:gd name="connsiteX12" fmla="*/ 690880 w 2280920"/>
                <a:gd name="connsiteY12" fmla="*/ 431897 h 1259937"/>
                <a:gd name="connsiteX13" fmla="*/ 812800 w 2280920"/>
                <a:gd name="connsiteY13" fmla="*/ 548737 h 1259937"/>
                <a:gd name="connsiteX14" fmla="*/ 838200 w 2280920"/>
                <a:gd name="connsiteY14" fmla="*/ 782417 h 1259937"/>
                <a:gd name="connsiteX15" fmla="*/ 883920 w 2280920"/>
                <a:gd name="connsiteY15" fmla="*/ 1066897 h 1259937"/>
                <a:gd name="connsiteX16" fmla="*/ 955040 w 2280920"/>
                <a:gd name="connsiteY16" fmla="*/ 838297 h 1259937"/>
                <a:gd name="connsiteX17" fmla="*/ 980440 w 2280920"/>
                <a:gd name="connsiteY17" fmla="*/ 442057 h 1259937"/>
                <a:gd name="connsiteX18" fmla="*/ 995680 w 2280920"/>
                <a:gd name="connsiteY18" fmla="*/ 132177 h 1259937"/>
                <a:gd name="connsiteX19" fmla="*/ 1117600 w 2280920"/>
                <a:gd name="connsiteY19" fmla="*/ 97 h 1259937"/>
                <a:gd name="connsiteX20" fmla="*/ 1249680 w 2280920"/>
                <a:gd name="connsiteY20" fmla="*/ 116937 h 1259937"/>
                <a:gd name="connsiteX21" fmla="*/ 1270000 w 2280920"/>
                <a:gd name="connsiteY21" fmla="*/ 431897 h 1259937"/>
                <a:gd name="connsiteX22" fmla="*/ 1295400 w 2280920"/>
                <a:gd name="connsiteY22" fmla="*/ 670657 h 1259937"/>
                <a:gd name="connsiteX23" fmla="*/ 1371600 w 2280920"/>
                <a:gd name="connsiteY23" fmla="*/ 985617 h 1259937"/>
                <a:gd name="connsiteX24" fmla="*/ 1422400 w 2280920"/>
                <a:gd name="connsiteY24" fmla="*/ 807817 h 1259937"/>
                <a:gd name="connsiteX25" fmla="*/ 1432560 w 2280920"/>
                <a:gd name="connsiteY25" fmla="*/ 604617 h 1259937"/>
                <a:gd name="connsiteX26" fmla="*/ 1463040 w 2280920"/>
                <a:gd name="connsiteY26" fmla="*/ 355697 h 1259937"/>
                <a:gd name="connsiteX27" fmla="*/ 1574800 w 2280920"/>
                <a:gd name="connsiteY27" fmla="*/ 274417 h 1259937"/>
                <a:gd name="connsiteX28" fmla="*/ 1671320 w 2280920"/>
                <a:gd name="connsiteY28" fmla="*/ 355697 h 1259937"/>
                <a:gd name="connsiteX29" fmla="*/ 1717040 w 2280920"/>
                <a:gd name="connsiteY29" fmla="*/ 665577 h 1259937"/>
                <a:gd name="connsiteX30" fmla="*/ 1727200 w 2280920"/>
                <a:gd name="connsiteY30" fmla="*/ 792577 h 1259937"/>
                <a:gd name="connsiteX31" fmla="*/ 1793240 w 2280920"/>
                <a:gd name="connsiteY31" fmla="*/ 1066897 h 1259937"/>
                <a:gd name="connsiteX32" fmla="*/ 1864360 w 2280920"/>
                <a:gd name="connsiteY32" fmla="*/ 1000857 h 1259937"/>
                <a:gd name="connsiteX33" fmla="*/ 1920240 w 2280920"/>
                <a:gd name="connsiteY33" fmla="*/ 807817 h 1259937"/>
                <a:gd name="connsiteX34" fmla="*/ 1935480 w 2280920"/>
                <a:gd name="connsiteY34" fmla="*/ 543657 h 1259937"/>
                <a:gd name="connsiteX35" fmla="*/ 2047240 w 2280920"/>
                <a:gd name="connsiteY35" fmla="*/ 345537 h 1259937"/>
                <a:gd name="connsiteX36" fmla="*/ 2164080 w 2280920"/>
                <a:gd name="connsiteY36" fmla="*/ 472537 h 1259937"/>
                <a:gd name="connsiteX37" fmla="*/ 2214880 w 2280920"/>
                <a:gd name="connsiteY37" fmla="*/ 614777 h 1259937"/>
                <a:gd name="connsiteX38" fmla="*/ 2245360 w 2280920"/>
                <a:gd name="connsiteY38" fmla="*/ 782417 h 1259937"/>
                <a:gd name="connsiteX39" fmla="*/ 2255520 w 2280920"/>
                <a:gd name="connsiteY39" fmla="*/ 995777 h 1259937"/>
                <a:gd name="connsiteX40" fmla="*/ 2280920 w 2280920"/>
                <a:gd name="connsiteY40" fmla="*/ 1163417 h 1259937"/>
                <a:gd name="connsiteX0" fmla="*/ 0 w 2280920"/>
                <a:gd name="connsiteY0" fmla="*/ 1259937 h 1259937"/>
                <a:gd name="connsiteX1" fmla="*/ 60960 w 2280920"/>
                <a:gd name="connsiteY1" fmla="*/ 1021177 h 1259937"/>
                <a:gd name="connsiteX2" fmla="*/ 91440 w 2280920"/>
                <a:gd name="connsiteY2" fmla="*/ 807817 h 1259937"/>
                <a:gd name="connsiteX3" fmla="*/ 137160 w 2280920"/>
                <a:gd name="connsiteY3" fmla="*/ 685897 h 1259937"/>
                <a:gd name="connsiteX4" fmla="*/ 259080 w 2280920"/>
                <a:gd name="connsiteY4" fmla="*/ 650337 h 1259937"/>
                <a:gd name="connsiteX5" fmla="*/ 335280 w 2280920"/>
                <a:gd name="connsiteY5" fmla="*/ 746857 h 1259937"/>
                <a:gd name="connsiteX6" fmla="*/ 365760 w 2280920"/>
                <a:gd name="connsiteY6" fmla="*/ 1036417 h 1259937"/>
                <a:gd name="connsiteX7" fmla="*/ 365760 w 2280920"/>
                <a:gd name="connsiteY7" fmla="*/ 1138017 h 1259937"/>
                <a:gd name="connsiteX8" fmla="*/ 391160 w 2280920"/>
                <a:gd name="connsiteY8" fmla="*/ 1239617 h 1259937"/>
                <a:gd name="connsiteX9" fmla="*/ 457200 w 2280920"/>
                <a:gd name="connsiteY9" fmla="*/ 1193897 h 1259937"/>
                <a:gd name="connsiteX10" fmla="*/ 543560 w 2280920"/>
                <a:gd name="connsiteY10" fmla="*/ 863697 h 1259937"/>
                <a:gd name="connsiteX11" fmla="*/ 563880 w 2280920"/>
                <a:gd name="connsiteY11" fmla="*/ 518257 h 1259937"/>
                <a:gd name="connsiteX12" fmla="*/ 690880 w 2280920"/>
                <a:gd name="connsiteY12" fmla="*/ 431897 h 1259937"/>
                <a:gd name="connsiteX13" fmla="*/ 812800 w 2280920"/>
                <a:gd name="connsiteY13" fmla="*/ 548737 h 1259937"/>
                <a:gd name="connsiteX14" fmla="*/ 838200 w 2280920"/>
                <a:gd name="connsiteY14" fmla="*/ 782417 h 1259937"/>
                <a:gd name="connsiteX15" fmla="*/ 883920 w 2280920"/>
                <a:gd name="connsiteY15" fmla="*/ 1066897 h 1259937"/>
                <a:gd name="connsiteX16" fmla="*/ 955040 w 2280920"/>
                <a:gd name="connsiteY16" fmla="*/ 838297 h 1259937"/>
                <a:gd name="connsiteX17" fmla="*/ 980440 w 2280920"/>
                <a:gd name="connsiteY17" fmla="*/ 442057 h 1259937"/>
                <a:gd name="connsiteX18" fmla="*/ 995680 w 2280920"/>
                <a:gd name="connsiteY18" fmla="*/ 132177 h 1259937"/>
                <a:gd name="connsiteX19" fmla="*/ 1117600 w 2280920"/>
                <a:gd name="connsiteY19" fmla="*/ 97 h 1259937"/>
                <a:gd name="connsiteX20" fmla="*/ 1249680 w 2280920"/>
                <a:gd name="connsiteY20" fmla="*/ 116937 h 1259937"/>
                <a:gd name="connsiteX21" fmla="*/ 1270000 w 2280920"/>
                <a:gd name="connsiteY21" fmla="*/ 431897 h 1259937"/>
                <a:gd name="connsiteX22" fmla="*/ 1295400 w 2280920"/>
                <a:gd name="connsiteY22" fmla="*/ 670657 h 1259937"/>
                <a:gd name="connsiteX23" fmla="*/ 1371600 w 2280920"/>
                <a:gd name="connsiteY23" fmla="*/ 985617 h 1259937"/>
                <a:gd name="connsiteX24" fmla="*/ 1422400 w 2280920"/>
                <a:gd name="connsiteY24" fmla="*/ 807817 h 1259937"/>
                <a:gd name="connsiteX25" fmla="*/ 1432560 w 2280920"/>
                <a:gd name="connsiteY25" fmla="*/ 604617 h 1259937"/>
                <a:gd name="connsiteX26" fmla="*/ 1463040 w 2280920"/>
                <a:gd name="connsiteY26" fmla="*/ 355697 h 1259937"/>
                <a:gd name="connsiteX27" fmla="*/ 1574800 w 2280920"/>
                <a:gd name="connsiteY27" fmla="*/ 274417 h 1259937"/>
                <a:gd name="connsiteX28" fmla="*/ 1671320 w 2280920"/>
                <a:gd name="connsiteY28" fmla="*/ 355697 h 1259937"/>
                <a:gd name="connsiteX29" fmla="*/ 1717040 w 2280920"/>
                <a:gd name="connsiteY29" fmla="*/ 665577 h 1259937"/>
                <a:gd name="connsiteX30" fmla="*/ 1727200 w 2280920"/>
                <a:gd name="connsiteY30" fmla="*/ 792577 h 1259937"/>
                <a:gd name="connsiteX31" fmla="*/ 1793240 w 2280920"/>
                <a:gd name="connsiteY31" fmla="*/ 1066897 h 1259937"/>
                <a:gd name="connsiteX32" fmla="*/ 1864360 w 2280920"/>
                <a:gd name="connsiteY32" fmla="*/ 1000857 h 1259937"/>
                <a:gd name="connsiteX33" fmla="*/ 1920240 w 2280920"/>
                <a:gd name="connsiteY33" fmla="*/ 807817 h 1259937"/>
                <a:gd name="connsiteX34" fmla="*/ 1945640 w 2280920"/>
                <a:gd name="connsiteY34" fmla="*/ 543657 h 1259937"/>
                <a:gd name="connsiteX35" fmla="*/ 2047240 w 2280920"/>
                <a:gd name="connsiteY35" fmla="*/ 345537 h 1259937"/>
                <a:gd name="connsiteX36" fmla="*/ 2164080 w 2280920"/>
                <a:gd name="connsiteY36" fmla="*/ 472537 h 1259937"/>
                <a:gd name="connsiteX37" fmla="*/ 2214880 w 2280920"/>
                <a:gd name="connsiteY37" fmla="*/ 614777 h 1259937"/>
                <a:gd name="connsiteX38" fmla="*/ 2245360 w 2280920"/>
                <a:gd name="connsiteY38" fmla="*/ 782417 h 1259937"/>
                <a:gd name="connsiteX39" fmla="*/ 2255520 w 2280920"/>
                <a:gd name="connsiteY39" fmla="*/ 995777 h 1259937"/>
                <a:gd name="connsiteX40" fmla="*/ 2280920 w 2280920"/>
                <a:gd name="connsiteY40" fmla="*/ 1163417 h 1259937"/>
                <a:gd name="connsiteX0" fmla="*/ 0 w 2280920"/>
                <a:gd name="connsiteY0" fmla="*/ 1259937 h 1259937"/>
                <a:gd name="connsiteX1" fmla="*/ 60960 w 2280920"/>
                <a:gd name="connsiteY1" fmla="*/ 1021177 h 1259937"/>
                <a:gd name="connsiteX2" fmla="*/ 91440 w 2280920"/>
                <a:gd name="connsiteY2" fmla="*/ 807817 h 1259937"/>
                <a:gd name="connsiteX3" fmla="*/ 137160 w 2280920"/>
                <a:gd name="connsiteY3" fmla="*/ 685897 h 1259937"/>
                <a:gd name="connsiteX4" fmla="*/ 259080 w 2280920"/>
                <a:gd name="connsiteY4" fmla="*/ 650337 h 1259937"/>
                <a:gd name="connsiteX5" fmla="*/ 335280 w 2280920"/>
                <a:gd name="connsiteY5" fmla="*/ 746857 h 1259937"/>
                <a:gd name="connsiteX6" fmla="*/ 365760 w 2280920"/>
                <a:gd name="connsiteY6" fmla="*/ 1036417 h 1259937"/>
                <a:gd name="connsiteX7" fmla="*/ 365760 w 2280920"/>
                <a:gd name="connsiteY7" fmla="*/ 1138017 h 1259937"/>
                <a:gd name="connsiteX8" fmla="*/ 391160 w 2280920"/>
                <a:gd name="connsiteY8" fmla="*/ 1239617 h 1259937"/>
                <a:gd name="connsiteX9" fmla="*/ 457200 w 2280920"/>
                <a:gd name="connsiteY9" fmla="*/ 1193897 h 1259937"/>
                <a:gd name="connsiteX10" fmla="*/ 543560 w 2280920"/>
                <a:gd name="connsiteY10" fmla="*/ 863697 h 1259937"/>
                <a:gd name="connsiteX11" fmla="*/ 563880 w 2280920"/>
                <a:gd name="connsiteY11" fmla="*/ 518257 h 1259937"/>
                <a:gd name="connsiteX12" fmla="*/ 690880 w 2280920"/>
                <a:gd name="connsiteY12" fmla="*/ 431897 h 1259937"/>
                <a:gd name="connsiteX13" fmla="*/ 812800 w 2280920"/>
                <a:gd name="connsiteY13" fmla="*/ 548737 h 1259937"/>
                <a:gd name="connsiteX14" fmla="*/ 838200 w 2280920"/>
                <a:gd name="connsiteY14" fmla="*/ 782417 h 1259937"/>
                <a:gd name="connsiteX15" fmla="*/ 883920 w 2280920"/>
                <a:gd name="connsiteY15" fmla="*/ 1066897 h 1259937"/>
                <a:gd name="connsiteX16" fmla="*/ 955040 w 2280920"/>
                <a:gd name="connsiteY16" fmla="*/ 838297 h 1259937"/>
                <a:gd name="connsiteX17" fmla="*/ 980440 w 2280920"/>
                <a:gd name="connsiteY17" fmla="*/ 442057 h 1259937"/>
                <a:gd name="connsiteX18" fmla="*/ 995680 w 2280920"/>
                <a:gd name="connsiteY18" fmla="*/ 132177 h 1259937"/>
                <a:gd name="connsiteX19" fmla="*/ 1117600 w 2280920"/>
                <a:gd name="connsiteY19" fmla="*/ 97 h 1259937"/>
                <a:gd name="connsiteX20" fmla="*/ 1249680 w 2280920"/>
                <a:gd name="connsiteY20" fmla="*/ 116937 h 1259937"/>
                <a:gd name="connsiteX21" fmla="*/ 1270000 w 2280920"/>
                <a:gd name="connsiteY21" fmla="*/ 431897 h 1259937"/>
                <a:gd name="connsiteX22" fmla="*/ 1295400 w 2280920"/>
                <a:gd name="connsiteY22" fmla="*/ 670657 h 1259937"/>
                <a:gd name="connsiteX23" fmla="*/ 1371600 w 2280920"/>
                <a:gd name="connsiteY23" fmla="*/ 985617 h 1259937"/>
                <a:gd name="connsiteX24" fmla="*/ 1422400 w 2280920"/>
                <a:gd name="connsiteY24" fmla="*/ 807817 h 1259937"/>
                <a:gd name="connsiteX25" fmla="*/ 1432560 w 2280920"/>
                <a:gd name="connsiteY25" fmla="*/ 604617 h 1259937"/>
                <a:gd name="connsiteX26" fmla="*/ 1463040 w 2280920"/>
                <a:gd name="connsiteY26" fmla="*/ 355697 h 1259937"/>
                <a:gd name="connsiteX27" fmla="*/ 1574800 w 2280920"/>
                <a:gd name="connsiteY27" fmla="*/ 274417 h 1259937"/>
                <a:gd name="connsiteX28" fmla="*/ 1671320 w 2280920"/>
                <a:gd name="connsiteY28" fmla="*/ 355697 h 1259937"/>
                <a:gd name="connsiteX29" fmla="*/ 1717040 w 2280920"/>
                <a:gd name="connsiteY29" fmla="*/ 665577 h 1259937"/>
                <a:gd name="connsiteX30" fmla="*/ 1727200 w 2280920"/>
                <a:gd name="connsiteY30" fmla="*/ 792577 h 1259937"/>
                <a:gd name="connsiteX31" fmla="*/ 1793240 w 2280920"/>
                <a:gd name="connsiteY31" fmla="*/ 1066897 h 1259937"/>
                <a:gd name="connsiteX32" fmla="*/ 1905000 w 2280920"/>
                <a:gd name="connsiteY32" fmla="*/ 960217 h 1259937"/>
                <a:gd name="connsiteX33" fmla="*/ 1920240 w 2280920"/>
                <a:gd name="connsiteY33" fmla="*/ 807817 h 1259937"/>
                <a:gd name="connsiteX34" fmla="*/ 1945640 w 2280920"/>
                <a:gd name="connsiteY34" fmla="*/ 543657 h 1259937"/>
                <a:gd name="connsiteX35" fmla="*/ 2047240 w 2280920"/>
                <a:gd name="connsiteY35" fmla="*/ 345537 h 1259937"/>
                <a:gd name="connsiteX36" fmla="*/ 2164080 w 2280920"/>
                <a:gd name="connsiteY36" fmla="*/ 472537 h 1259937"/>
                <a:gd name="connsiteX37" fmla="*/ 2214880 w 2280920"/>
                <a:gd name="connsiteY37" fmla="*/ 614777 h 1259937"/>
                <a:gd name="connsiteX38" fmla="*/ 2245360 w 2280920"/>
                <a:gd name="connsiteY38" fmla="*/ 782417 h 1259937"/>
                <a:gd name="connsiteX39" fmla="*/ 2255520 w 2280920"/>
                <a:gd name="connsiteY39" fmla="*/ 995777 h 1259937"/>
                <a:gd name="connsiteX40" fmla="*/ 2280920 w 2280920"/>
                <a:gd name="connsiteY40" fmla="*/ 1163417 h 1259937"/>
                <a:gd name="connsiteX0" fmla="*/ 0 w 2280920"/>
                <a:gd name="connsiteY0" fmla="*/ 1259937 h 1259937"/>
                <a:gd name="connsiteX1" fmla="*/ 60960 w 2280920"/>
                <a:gd name="connsiteY1" fmla="*/ 1021177 h 1259937"/>
                <a:gd name="connsiteX2" fmla="*/ 91440 w 2280920"/>
                <a:gd name="connsiteY2" fmla="*/ 807817 h 1259937"/>
                <a:gd name="connsiteX3" fmla="*/ 137160 w 2280920"/>
                <a:gd name="connsiteY3" fmla="*/ 685897 h 1259937"/>
                <a:gd name="connsiteX4" fmla="*/ 259080 w 2280920"/>
                <a:gd name="connsiteY4" fmla="*/ 650337 h 1259937"/>
                <a:gd name="connsiteX5" fmla="*/ 335280 w 2280920"/>
                <a:gd name="connsiteY5" fmla="*/ 746857 h 1259937"/>
                <a:gd name="connsiteX6" fmla="*/ 365760 w 2280920"/>
                <a:gd name="connsiteY6" fmla="*/ 1036417 h 1259937"/>
                <a:gd name="connsiteX7" fmla="*/ 365760 w 2280920"/>
                <a:gd name="connsiteY7" fmla="*/ 1138017 h 1259937"/>
                <a:gd name="connsiteX8" fmla="*/ 391160 w 2280920"/>
                <a:gd name="connsiteY8" fmla="*/ 1239617 h 1259937"/>
                <a:gd name="connsiteX9" fmla="*/ 457200 w 2280920"/>
                <a:gd name="connsiteY9" fmla="*/ 1193897 h 1259937"/>
                <a:gd name="connsiteX10" fmla="*/ 543560 w 2280920"/>
                <a:gd name="connsiteY10" fmla="*/ 863697 h 1259937"/>
                <a:gd name="connsiteX11" fmla="*/ 563880 w 2280920"/>
                <a:gd name="connsiteY11" fmla="*/ 518257 h 1259937"/>
                <a:gd name="connsiteX12" fmla="*/ 690880 w 2280920"/>
                <a:gd name="connsiteY12" fmla="*/ 431897 h 1259937"/>
                <a:gd name="connsiteX13" fmla="*/ 812800 w 2280920"/>
                <a:gd name="connsiteY13" fmla="*/ 548737 h 1259937"/>
                <a:gd name="connsiteX14" fmla="*/ 838200 w 2280920"/>
                <a:gd name="connsiteY14" fmla="*/ 782417 h 1259937"/>
                <a:gd name="connsiteX15" fmla="*/ 883920 w 2280920"/>
                <a:gd name="connsiteY15" fmla="*/ 1066897 h 1259937"/>
                <a:gd name="connsiteX16" fmla="*/ 955040 w 2280920"/>
                <a:gd name="connsiteY16" fmla="*/ 838297 h 1259937"/>
                <a:gd name="connsiteX17" fmla="*/ 980440 w 2280920"/>
                <a:gd name="connsiteY17" fmla="*/ 442057 h 1259937"/>
                <a:gd name="connsiteX18" fmla="*/ 995680 w 2280920"/>
                <a:gd name="connsiteY18" fmla="*/ 132177 h 1259937"/>
                <a:gd name="connsiteX19" fmla="*/ 1117600 w 2280920"/>
                <a:gd name="connsiteY19" fmla="*/ 97 h 1259937"/>
                <a:gd name="connsiteX20" fmla="*/ 1249680 w 2280920"/>
                <a:gd name="connsiteY20" fmla="*/ 116937 h 1259937"/>
                <a:gd name="connsiteX21" fmla="*/ 1270000 w 2280920"/>
                <a:gd name="connsiteY21" fmla="*/ 431897 h 1259937"/>
                <a:gd name="connsiteX22" fmla="*/ 1295400 w 2280920"/>
                <a:gd name="connsiteY22" fmla="*/ 670657 h 1259937"/>
                <a:gd name="connsiteX23" fmla="*/ 1371600 w 2280920"/>
                <a:gd name="connsiteY23" fmla="*/ 985617 h 1259937"/>
                <a:gd name="connsiteX24" fmla="*/ 1422400 w 2280920"/>
                <a:gd name="connsiteY24" fmla="*/ 807817 h 1259937"/>
                <a:gd name="connsiteX25" fmla="*/ 1432560 w 2280920"/>
                <a:gd name="connsiteY25" fmla="*/ 604617 h 1259937"/>
                <a:gd name="connsiteX26" fmla="*/ 1463040 w 2280920"/>
                <a:gd name="connsiteY26" fmla="*/ 355697 h 1259937"/>
                <a:gd name="connsiteX27" fmla="*/ 1574800 w 2280920"/>
                <a:gd name="connsiteY27" fmla="*/ 274417 h 1259937"/>
                <a:gd name="connsiteX28" fmla="*/ 1671320 w 2280920"/>
                <a:gd name="connsiteY28" fmla="*/ 355697 h 1259937"/>
                <a:gd name="connsiteX29" fmla="*/ 1717040 w 2280920"/>
                <a:gd name="connsiteY29" fmla="*/ 665577 h 1259937"/>
                <a:gd name="connsiteX30" fmla="*/ 1727200 w 2280920"/>
                <a:gd name="connsiteY30" fmla="*/ 792577 h 1259937"/>
                <a:gd name="connsiteX31" fmla="*/ 1793240 w 2280920"/>
                <a:gd name="connsiteY31" fmla="*/ 1066897 h 1259937"/>
                <a:gd name="connsiteX32" fmla="*/ 1920240 w 2280920"/>
                <a:gd name="connsiteY32" fmla="*/ 807817 h 1259937"/>
                <a:gd name="connsiteX33" fmla="*/ 1945640 w 2280920"/>
                <a:gd name="connsiteY33" fmla="*/ 543657 h 1259937"/>
                <a:gd name="connsiteX34" fmla="*/ 2047240 w 2280920"/>
                <a:gd name="connsiteY34" fmla="*/ 345537 h 1259937"/>
                <a:gd name="connsiteX35" fmla="*/ 2164080 w 2280920"/>
                <a:gd name="connsiteY35" fmla="*/ 472537 h 1259937"/>
                <a:gd name="connsiteX36" fmla="*/ 2214880 w 2280920"/>
                <a:gd name="connsiteY36" fmla="*/ 614777 h 1259937"/>
                <a:gd name="connsiteX37" fmla="*/ 2245360 w 2280920"/>
                <a:gd name="connsiteY37" fmla="*/ 782417 h 1259937"/>
                <a:gd name="connsiteX38" fmla="*/ 2255520 w 2280920"/>
                <a:gd name="connsiteY38" fmla="*/ 995777 h 1259937"/>
                <a:gd name="connsiteX39" fmla="*/ 2280920 w 2280920"/>
                <a:gd name="connsiteY39" fmla="*/ 1163417 h 1259937"/>
                <a:gd name="connsiteX0" fmla="*/ 0 w 2280920"/>
                <a:gd name="connsiteY0" fmla="*/ 1259937 h 1259937"/>
                <a:gd name="connsiteX1" fmla="*/ 60960 w 2280920"/>
                <a:gd name="connsiteY1" fmla="*/ 1021177 h 1259937"/>
                <a:gd name="connsiteX2" fmla="*/ 91440 w 2280920"/>
                <a:gd name="connsiteY2" fmla="*/ 807817 h 1259937"/>
                <a:gd name="connsiteX3" fmla="*/ 137160 w 2280920"/>
                <a:gd name="connsiteY3" fmla="*/ 685897 h 1259937"/>
                <a:gd name="connsiteX4" fmla="*/ 259080 w 2280920"/>
                <a:gd name="connsiteY4" fmla="*/ 650337 h 1259937"/>
                <a:gd name="connsiteX5" fmla="*/ 335280 w 2280920"/>
                <a:gd name="connsiteY5" fmla="*/ 746857 h 1259937"/>
                <a:gd name="connsiteX6" fmla="*/ 365760 w 2280920"/>
                <a:gd name="connsiteY6" fmla="*/ 1036417 h 1259937"/>
                <a:gd name="connsiteX7" fmla="*/ 365760 w 2280920"/>
                <a:gd name="connsiteY7" fmla="*/ 1138017 h 1259937"/>
                <a:gd name="connsiteX8" fmla="*/ 391160 w 2280920"/>
                <a:gd name="connsiteY8" fmla="*/ 1239617 h 1259937"/>
                <a:gd name="connsiteX9" fmla="*/ 457200 w 2280920"/>
                <a:gd name="connsiteY9" fmla="*/ 1193897 h 1259937"/>
                <a:gd name="connsiteX10" fmla="*/ 543560 w 2280920"/>
                <a:gd name="connsiteY10" fmla="*/ 863697 h 1259937"/>
                <a:gd name="connsiteX11" fmla="*/ 563880 w 2280920"/>
                <a:gd name="connsiteY11" fmla="*/ 518257 h 1259937"/>
                <a:gd name="connsiteX12" fmla="*/ 690880 w 2280920"/>
                <a:gd name="connsiteY12" fmla="*/ 431897 h 1259937"/>
                <a:gd name="connsiteX13" fmla="*/ 812800 w 2280920"/>
                <a:gd name="connsiteY13" fmla="*/ 548737 h 1259937"/>
                <a:gd name="connsiteX14" fmla="*/ 838200 w 2280920"/>
                <a:gd name="connsiteY14" fmla="*/ 782417 h 1259937"/>
                <a:gd name="connsiteX15" fmla="*/ 883920 w 2280920"/>
                <a:gd name="connsiteY15" fmla="*/ 1066897 h 1259937"/>
                <a:gd name="connsiteX16" fmla="*/ 955040 w 2280920"/>
                <a:gd name="connsiteY16" fmla="*/ 838297 h 1259937"/>
                <a:gd name="connsiteX17" fmla="*/ 980440 w 2280920"/>
                <a:gd name="connsiteY17" fmla="*/ 442057 h 1259937"/>
                <a:gd name="connsiteX18" fmla="*/ 995680 w 2280920"/>
                <a:gd name="connsiteY18" fmla="*/ 132177 h 1259937"/>
                <a:gd name="connsiteX19" fmla="*/ 1117600 w 2280920"/>
                <a:gd name="connsiteY19" fmla="*/ 97 h 1259937"/>
                <a:gd name="connsiteX20" fmla="*/ 1249680 w 2280920"/>
                <a:gd name="connsiteY20" fmla="*/ 116937 h 1259937"/>
                <a:gd name="connsiteX21" fmla="*/ 1270000 w 2280920"/>
                <a:gd name="connsiteY21" fmla="*/ 431897 h 1259937"/>
                <a:gd name="connsiteX22" fmla="*/ 1295400 w 2280920"/>
                <a:gd name="connsiteY22" fmla="*/ 670657 h 1259937"/>
                <a:gd name="connsiteX23" fmla="*/ 1371600 w 2280920"/>
                <a:gd name="connsiteY23" fmla="*/ 985617 h 1259937"/>
                <a:gd name="connsiteX24" fmla="*/ 1422400 w 2280920"/>
                <a:gd name="connsiteY24" fmla="*/ 807817 h 1259937"/>
                <a:gd name="connsiteX25" fmla="*/ 1432560 w 2280920"/>
                <a:gd name="connsiteY25" fmla="*/ 604617 h 1259937"/>
                <a:gd name="connsiteX26" fmla="*/ 1463040 w 2280920"/>
                <a:gd name="connsiteY26" fmla="*/ 355697 h 1259937"/>
                <a:gd name="connsiteX27" fmla="*/ 1574800 w 2280920"/>
                <a:gd name="connsiteY27" fmla="*/ 274417 h 1259937"/>
                <a:gd name="connsiteX28" fmla="*/ 1671320 w 2280920"/>
                <a:gd name="connsiteY28" fmla="*/ 355697 h 1259937"/>
                <a:gd name="connsiteX29" fmla="*/ 1717040 w 2280920"/>
                <a:gd name="connsiteY29" fmla="*/ 665577 h 1259937"/>
                <a:gd name="connsiteX30" fmla="*/ 1727200 w 2280920"/>
                <a:gd name="connsiteY30" fmla="*/ 792577 h 1259937"/>
                <a:gd name="connsiteX31" fmla="*/ 1793240 w 2280920"/>
                <a:gd name="connsiteY31" fmla="*/ 1066897 h 1259937"/>
                <a:gd name="connsiteX32" fmla="*/ 1899920 w 2280920"/>
                <a:gd name="connsiteY32" fmla="*/ 807817 h 1259937"/>
                <a:gd name="connsiteX33" fmla="*/ 1945640 w 2280920"/>
                <a:gd name="connsiteY33" fmla="*/ 543657 h 1259937"/>
                <a:gd name="connsiteX34" fmla="*/ 2047240 w 2280920"/>
                <a:gd name="connsiteY34" fmla="*/ 345537 h 1259937"/>
                <a:gd name="connsiteX35" fmla="*/ 2164080 w 2280920"/>
                <a:gd name="connsiteY35" fmla="*/ 472537 h 1259937"/>
                <a:gd name="connsiteX36" fmla="*/ 2214880 w 2280920"/>
                <a:gd name="connsiteY36" fmla="*/ 614777 h 1259937"/>
                <a:gd name="connsiteX37" fmla="*/ 2245360 w 2280920"/>
                <a:gd name="connsiteY37" fmla="*/ 782417 h 1259937"/>
                <a:gd name="connsiteX38" fmla="*/ 2255520 w 2280920"/>
                <a:gd name="connsiteY38" fmla="*/ 995777 h 1259937"/>
                <a:gd name="connsiteX39" fmla="*/ 2280920 w 2280920"/>
                <a:gd name="connsiteY39" fmla="*/ 1163417 h 1259937"/>
                <a:gd name="connsiteX0" fmla="*/ 0 w 2240280"/>
                <a:gd name="connsiteY0" fmla="*/ 1259937 h 1259937"/>
                <a:gd name="connsiteX1" fmla="*/ 20320 w 2240280"/>
                <a:gd name="connsiteY1" fmla="*/ 1021177 h 1259937"/>
                <a:gd name="connsiteX2" fmla="*/ 50800 w 2240280"/>
                <a:gd name="connsiteY2" fmla="*/ 807817 h 1259937"/>
                <a:gd name="connsiteX3" fmla="*/ 96520 w 2240280"/>
                <a:gd name="connsiteY3" fmla="*/ 685897 h 1259937"/>
                <a:gd name="connsiteX4" fmla="*/ 218440 w 2240280"/>
                <a:gd name="connsiteY4" fmla="*/ 650337 h 1259937"/>
                <a:gd name="connsiteX5" fmla="*/ 294640 w 2240280"/>
                <a:gd name="connsiteY5" fmla="*/ 746857 h 1259937"/>
                <a:gd name="connsiteX6" fmla="*/ 325120 w 2240280"/>
                <a:gd name="connsiteY6" fmla="*/ 1036417 h 1259937"/>
                <a:gd name="connsiteX7" fmla="*/ 325120 w 2240280"/>
                <a:gd name="connsiteY7" fmla="*/ 1138017 h 1259937"/>
                <a:gd name="connsiteX8" fmla="*/ 350520 w 2240280"/>
                <a:gd name="connsiteY8" fmla="*/ 1239617 h 1259937"/>
                <a:gd name="connsiteX9" fmla="*/ 416560 w 2240280"/>
                <a:gd name="connsiteY9" fmla="*/ 1193897 h 1259937"/>
                <a:gd name="connsiteX10" fmla="*/ 502920 w 2240280"/>
                <a:gd name="connsiteY10" fmla="*/ 863697 h 1259937"/>
                <a:gd name="connsiteX11" fmla="*/ 523240 w 2240280"/>
                <a:gd name="connsiteY11" fmla="*/ 518257 h 1259937"/>
                <a:gd name="connsiteX12" fmla="*/ 650240 w 2240280"/>
                <a:gd name="connsiteY12" fmla="*/ 431897 h 1259937"/>
                <a:gd name="connsiteX13" fmla="*/ 772160 w 2240280"/>
                <a:gd name="connsiteY13" fmla="*/ 548737 h 1259937"/>
                <a:gd name="connsiteX14" fmla="*/ 797560 w 2240280"/>
                <a:gd name="connsiteY14" fmla="*/ 782417 h 1259937"/>
                <a:gd name="connsiteX15" fmla="*/ 843280 w 2240280"/>
                <a:gd name="connsiteY15" fmla="*/ 1066897 h 1259937"/>
                <a:gd name="connsiteX16" fmla="*/ 914400 w 2240280"/>
                <a:gd name="connsiteY16" fmla="*/ 838297 h 1259937"/>
                <a:gd name="connsiteX17" fmla="*/ 939800 w 2240280"/>
                <a:gd name="connsiteY17" fmla="*/ 442057 h 1259937"/>
                <a:gd name="connsiteX18" fmla="*/ 955040 w 2240280"/>
                <a:gd name="connsiteY18" fmla="*/ 132177 h 1259937"/>
                <a:gd name="connsiteX19" fmla="*/ 1076960 w 2240280"/>
                <a:gd name="connsiteY19" fmla="*/ 97 h 1259937"/>
                <a:gd name="connsiteX20" fmla="*/ 1209040 w 2240280"/>
                <a:gd name="connsiteY20" fmla="*/ 116937 h 1259937"/>
                <a:gd name="connsiteX21" fmla="*/ 1229360 w 2240280"/>
                <a:gd name="connsiteY21" fmla="*/ 431897 h 1259937"/>
                <a:gd name="connsiteX22" fmla="*/ 1254760 w 2240280"/>
                <a:gd name="connsiteY22" fmla="*/ 670657 h 1259937"/>
                <a:gd name="connsiteX23" fmla="*/ 1330960 w 2240280"/>
                <a:gd name="connsiteY23" fmla="*/ 985617 h 1259937"/>
                <a:gd name="connsiteX24" fmla="*/ 1381760 w 2240280"/>
                <a:gd name="connsiteY24" fmla="*/ 807817 h 1259937"/>
                <a:gd name="connsiteX25" fmla="*/ 1391920 w 2240280"/>
                <a:gd name="connsiteY25" fmla="*/ 604617 h 1259937"/>
                <a:gd name="connsiteX26" fmla="*/ 1422400 w 2240280"/>
                <a:gd name="connsiteY26" fmla="*/ 355697 h 1259937"/>
                <a:gd name="connsiteX27" fmla="*/ 1534160 w 2240280"/>
                <a:gd name="connsiteY27" fmla="*/ 274417 h 1259937"/>
                <a:gd name="connsiteX28" fmla="*/ 1630680 w 2240280"/>
                <a:gd name="connsiteY28" fmla="*/ 355697 h 1259937"/>
                <a:gd name="connsiteX29" fmla="*/ 1676400 w 2240280"/>
                <a:gd name="connsiteY29" fmla="*/ 665577 h 1259937"/>
                <a:gd name="connsiteX30" fmla="*/ 1686560 w 2240280"/>
                <a:gd name="connsiteY30" fmla="*/ 792577 h 1259937"/>
                <a:gd name="connsiteX31" fmla="*/ 1752600 w 2240280"/>
                <a:gd name="connsiteY31" fmla="*/ 1066897 h 1259937"/>
                <a:gd name="connsiteX32" fmla="*/ 1859280 w 2240280"/>
                <a:gd name="connsiteY32" fmla="*/ 807817 h 1259937"/>
                <a:gd name="connsiteX33" fmla="*/ 1905000 w 2240280"/>
                <a:gd name="connsiteY33" fmla="*/ 543657 h 1259937"/>
                <a:gd name="connsiteX34" fmla="*/ 2006600 w 2240280"/>
                <a:gd name="connsiteY34" fmla="*/ 345537 h 1259937"/>
                <a:gd name="connsiteX35" fmla="*/ 2123440 w 2240280"/>
                <a:gd name="connsiteY35" fmla="*/ 472537 h 1259937"/>
                <a:gd name="connsiteX36" fmla="*/ 2174240 w 2240280"/>
                <a:gd name="connsiteY36" fmla="*/ 614777 h 1259937"/>
                <a:gd name="connsiteX37" fmla="*/ 2204720 w 2240280"/>
                <a:gd name="connsiteY37" fmla="*/ 782417 h 1259937"/>
                <a:gd name="connsiteX38" fmla="*/ 2214880 w 2240280"/>
                <a:gd name="connsiteY38" fmla="*/ 995777 h 1259937"/>
                <a:gd name="connsiteX39" fmla="*/ 2240280 w 2240280"/>
                <a:gd name="connsiteY39" fmla="*/ 1163417 h 1259937"/>
                <a:gd name="connsiteX0" fmla="*/ 0 w 2240280"/>
                <a:gd name="connsiteY0" fmla="*/ 1259937 h 1259937"/>
                <a:gd name="connsiteX1" fmla="*/ 20320 w 2240280"/>
                <a:gd name="connsiteY1" fmla="*/ 1021177 h 1259937"/>
                <a:gd name="connsiteX2" fmla="*/ 50800 w 2240280"/>
                <a:gd name="connsiteY2" fmla="*/ 807817 h 1259937"/>
                <a:gd name="connsiteX3" fmla="*/ 96520 w 2240280"/>
                <a:gd name="connsiteY3" fmla="*/ 685897 h 1259937"/>
                <a:gd name="connsiteX4" fmla="*/ 218440 w 2240280"/>
                <a:gd name="connsiteY4" fmla="*/ 650337 h 1259937"/>
                <a:gd name="connsiteX5" fmla="*/ 294640 w 2240280"/>
                <a:gd name="connsiteY5" fmla="*/ 746857 h 1259937"/>
                <a:gd name="connsiteX6" fmla="*/ 325120 w 2240280"/>
                <a:gd name="connsiteY6" fmla="*/ 1036417 h 1259937"/>
                <a:gd name="connsiteX7" fmla="*/ 325120 w 2240280"/>
                <a:gd name="connsiteY7" fmla="*/ 1138017 h 1259937"/>
                <a:gd name="connsiteX8" fmla="*/ 350520 w 2240280"/>
                <a:gd name="connsiteY8" fmla="*/ 1239617 h 1259937"/>
                <a:gd name="connsiteX9" fmla="*/ 416560 w 2240280"/>
                <a:gd name="connsiteY9" fmla="*/ 1193897 h 1259937"/>
                <a:gd name="connsiteX10" fmla="*/ 502920 w 2240280"/>
                <a:gd name="connsiteY10" fmla="*/ 863697 h 1259937"/>
                <a:gd name="connsiteX11" fmla="*/ 523240 w 2240280"/>
                <a:gd name="connsiteY11" fmla="*/ 518257 h 1259937"/>
                <a:gd name="connsiteX12" fmla="*/ 650240 w 2240280"/>
                <a:gd name="connsiteY12" fmla="*/ 431897 h 1259937"/>
                <a:gd name="connsiteX13" fmla="*/ 772160 w 2240280"/>
                <a:gd name="connsiteY13" fmla="*/ 548737 h 1259937"/>
                <a:gd name="connsiteX14" fmla="*/ 797560 w 2240280"/>
                <a:gd name="connsiteY14" fmla="*/ 782417 h 1259937"/>
                <a:gd name="connsiteX15" fmla="*/ 848360 w 2240280"/>
                <a:gd name="connsiteY15" fmla="*/ 1254857 h 1259937"/>
                <a:gd name="connsiteX16" fmla="*/ 914400 w 2240280"/>
                <a:gd name="connsiteY16" fmla="*/ 838297 h 1259937"/>
                <a:gd name="connsiteX17" fmla="*/ 939800 w 2240280"/>
                <a:gd name="connsiteY17" fmla="*/ 442057 h 1259937"/>
                <a:gd name="connsiteX18" fmla="*/ 955040 w 2240280"/>
                <a:gd name="connsiteY18" fmla="*/ 132177 h 1259937"/>
                <a:gd name="connsiteX19" fmla="*/ 1076960 w 2240280"/>
                <a:gd name="connsiteY19" fmla="*/ 97 h 1259937"/>
                <a:gd name="connsiteX20" fmla="*/ 1209040 w 2240280"/>
                <a:gd name="connsiteY20" fmla="*/ 116937 h 1259937"/>
                <a:gd name="connsiteX21" fmla="*/ 1229360 w 2240280"/>
                <a:gd name="connsiteY21" fmla="*/ 431897 h 1259937"/>
                <a:gd name="connsiteX22" fmla="*/ 1254760 w 2240280"/>
                <a:gd name="connsiteY22" fmla="*/ 670657 h 1259937"/>
                <a:gd name="connsiteX23" fmla="*/ 1330960 w 2240280"/>
                <a:gd name="connsiteY23" fmla="*/ 985617 h 1259937"/>
                <a:gd name="connsiteX24" fmla="*/ 1381760 w 2240280"/>
                <a:gd name="connsiteY24" fmla="*/ 807817 h 1259937"/>
                <a:gd name="connsiteX25" fmla="*/ 1391920 w 2240280"/>
                <a:gd name="connsiteY25" fmla="*/ 604617 h 1259937"/>
                <a:gd name="connsiteX26" fmla="*/ 1422400 w 2240280"/>
                <a:gd name="connsiteY26" fmla="*/ 355697 h 1259937"/>
                <a:gd name="connsiteX27" fmla="*/ 1534160 w 2240280"/>
                <a:gd name="connsiteY27" fmla="*/ 274417 h 1259937"/>
                <a:gd name="connsiteX28" fmla="*/ 1630680 w 2240280"/>
                <a:gd name="connsiteY28" fmla="*/ 355697 h 1259937"/>
                <a:gd name="connsiteX29" fmla="*/ 1676400 w 2240280"/>
                <a:gd name="connsiteY29" fmla="*/ 665577 h 1259937"/>
                <a:gd name="connsiteX30" fmla="*/ 1686560 w 2240280"/>
                <a:gd name="connsiteY30" fmla="*/ 792577 h 1259937"/>
                <a:gd name="connsiteX31" fmla="*/ 1752600 w 2240280"/>
                <a:gd name="connsiteY31" fmla="*/ 1066897 h 1259937"/>
                <a:gd name="connsiteX32" fmla="*/ 1859280 w 2240280"/>
                <a:gd name="connsiteY32" fmla="*/ 807817 h 1259937"/>
                <a:gd name="connsiteX33" fmla="*/ 1905000 w 2240280"/>
                <a:gd name="connsiteY33" fmla="*/ 543657 h 1259937"/>
                <a:gd name="connsiteX34" fmla="*/ 2006600 w 2240280"/>
                <a:gd name="connsiteY34" fmla="*/ 345537 h 1259937"/>
                <a:gd name="connsiteX35" fmla="*/ 2123440 w 2240280"/>
                <a:gd name="connsiteY35" fmla="*/ 472537 h 1259937"/>
                <a:gd name="connsiteX36" fmla="*/ 2174240 w 2240280"/>
                <a:gd name="connsiteY36" fmla="*/ 614777 h 1259937"/>
                <a:gd name="connsiteX37" fmla="*/ 2204720 w 2240280"/>
                <a:gd name="connsiteY37" fmla="*/ 782417 h 1259937"/>
                <a:gd name="connsiteX38" fmla="*/ 2214880 w 2240280"/>
                <a:gd name="connsiteY38" fmla="*/ 995777 h 1259937"/>
                <a:gd name="connsiteX39" fmla="*/ 2240280 w 2240280"/>
                <a:gd name="connsiteY39" fmla="*/ 1163417 h 1259937"/>
                <a:gd name="connsiteX0" fmla="*/ 0 w 2240280"/>
                <a:gd name="connsiteY0" fmla="*/ 1259937 h 1259937"/>
                <a:gd name="connsiteX1" fmla="*/ 20320 w 2240280"/>
                <a:gd name="connsiteY1" fmla="*/ 1021177 h 1259937"/>
                <a:gd name="connsiteX2" fmla="*/ 50800 w 2240280"/>
                <a:gd name="connsiteY2" fmla="*/ 807817 h 1259937"/>
                <a:gd name="connsiteX3" fmla="*/ 96520 w 2240280"/>
                <a:gd name="connsiteY3" fmla="*/ 685897 h 1259937"/>
                <a:gd name="connsiteX4" fmla="*/ 218440 w 2240280"/>
                <a:gd name="connsiteY4" fmla="*/ 650337 h 1259937"/>
                <a:gd name="connsiteX5" fmla="*/ 294640 w 2240280"/>
                <a:gd name="connsiteY5" fmla="*/ 746857 h 1259937"/>
                <a:gd name="connsiteX6" fmla="*/ 325120 w 2240280"/>
                <a:gd name="connsiteY6" fmla="*/ 1036417 h 1259937"/>
                <a:gd name="connsiteX7" fmla="*/ 325120 w 2240280"/>
                <a:gd name="connsiteY7" fmla="*/ 1138017 h 1259937"/>
                <a:gd name="connsiteX8" fmla="*/ 350520 w 2240280"/>
                <a:gd name="connsiteY8" fmla="*/ 1239617 h 1259937"/>
                <a:gd name="connsiteX9" fmla="*/ 416560 w 2240280"/>
                <a:gd name="connsiteY9" fmla="*/ 1193897 h 1259937"/>
                <a:gd name="connsiteX10" fmla="*/ 502920 w 2240280"/>
                <a:gd name="connsiteY10" fmla="*/ 863697 h 1259937"/>
                <a:gd name="connsiteX11" fmla="*/ 523240 w 2240280"/>
                <a:gd name="connsiteY11" fmla="*/ 518257 h 1259937"/>
                <a:gd name="connsiteX12" fmla="*/ 650240 w 2240280"/>
                <a:gd name="connsiteY12" fmla="*/ 431897 h 1259937"/>
                <a:gd name="connsiteX13" fmla="*/ 772160 w 2240280"/>
                <a:gd name="connsiteY13" fmla="*/ 548737 h 1259937"/>
                <a:gd name="connsiteX14" fmla="*/ 797560 w 2240280"/>
                <a:gd name="connsiteY14" fmla="*/ 782417 h 1259937"/>
                <a:gd name="connsiteX15" fmla="*/ 848360 w 2240280"/>
                <a:gd name="connsiteY15" fmla="*/ 1254857 h 1259937"/>
                <a:gd name="connsiteX16" fmla="*/ 914400 w 2240280"/>
                <a:gd name="connsiteY16" fmla="*/ 838297 h 1259937"/>
                <a:gd name="connsiteX17" fmla="*/ 939800 w 2240280"/>
                <a:gd name="connsiteY17" fmla="*/ 442057 h 1259937"/>
                <a:gd name="connsiteX18" fmla="*/ 955040 w 2240280"/>
                <a:gd name="connsiteY18" fmla="*/ 132177 h 1259937"/>
                <a:gd name="connsiteX19" fmla="*/ 1076960 w 2240280"/>
                <a:gd name="connsiteY19" fmla="*/ 97 h 1259937"/>
                <a:gd name="connsiteX20" fmla="*/ 1209040 w 2240280"/>
                <a:gd name="connsiteY20" fmla="*/ 116937 h 1259937"/>
                <a:gd name="connsiteX21" fmla="*/ 1229360 w 2240280"/>
                <a:gd name="connsiteY21" fmla="*/ 431897 h 1259937"/>
                <a:gd name="connsiteX22" fmla="*/ 1254760 w 2240280"/>
                <a:gd name="connsiteY22" fmla="*/ 670657 h 1259937"/>
                <a:gd name="connsiteX23" fmla="*/ 1315720 w 2240280"/>
                <a:gd name="connsiteY23" fmla="*/ 1254857 h 1259937"/>
                <a:gd name="connsiteX24" fmla="*/ 1381760 w 2240280"/>
                <a:gd name="connsiteY24" fmla="*/ 807817 h 1259937"/>
                <a:gd name="connsiteX25" fmla="*/ 1391920 w 2240280"/>
                <a:gd name="connsiteY25" fmla="*/ 604617 h 1259937"/>
                <a:gd name="connsiteX26" fmla="*/ 1422400 w 2240280"/>
                <a:gd name="connsiteY26" fmla="*/ 355697 h 1259937"/>
                <a:gd name="connsiteX27" fmla="*/ 1534160 w 2240280"/>
                <a:gd name="connsiteY27" fmla="*/ 274417 h 1259937"/>
                <a:gd name="connsiteX28" fmla="*/ 1630680 w 2240280"/>
                <a:gd name="connsiteY28" fmla="*/ 355697 h 1259937"/>
                <a:gd name="connsiteX29" fmla="*/ 1676400 w 2240280"/>
                <a:gd name="connsiteY29" fmla="*/ 665577 h 1259937"/>
                <a:gd name="connsiteX30" fmla="*/ 1686560 w 2240280"/>
                <a:gd name="connsiteY30" fmla="*/ 792577 h 1259937"/>
                <a:gd name="connsiteX31" fmla="*/ 1752600 w 2240280"/>
                <a:gd name="connsiteY31" fmla="*/ 1066897 h 1259937"/>
                <a:gd name="connsiteX32" fmla="*/ 1859280 w 2240280"/>
                <a:gd name="connsiteY32" fmla="*/ 807817 h 1259937"/>
                <a:gd name="connsiteX33" fmla="*/ 1905000 w 2240280"/>
                <a:gd name="connsiteY33" fmla="*/ 543657 h 1259937"/>
                <a:gd name="connsiteX34" fmla="*/ 2006600 w 2240280"/>
                <a:gd name="connsiteY34" fmla="*/ 345537 h 1259937"/>
                <a:gd name="connsiteX35" fmla="*/ 2123440 w 2240280"/>
                <a:gd name="connsiteY35" fmla="*/ 472537 h 1259937"/>
                <a:gd name="connsiteX36" fmla="*/ 2174240 w 2240280"/>
                <a:gd name="connsiteY36" fmla="*/ 614777 h 1259937"/>
                <a:gd name="connsiteX37" fmla="*/ 2204720 w 2240280"/>
                <a:gd name="connsiteY37" fmla="*/ 782417 h 1259937"/>
                <a:gd name="connsiteX38" fmla="*/ 2214880 w 2240280"/>
                <a:gd name="connsiteY38" fmla="*/ 995777 h 1259937"/>
                <a:gd name="connsiteX39" fmla="*/ 2240280 w 2240280"/>
                <a:gd name="connsiteY39" fmla="*/ 1163417 h 1259937"/>
                <a:gd name="connsiteX0" fmla="*/ 0 w 2240280"/>
                <a:gd name="connsiteY0" fmla="*/ 1259937 h 1270111"/>
                <a:gd name="connsiteX1" fmla="*/ 20320 w 2240280"/>
                <a:gd name="connsiteY1" fmla="*/ 1021177 h 1270111"/>
                <a:gd name="connsiteX2" fmla="*/ 50800 w 2240280"/>
                <a:gd name="connsiteY2" fmla="*/ 807817 h 1270111"/>
                <a:gd name="connsiteX3" fmla="*/ 96520 w 2240280"/>
                <a:gd name="connsiteY3" fmla="*/ 685897 h 1270111"/>
                <a:gd name="connsiteX4" fmla="*/ 218440 w 2240280"/>
                <a:gd name="connsiteY4" fmla="*/ 650337 h 1270111"/>
                <a:gd name="connsiteX5" fmla="*/ 294640 w 2240280"/>
                <a:gd name="connsiteY5" fmla="*/ 746857 h 1270111"/>
                <a:gd name="connsiteX6" fmla="*/ 325120 w 2240280"/>
                <a:gd name="connsiteY6" fmla="*/ 1036417 h 1270111"/>
                <a:gd name="connsiteX7" fmla="*/ 325120 w 2240280"/>
                <a:gd name="connsiteY7" fmla="*/ 1138017 h 1270111"/>
                <a:gd name="connsiteX8" fmla="*/ 350520 w 2240280"/>
                <a:gd name="connsiteY8" fmla="*/ 1239617 h 1270111"/>
                <a:gd name="connsiteX9" fmla="*/ 416560 w 2240280"/>
                <a:gd name="connsiteY9" fmla="*/ 1193897 h 1270111"/>
                <a:gd name="connsiteX10" fmla="*/ 502920 w 2240280"/>
                <a:gd name="connsiteY10" fmla="*/ 863697 h 1270111"/>
                <a:gd name="connsiteX11" fmla="*/ 523240 w 2240280"/>
                <a:gd name="connsiteY11" fmla="*/ 518257 h 1270111"/>
                <a:gd name="connsiteX12" fmla="*/ 650240 w 2240280"/>
                <a:gd name="connsiteY12" fmla="*/ 431897 h 1270111"/>
                <a:gd name="connsiteX13" fmla="*/ 772160 w 2240280"/>
                <a:gd name="connsiteY13" fmla="*/ 548737 h 1270111"/>
                <a:gd name="connsiteX14" fmla="*/ 797560 w 2240280"/>
                <a:gd name="connsiteY14" fmla="*/ 782417 h 1270111"/>
                <a:gd name="connsiteX15" fmla="*/ 848360 w 2240280"/>
                <a:gd name="connsiteY15" fmla="*/ 1254857 h 1270111"/>
                <a:gd name="connsiteX16" fmla="*/ 914400 w 2240280"/>
                <a:gd name="connsiteY16" fmla="*/ 838297 h 1270111"/>
                <a:gd name="connsiteX17" fmla="*/ 939800 w 2240280"/>
                <a:gd name="connsiteY17" fmla="*/ 442057 h 1270111"/>
                <a:gd name="connsiteX18" fmla="*/ 955040 w 2240280"/>
                <a:gd name="connsiteY18" fmla="*/ 132177 h 1270111"/>
                <a:gd name="connsiteX19" fmla="*/ 1076960 w 2240280"/>
                <a:gd name="connsiteY19" fmla="*/ 97 h 1270111"/>
                <a:gd name="connsiteX20" fmla="*/ 1209040 w 2240280"/>
                <a:gd name="connsiteY20" fmla="*/ 116937 h 1270111"/>
                <a:gd name="connsiteX21" fmla="*/ 1229360 w 2240280"/>
                <a:gd name="connsiteY21" fmla="*/ 431897 h 1270111"/>
                <a:gd name="connsiteX22" fmla="*/ 1254760 w 2240280"/>
                <a:gd name="connsiteY22" fmla="*/ 670657 h 1270111"/>
                <a:gd name="connsiteX23" fmla="*/ 1315720 w 2240280"/>
                <a:gd name="connsiteY23" fmla="*/ 1254857 h 1270111"/>
                <a:gd name="connsiteX24" fmla="*/ 1381760 w 2240280"/>
                <a:gd name="connsiteY24" fmla="*/ 807817 h 1270111"/>
                <a:gd name="connsiteX25" fmla="*/ 1391920 w 2240280"/>
                <a:gd name="connsiteY25" fmla="*/ 604617 h 1270111"/>
                <a:gd name="connsiteX26" fmla="*/ 1422400 w 2240280"/>
                <a:gd name="connsiteY26" fmla="*/ 355697 h 1270111"/>
                <a:gd name="connsiteX27" fmla="*/ 1534160 w 2240280"/>
                <a:gd name="connsiteY27" fmla="*/ 274417 h 1270111"/>
                <a:gd name="connsiteX28" fmla="*/ 1630680 w 2240280"/>
                <a:gd name="connsiteY28" fmla="*/ 355697 h 1270111"/>
                <a:gd name="connsiteX29" fmla="*/ 1676400 w 2240280"/>
                <a:gd name="connsiteY29" fmla="*/ 665577 h 1270111"/>
                <a:gd name="connsiteX30" fmla="*/ 1686560 w 2240280"/>
                <a:gd name="connsiteY30" fmla="*/ 792577 h 1270111"/>
                <a:gd name="connsiteX31" fmla="*/ 1752600 w 2240280"/>
                <a:gd name="connsiteY31" fmla="*/ 1270097 h 1270111"/>
                <a:gd name="connsiteX32" fmla="*/ 1859280 w 2240280"/>
                <a:gd name="connsiteY32" fmla="*/ 807817 h 1270111"/>
                <a:gd name="connsiteX33" fmla="*/ 1905000 w 2240280"/>
                <a:gd name="connsiteY33" fmla="*/ 543657 h 1270111"/>
                <a:gd name="connsiteX34" fmla="*/ 2006600 w 2240280"/>
                <a:gd name="connsiteY34" fmla="*/ 345537 h 1270111"/>
                <a:gd name="connsiteX35" fmla="*/ 2123440 w 2240280"/>
                <a:gd name="connsiteY35" fmla="*/ 472537 h 1270111"/>
                <a:gd name="connsiteX36" fmla="*/ 2174240 w 2240280"/>
                <a:gd name="connsiteY36" fmla="*/ 614777 h 1270111"/>
                <a:gd name="connsiteX37" fmla="*/ 2204720 w 2240280"/>
                <a:gd name="connsiteY37" fmla="*/ 782417 h 1270111"/>
                <a:gd name="connsiteX38" fmla="*/ 2214880 w 2240280"/>
                <a:gd name="connsiteY38" fmla="*/ 995777 h 1270111"/>
                <a:gd name="connsiteX39" fmla="*/ 2240280 w 2240280"/>
                <a:gd name="connsiteY39" fmla="*/ 1163417 h 1270111"/>
                <a:gd name="connsiteX0" fmla="*/ 0 w 2230120"/>
                <a:gd name="connsiteY0" fmla="*/ 1259937 h 1270111"/>
                <a:gd name="connsiteX1" fmla="*/ 20320 w 2230120"/>
                <a:gd name="connsiteY1" fmla="*/ 1021177 h 1270111"/>
                <a:gd name="connsiteX2" fmla="*/ 50800 w 2230120"/>
                <a:gd name="connsiteY2" fmla="*/ 807817 h 1270111"/>
                <a:gd name="connsiteX3" fmla="*/ 96520 w 2230120"/>
                <a:gd name="connsiteY3" fmla="*/ 685897 h 1270111"/>
                <a:gd name="connsiteX4" fmla="*/ 218440 w 2230120"/>
                <a:gd name="connsiteY4" fmla="*/ 650337 h 1270111"/>
                <a:gd name="connsiteX5" fmla="*/ 294640 w 2230120"/>
                <a:gd name="connsiteY5" fmla="*/ 746857 h 1270111"/>
                <a:gd name="connsiteX6" fmla="*/ 325120 w 2230120"/>
                <a:gd name="connsiteY6" fmla="*/ 1036417 h 1270111"/>
                <a:gd name="connsiteX7" fmla="*/ 325120 w 2230120"/>
                <a:gd name="connsiteY7" fmla="*/ 1138017 h 1270111"/>
                <a:gd name="connsiteX8" fmla="*/ 350520 w 2230120"/>
                <a:gd name="connsiteY8" fmla="*/ 1239617 h 1270111"/>
                <a:gd name="connsiteX9" fmla="*/ 416560 w 2230120"/>
                <a:gd name="connsiteY9" fmla="*/ 1193897 h 1270111"/>
                <a:gd name="connsiteX10" fmla="*/ 502920 w 2230120"/>
                <a:gd name="connsiteY10" fmla="*/ 863697 h 1270111"/>
                <a:gd name="connsiteX11" fmla="*/ 523240 w 2230120"/>
                <a:gd name="connsiteY11" fmla="*/ 518257 h 1270111"/>
                <a:gd name="connsiteX12" fmla="*/ 650240 w 2230120"/>
                <a:gd name="connsiteY12" fmla="*/ 431897 h 1270111"/>
                <a:gd name="connsiteX13" fmla="*/ 772160 w 2230120"/>
                <a:gd name="connsiteY13" fmla="*/ 548737 h 1270111"/>
                <a:gd name="connsiteX14" fmla="*/ 797560 w 2230120"/>
                <a:gd name="connsiteY14" fmla="*/ 782417 h 1270111"/>
                <a:gd name="connsiteX15" fmla="*/ 848360 w 2230120"/>
                <a:gd name="connsiteY15" fmla="*/ 1254857 h 1270111"/>
                <a:gd name="connsiteX16" fmla="*/ 914400 w 2230120"/>
                <a:gd name="connsiteY16" fmla="*/ 838297 h 1270111"/>
                <a:gd name="connsiteX17" fmla="*/ 939800 w 2230120"/>
                <a:gd name="connsiteY17" fmla="*/ 442057 h 1270111"/>
                <a:gd name="connsiteX18" fmla="*/ 955040 w 2230120"/>
                <a:gd name="connsiteY18" fmla="*/ 132177 h 1270111"/>
                <a:gd name="connsiteX19" fmla="*/ 1076960 w 2230120"/>
                <a:gd name="connsiteY19" fmla="*/ 97 h 1270111"/>
                <a:gd name="connsiteX20" fmla="*/ 1209040 w 2230120"/>
                <a:gd name="connsiteY20" fmla="*/ 116937 h 1270111"/>
                <a:gd name="connsiteX21" fmla="*/ 1229360 w 2230120"/>
                <a:gd name="connsiteY21" fmla="*/ 431897 h 1270111"/>
                <a:gd name="connsiteX22" fmla="*/ 1254760 w 2230120"/>
                <a:gd name="connsiteY22" fmla="*/ 670657 h 1270111"/>
                <a:gd name="connsiteX23" fmla="*/ 1315720 w 2230120"/>
                <a:gd name="connsiteY23" fmla="*/ 1254857 h 1270111"/>
                <a:gd name="connsiteX24" fmla="*/ 1381760 w 2230120"/>
                <a:gd name="connsiteY24" fmla="*/ 807817 h 1270111"/>
                <a:gd name="connsiteX25" fmla="*/ 1391920 w 2230120"/>
                <a:gd name="connsiteY25" fmla="*/ 604617 h 1270111"/>
                <a:gd name="connsiteX26" fmla="*/ 1422400 w 2230120"/>
                <a:gd name="connsiteY26" fmla="*/ 355697 h 1270111"/>
                <a:gd name="connsiteX27" fmla="*/ 1534160 w 2230120"/>
                <a:gd name="connsiteY27" fmla="*/ 274417 h 1270111"/>
                <a:gd name="connsiteX28" fmla="*/ 1630680 w 2230120"/>
                <a:gd name="connsiteY28" fmla="*/ 355697 h 1270111"/>
                <a:gd name="connsiteX29" fmla="*/ 1676400 w 2230120"/>
                <a:gd name="connsiteY29" fmla="*/ 665577 h 1270111"/>
                <a:gd name="connsiteX30" fmla="*/ 1686560 w 2230120"/>
                <a:gd name="connsiteY30" fmla="*/ 792577 h 1270111"/>
                <a:gd name="connsiteX31" fmla="*/ 1752600 w 2230120"/>
                <a:gd name="connsiteY31" fmla="*/ 1270097 h 1270111"/>
                <a:gd name="connsiteX32" fmla="*/ 1859280 w 2230120"/>
                <a:gd name="connsiteY32" fmla="*/ 807817 h 1270111"/>
                <a:gd name="connsiteX33" fmla="*/ 1905000 w 2230120"/>
                <a:gd name="connsiteY33" fmla="*/ 543657 h 1270111"/>
                <a:gd name="connsiteX34" fmla="*/ 2006600 w 2230120"/>
                <a:gd name="connsiteY34" fmla="*/ 345537 h 1270111"/>
                <a:gd name="connsiteX35" fmla="*/ 2123440 w 2230120"/>
                <a:gd name="connsiteY35" fmla="*/ 472537 h 1270111"/>
                <a:gd name="connsiteX36" fmla="*/ 2174240 w 2230120"/>
                <a:gd name="connsiteY36" fmla="*/ 614777 h 1270111"/>
                <a:gd name="connsiteX37" fmla="*/ 2204720 w 2230120"/>
                <a:gd name="connsiteY37" fmla="*/ 782417 h 1270111"/>
                <a:gd name="connsiteX38" fmla="*/ 2214880 w 2230120"/>
                <a:gd name="connsiteY38" fmla="*/ 995777 h 1270111"/>
                <a:gd name="connsiteX39" fmla="*/ 2230120 w 2230120"/>
                <a:gd name="connsiteY39" fmla="*/ 1244697 h 1270111"/>
                <a:gd name="connsiteX0" fmla="*/ 0 w 2230120"/>
                <a:gd name="connsiteY0" fmla="*/ 1259937 h 1270111"/>
                <a:gd name="connsiteX1" fmla="*/ 20320 w 2230120"/>
                <a:gd name="connsiteY1" fmla="*/ 1021177 h 1270111"/>
                <a:gd name="connsiteX2" fmla="*/ 50800 w 2230120"/>
                <a:gd name="connsiteY2" fmla="*/ 807817 h 1270111"/>
                <a:gd name="connsiteX3" fmla="*/ 96520 w 2230120"/>
                <a:gd name="connsiteY3" fmla="*/ 685897 h 1270111"/>
                <a:gd name="connsiteX4" fmla="*/ 218440 w 2230120"/>
                <a:gd name="connsiteY4" fmla="*/ 650337 h 1270111"/>
                <a:gd name="connsiteX5" fmla="*/ 294640 w 2230120"/>
                <a:gd name="connsiteY5" fmla="*/ 746857 h 1270111"/>
                <a:gd name="connsiteX6" fmla="*/ 325120 w 2230120"/>
                <a:gd name="connsiteY6" fmla="*/ 1036417 h 1270111"/>
                <a:gd name="connsiteX7" fmla="*/ 325120 w 2230120"/>
                <a:gd name="connsiteY7" fmla="*/ 1138017 h 1270111"/>
                <a:gd name="connsiteX8" fmla="*/ 350520 w 2230120"/>
                <a:gd name="connsiteY8" fmla="*/ 1239617 h 1270111"/>
                <a:gd name="connsiteX9" fmla="*/ 416560 w 2230120"/>
                <a:gd name="connsiteY9" fmla="*/ 1193897 h 1270111"/>
                <a:gd name="connsiteX10" fmla="*/ 502920 w 2230120"/>
                <a:gd name="connsiteY10" fmla="*/ 863697 h 1270111"/>
                <a:gd name="connsiteX11" fmla="*/ 523240 w 2230120"/>
                <a:gd name="connsiteY11" fmla="*/ 518257 h 1270111"/>
                <a:gd name="connsiteX12" fmla="*/ 650240 w 2230120"/>
                <a:gd name="connsiteY12" fmla="*/ 431897 h 1270111"/>
                <a:gd name="connsiteX13" fmla="*/ 772160 w 2230120"/>
                <a:gd name="connsiteY13" fmla="*/ 548737 h 1270111"/>
                <a:gd name="connsiteX14" fmla="*/ 797560 w 2230120"/>
                <a:gd name="connsiteY14" fmla="*/ 782417 h 1270111"/>
                <a:gd name="connsiteX15" fmla="*/ 848360 w 2230120"/>
                <a:gd name="connsiteY15" fmla="*/ 1254857 h 1270111"/>
                <a:gd name="connsiteX16" fmla="*/ 914400 w 2230120"/>
                <a:gd name="connsiteY16" fmla="*/ 838297 h 1270111"/>
                <a:gd name="connsiteX17" fmla="*/ 939800 w 2230120"/>
                <a:gd name="connsiteY17" fmla="*/ 442057 h 1270111"/>
                <a:gd name="connsiteX18" fmla="*/ 955040 w 2230120"/>
                <a:gd name="connsiteY18" fmla="*/ 132177 h 1270111"/>
                <a:gd name="connsiteX19" fmla="*/ 1076960 w 2230120"/>
                <a:gd name="connsiteY19" fmla="*/ 97 h 1270111"/>
                <a:gd name="connsiteX20" fmla="*/ 1209040 w 2230120"/>
                <a:gd name="connsiteY20" fmla="*/ 116937 h 1270111"/>
                <a:gd name="connsiteX21" fmla="*/ 1229360 w 2230120"/>
                <a:gd name="connsiteY21" fmla="*/ 431897 h 1270111"/>
                <a:gd name="connsiteX22" fmla="*/ 1254760 w 2230120"/>
                <a:gd name="connsiteY22" fmla="*/ 670657 h 1270111"/>
                <a:gd name="connsiteX23" fmla="*/ 1315720 w 2230120"/>
                <a:gd name="connsiteY23" fmla="*/ 1254857 h 1270111"/>
                <a:gd name="connsiteX24" fmla="*/ 1381760 w 2230120"/>
                <a:gd name="connsiteY24" fmla="*/ 807817 h 1270111"/>
                <a:gd name="connsiteX25" fmla="*/ 1391920 w 2230120"/>
                <a:gd name="connsiteY25" fmla="*/ 604617 h 1270111"/>
                <a:gd name="connsiteX26" fmla="*/ 1422400 w 2230120"/>
                <a:gd name="connsiteY26" fmla="*/ 355697 h 1270111"/>
                <a:gd name="connsiteX27" fmla="*/ 1534160 w 2230120"/>
                <a:gd name="connsiteY27" fmla="*/ 274417 h 1270111"/>
                <a:gd name="connsiteX28" fmla="*/ 1630680 w 2230120"/>
                <a:gd name="connsiteY28" fmla="*/ 355697 h 1270111"/>
                <a:gd name="connsiteX29" fmla="*/ 1676400 w 2230120"/>
                <a:gd name="connsiteY29" fmla="*/ 665577 h 1270111"/>
                <a:gd name="connsiteX30" fmla="*/ 1686560 w 2230120"/>
                <a:gd name="connsiteY30" fmla="*/ 792577 h 1270111"/>
                <a:gd name="connsiteX31" fmla="*/ 1752600 w 2230120"/>
                <a:gd name="connsiteY31" fmla="*/ 1270097 h 1270111"/>
                <a:gd name="connsiteX32" fmla="*/ 1859280 w 2230120"/>
                <a:gd name="connsiteY32" fmla="*/ 807817 h 1270111"/>
                <a:gd name="connsiteX33" fmla="*/ 1905000 w 2230120"/>
                <a:gd name="connsiteY33" fmla="*/ 543657 h 1270111"/>
                <a:gd name="connsiteX34" fmla="*/ 2006600 w 2230120"/>
                <a:gd name="connsiteY34" fmla="*/ 406497 h 1270111"/>
                <a:gd name="connsiteX35" fmla="*/ 2123440 w 2230120"/>
                <a:gd name="connsiteY35" fmla="*/ 472537 h 1270111"/>
                <a:gd name="connsiteX36" fmla="*/ 2174240 w 2230120"/>
                <a:gd name="connsiteY36" fmla="*/ 614777 h 1270111"/>
                <a:gd name="connsiteX37" fmla="*/ 2204720 w 2230120"/>
                <a:gd name="connsiteY37" fmla="*/ 782417 h 1270111"/>
                <a:gd name="connsiteX38" fmla="*/ 2214880 w 2230120"/>
                <a:gd name="connsiteY38" fmla="*/ 995777 h 1270111"/>
                <a:gd name="connsiteX39" fmla="*/ 2230120 w 2230120"/>
                <a:gd name="connsiteY39" fmla="*/ 1244697 h 1270111"/>
                <a:gd name="connsiteX0" fmla="*/ 0 w 2230120"/>
                <a:gd name="connsiteY0" fmla="*/ 1259937 h 1273385"/>
                <a:gd name="connsiteX1" fmla="*/ 20320 w 2230120"/>
                <a:gd name="connsiteY1" fmla="*/ 1021177 h 1273385"/>
                <a:gd name="connsiteX2" fmla="*/ 50800 w 2230120"/>
                <a:gd name="connsiteY2" fmla="*/ 807817 h 1273385"/>
                <a:gd name="connsiteX3" fmla="*/ 96520 w 2230120"/>
                <a:gd name="connsiteY3" fmla="*/ 685897 h 1273385"/>
                <a:gd name="connsiteX4" fmla="*/ 218440 w 2230120"/>
                <a:gd name="connsiteY4" fmla="*/ 650337 h 1273385"/>
                <a:gd name="connsiteX5" fmla="*/ 294640 w 2230120"/>
                <a:gd name="connsiteY5" fmla="*/ 746857 h 1273385"/>
                <a:gd name="connsiteX6" fmla="*/ 325120 w 2230120"/>
                <a:gd name="connsiteY6" fmla="*/ 1036417 h 1273385"/>
                <a:gd name="connsiteX7" fmla="*/ 325120 w 2230120"/>
                <a:gd name="connsiteY7" fmla="*/ 1138017 h 1273385"/>
                <a:gd name="connsiteX8" fmla="*/ 350520 w 2230120"/>
                <a:gd name="connsiteY8" fmla="*/ 1239617 h 1273385"/>
                <a:gd name="connsiteX9" fmla="*/ 416560 w 2230120"/>
                <a:gd name="connsiteY9" fmla="*/ 1193897 h 1273385"/>
                <a:gd name="connsiteX10" fmla="*/ 502920 w 2230120"/>
                <a:gd name="connsiteY10" fmla="*/ 863697 h 1273385"/>
                <a:gd name="connsiteX11" fmla="*/ 523240 w 2230120"/>
                <a:gd name="connsiteY11" fmla="*/ 518257 h 1273385"/>
                <a:gd name="connsiteX12" fmla="*/ 650240 w 2230120"/>
                <a:gd name="connsiteY12" fmla="*/ 431897 h 1273385"/>
                <a:gd name="connsiteX13" fmla="*/ 772160 w 2230120"/>
                <a:gd name="connsiteY13" fmla="*/ 548737 h 1273385"/>
                <a:gd name="connsiteX14" fmla="*/ 797560 w 2230120"/>
                <a:gd name="connsiteY14" fmla="*/ 782417 h 1273385"/>
                <a:gd name="connsiteX15" fmla="*/ 848360 w 2230120"/>
                <a:gd name="connsiteY15" fmla="*/ 1254857 h 1273385"/>
                <a:gd name="connsiteX16" fmla="*/ 914400 w 2230120"/>
                <a:gd name="connsiteY16" fmla="*/ 838297 h 1273385"/>
                <a:gd name="connsiteX17" fmla="*/ 939800 w 2230120"/>
                <a:gd name="connsiteY17" fmla="*/ 442057 h 1273385"/>
                <a:gd name="connsiteX18" fmla="*/ 955040 w 2230120"/>
                <a:gd name="connsiteY18" fmla="*/ 132177 h 1273385"/>
                <a:gd name="connsiteX19" fmla="*/ 1076960 w 2230120"/>
                <a:gd name="connsiteY19" fmla="*/ 97 h 1273385"/>
                <a:gd name="connsiteX20" fmla="*/ 1209040 w 2230120"/>
                <a:gd name="connsiteY20" fmla="*/ 116937 h 1273385"/>
                <a:gd name="connsiteX21" fmla="*/ 1229360 w 2230120"/>
                <a:gd name="connsiteY21" fmla="*/ 431897 h 1273385"/>
                <a:gd name="connsiteX22" fmla="*/ 1254760 w 2230120"/>
                <a:gd name="connsiteY22" fmla="*/ 670657 h 1273385"/>
                <a:gd name="connsiteX23" fmla="*/ 1315720 w 2230120"/>
                <a:gd name="connsiteY23" fmla="*/ 1254857 h 1273385"/>
                <a:gd name="connsiteX24" fmla="*/ 1381760 w 2230120"/>
                <a:gd name="connsiteY24" fmla="*/ 807817 h 1273385"/>
                <a:gd name="connsiteX25" fmla="*/ 1391920 w 2230120"/>
                <a:gd name="connsiteY25" fmla="*/ 604617 h 1273385"/>
                <a:gd name="connsiteX26" fmla="*/ 1422400 w 2230120"/>
                <a:gd name="connsiteY26" fmla="*/ 355697 h 1273385"/>
                <a:gd name="connsiteX27" fmla="*/ 1534160 w 2230120"/>
                <a:gd name="connsiteY27" fmla="*/ 274417 h 1273385"/>
                <a:gd name="connsiteX28" fmla="*/ 1630680 w 2230120"/>
                <a:gd name="connsiteY28" fmla="*/ 355697 h 1273385"/>
                <a:gd name="connsiteX29" fmla="*/ 1676400 w 2230120"/>
                <a:gd name="connsiteY29" fmla="*/ 665577 h 1273385"/>
                <a:gd name="connsiteX30" fmla="*/ 1686560 w 2230120"/>
                <a:gd name="connsiteY30" fmla="*/ 792577 h 1273385"/>
                <a:gd name="connsiteX31" fmla="*/ 1752600 w 2230120"/>
                <a:gd name="connsiteY31" fmla="*/ 1270097 h 1273385"/>
                <a:gd name="connsiteX32" fmla="*/ 1859280 w 2230120"/>
                <a:gd name="connsiteY32" fmla="*/ 980537 h 1273385"/>
                <a:gd name="connsiteX33" fmla="*/ 1905000 w 2230120"/>
                <a:gd name="connsiteY33" fmla="*/ 543657 h 1273385"/>
                <a:gd name="connsiteX34" fmla="*/ 2006600 w 2230120"/>
                <a:gd name="connsiteY34" fmla="*/ 406497 h 1273385"/>
                <a:gd name="connsiteX35" fmla="*/ 2123440 w 2230120"/>
                <a:gd name="connsiteY35" fmla="*/ 472537 h 1273385"/>
                <a:gd name="connsiteX36" fmla="*/ 2174240 w 2230120"/>
                <a:gd name="connsiteY36" fmla="*/ 614777 h 1273385"/>
                <a:gd name="connsiteX37" fmla="*/ 2204720 w 2230120"/>
                <a:gd name="connsiteY37" fmla="*/ 782417 h 1273385"/>
                <a:gd name="connsiteX38" fmla="*/ 2214880 w 2230120"/>
                <a:gd name="connsiteY38" fmla="*/ 995777 h 1273385"/>
                <a:gd name="connsiteX39" fmla="*/ 2230120 w 2230120"/>
                <a:gd name="connsiteY39" fmla="*/ 1244697 h 1273385"/>
                <a:gd name="connsiteX0" fmla="*/ 0 w 2230120"/>
                <a:gd name="connsiteY0" fmla="*/ 1259937 h 1273385"/>
                <a:gd name="connsiteX1" fmla="*/ 20320 w 2230120"/>
                <a:gd name="connsiteY1" fmla="*/ 1021177 h 1273385"/>
                <a:gd name="connsiteX2" fmla="*/ 50800 w 2230120"/>
                <a:gd name="connsiteY2" fmla="*/ 807817 h 1273385"/>
                <a:gd name="connsiteX3" fmla="*/ 96520 w 2230120"/>
                <a:gd name="connsiteY3" fmla="*/ 685897 h 1273385"/>
                <a:gd name="connsiteX4" fmla="*/ 218440 w 2230120"/>
                <a:gd name="connsiteY4" fmla="*/ 650337 h 1273385"/>
                <a:gd name="connsiteX5" fmla="*/ 294640 w 2230120"/>
                <a:gd name="connsiteY5" fmla="*/ 746857 h 1273385"/>
                <a:gd name="connsiteX6" fmla="*/ 325120 w 2230120"/>
                <a:gd name="connsiteY6" fmla="*/ 1036417 h 1273385"/>
                <a:gd name="connsiteX7" fmla="*/ 325120 w 2230120"/>
                <a:gd name="connsiteY7" fmla="*/ 1138017 h 1273385"/>
                <a:gd name="connsiteX8" fmla="*/ 350520 w 2230120"/>
                <a:gd name="connsiteY8" fmla="*/ 1239617 h 1273385"/>
                <a:gd name="connsiteX9" fmla="*/ 416560 w 2230120"/>
                <a:gd name="connsiteY9" fmla="*/ 1193897 h 1273385"/>
                <a:gd name="connsiteX10" fmla="*/ 502920 w 2230120"/>
                <a:gd name="connsiteY10" fmla="*/ 863697 h 1273385"/>
                <a:gd name="connsiteX11" fmla="*/ 523240 w 2230120"/>
                <a:gd name="connsiteY11" fmla="*/ 518257 h 1273385"/>
                <a:gd name="connsiteX12" fmla="*/ 650240 w 2230120"/>
                <a:gd name="connsiteY12" fmla="*/ 431897 h 1273385"/>
                <a:gd name="connsiteX13" fmla="*/ 772160 w 2230120"/>
                <a:gd name="connsiteY13" fmla="*/ 548737 h 1273385"/>
                <a:gd name="connsiteX14" fmla="*/ 797560 w 2230120"/>
                <a:gd name="connsiteY14" fmla="*/ 782417 h 1273385"/>
                <a:gd name="connsiteX15" fmla="*/ 848360 w 2230120"/>
                <a:gd name="connsiteY15" fmla="*/ 1254857 h 1273385"/>
                <a:gd name="connsiteX16" fmla="*/ 914400 w 2230120"/>
                <a:gd name="connsiteY16" fmla="*/ 838297 h 1273385"/>
                <a:gd name="connsiteX17" fmla="*/ 939800 w 2230120"/>
                <a:gd name="connsiteY17" fmla="*/ 442057 h 1273385"/>
                <a:gd name="connsiteX18" fmla="*/ 955040 w 2230120"/>
                <a:gd name="connsiteY18" fmla="*/ 132177 h 1273385"/>
                <a:gd name="connsiteX19" fmla="*/ 1076960 w 2230120"/>
                <a:gd name="connsiteY19" fmla="*/ 97 h 1273385"/>
                <a:gd name="connsiteX20" fmla="*/ 1209040 w 2230120"/>
                <a:gd name="connsiteY20" fmla="*/ 116937 h 1273385"/>
                <a:gd name="connsiteX21" fmla="*/ 1229360 w 2230120"/>
                <a:gd name="connsiteY21" fmla="*/ 431897 h 1273385"/>
                <a:gd name="connsiteX22" fmla="*/ 1254760 w 2230120"/>
                <a:gd name="connsiteY22" fmla="*/ 670657 h 1273385"/>
                <a:gd name="connsiteX23" fmla="*/ 1315720 w 2230120"/>
                <a:gd name="connsiteY23" fmla="*/ 1254857 h 1273385"/>
                <a:gd name="connsiteX24" fmla="*/ 1381760 w 2230120"/>
                <a:gd name="connsiteY24" fmla="*/ 807817 h 1273385"/>
                <a:gd name="connsiteX25" fmla="*/ 1391920 w 2230120"/>
                <a:gd name="connsiteY25" fmla="*/ 604617 h 1273385"/>
                <a:gd name="connsiteX26" fmla="*/ 1422400 w 2230120"/>
                <a:gd name="connsiteY26" fmla="*/ 355697 h 1273385"/>
                <a:gd name="connsiteX27" fmla="*/ 1534160 w 2230120"/>
                <a:gd name="connsiteY27" fmla="*/ 274417 h 1273385"/>
                <a:gd name="connsiteX28" fmla="*/ 1630680 w 2230120"/>
                <a:gd name="connsiteY28" fmla="*/ 355697 h 1273385"/>
                <a:gd name="connsiteX29" fmla="*/ 1676400 w 2230120"/>
                <a:gd name="connsiteY29" fmla="*/ 665577 h 1273385"/>
                <a:gd name="connsiteX30" fmla="*/ 1686560 w 2230120"/>
                <a:gd name="connsiteY30" fmla="*/ 792577 h 1273385"/>
                <a:gd name="connsiteX31" fmla="*/ 1752600 w 2230120"/>
                <a:gd name="connsiteY31" fmla="*/ 1270097 h 1273385"/>
                <a:gd name="connsiteX32" fmla="*/ 1859280 w 2230120"/>
                <a:gd name="connsiteY32" fmla="*/ 980537 h 1273385"/>
                <a:gd name="connsiteX33" fmla="*/ 1905000 w 2230120"/>
                <a:gd name="connsiteY33" fmla="*/ 543657 h 1273385"/>
                <a:gd name="connsiteX34" fmla="*/ 2006600 w 2230120"/>
                <a:gd name="connsiteY34" fmla="*/ 406497 h 1273385"/>
                <a:gd name="connsiteX35" fmla="*/ 2123440 w 2230120"/>
                <a:gd name="connsiteY35" fmla="*/ 472537 h 1273385"/>
                <a:gd name="connsiteX36" fmla="*/ 2174240 w 2230120"/>
                <a:gd name="connsiteY36" fmla="*/ 614777 h 1273385"/>
                <a:gd name="connsiteX37" fmla="*/ 2143760 w 2230120"/>
                <a:gd name="connsiteY37" fmla="*/ 868777 h 1273385"/>
                <a:gd name="connsiteX38" fmla="*/ 2214880 w 2230120"/>
                <a:gd name="connsiteY38" fmla="*/ 995777 h 1273385"/>
                <a:gd name="connsiteX39" fmla="*/ 2230120 w 2230120"/>
                <a:gd name="connsiteY39" fmla="*/ 1244697 h 1273385"/>
                <a:gd name="connsiteX0" fmla="*/ 0 w 2230120"/>
                <a:gd name="connsiteY0" fmla="*/ 1259937 h 1273385"/>
                <a:gd name="connsiteX1" fmla="*/ 20320 w 2230120"/>
                <a:gd name="connsiteY1" fmla="*/ 1021177 h 1273385"/>
                <a:gd name="connsiteX2" fmla="*/ 50800 w 2230120"/>
                <a:gd name="connsiteY2" fmla="*/ 807817 h 1273385"/>
                <a:gd name="connsiteX3" fmla="*/ 96520 w 2230120"/>
                <a:gd name="connsiteY3" fmla="*/ 685897 h 1273385"/>
                <a:gd name="connsiteX4" fmla="*/ 218440 w 2230120"/>
                <a:gd name="connsiteY4" fmla="*/ 650337 h 1273385"/>
                <a:gd name="connsiteX5" fmla="*/ 294640 w 2230120"/>
                <a:gd name="connsiteY5" fmla="*/ 746857 h 1273385"/>
                <a:gd name="connsiteX6" fmla="*/ 325120 w 2230120"/>
                <a:gd name="connsiteY6" fmla="*/ 1036417 h 1273385"/>
                <a:gd name="connsiteX7" fmla="*/ 325120 w 2230120"/>
                <a:gd name="connsiteY7" fmla="*/ 1138017 h 1273385"/>
                <a:gd name="connsiteX8" fmla="*/ 350520 w 2230120"/>
                <a:gd name="connsiteY8" fmla="*/ 1239617 h 1273385"/>
                <a:gd name="connsiteX9" fmla="*/ 416560 w 2230120"/>
                <a:gd name="connsiteY9" fmla="*/ 1193897 h 1273385"/>
                <a:gd name="connsiteX10" fmla="*/ 502920 w 2230120"/>
                <a:gd name="connsiteY10" fmla="*/ 863697 h 1273385"/>
                <a:gd name="connsiteX11" fmla="*/ 523240 w 2230120"/>
                <a:gd name="connsiteY11" fmla="*/ 518257 h 1273385"/>
                <a:gd name="connsiteX12" fmla="*/ 650240 w 2230120"/>
                <a:gd name="connsiteY12" fmla="*/ 431897 h 1273385"/>
                <a:gd name="connsiteX13" fmla="*/ 772160 w 2230120"/>
                <a:gd name="connsiteY13" fmla="*/ 548737 h 1273385"/>
                <a:gd name="connsiteX14" fmla="*/ 797560 w 2230120"/>
                <a:gd name="connsiteY14" fmla="*/ 782417 h 1273385"/>
                <a:gd name="connsiteX15" fmla="*/ 848360 w 2230120"/>
                <a:gd name="connsiteY15" fmla="*/ 1254857 h 1273385"/>
                <a:gd name="connsiteX16" fmla="*/ 914400 w 2230120"/>
                <a:gd name="connsiteY16" fmla="*/ 838297 h 1273385"/>
                <a:gd name="connsiteX17" fmla="*/ 939800 w 2230120"/>
                <a:gd name="connsiteY17" fmla="*/ 442057 h 1273385"/>
                <a:gd name="connsiteX18" fmla="*/ 955040 w 2230120"/>
                <a:gd name="connsiteY18" fmla="*/ 132177 h 1273385"/>
                <a:gd name="connsiteX19" fmla="*/ 1076960 w 2230120"/>
                <a:gd name="connsiteY19" fmla="*/ 97 h 1273385"/>
                <a:gd name="connsiteX20" fmla="*/ 1209040 w 2230120"/>
                <a:gd name="connsiteY20" fmla="*/ 116937 h 1273385"/>
                <a:gd name="connsiteX21" fmla="*/ 1229360 w 2230120"/>
                <a:gd name="connsiteY21" fmla="*/ 431897 h 1273385"/>
                <a:gd name="connsiteX22" fmla="*/ 1254760 w 2230120"/>
                <a:gd name="connsiteY22" fmla="*/ 670657 h 1273385"/>
                <a:gd name="connsiteX23" fmla="*/ 1315720 w 2230120"/>
                <a:gd name="connsiteY23" fmla="*/ 1254857 h 1273385"/>
                <a:gd name="connsiteX24" fmla="*/ 1381760 w 2230120"/>
                <a:gd name="connsiteY24" fmla="*/ 807817 h 1273385"/>
                <a:gd name="connsiteX25" fmla="*/ 1391920 w 2230120"/>
                <a:gd name="connsiteY25" fmla="*/ 604617 h 1273385"/>
                <a:gd name="connsiteX26" fmla="*/ 1422400 w 2230120"/>
                <a:gd name="connsiteY26" fmla="*/ 355697 h 1273385"/>
                <a:gd name="connsiteX27" fmla="*/ 1534160 w 2230120"/>
                <a:gd name="connsiteY27" fmla="*/ 274417 h 1273385"/>
                <a:gd name="connsiteX28" fmla="*/ 1630680 w 2230120"/>
                <a:gd name="connsiteY28" fmla="*/ 355697 h 1273385"/>
                <a:gd name="connsiteX29" fmla="*/ 1676400 w 2230120"/>
                <a:gd name="connsiteY29" fmla="*/ 665577 h 1273385"/>
                <a:gd name="connsiteX30" fmla="*/ 1686560 w 2230120"/>
                <a:gd name="connsiteY30" fmla="*/ 792577 h 1273385"/>
                <a:gd name="connsiteX31" fmla="*/ 1752600 w 2230120"/>
                <a:gd name="connsiteY31" fmla="*/ 1270097 h 1273385"/>
                <a:gd name="connsiteX32" fmla="*/ 1859280 w 2230120"/>
                <a:gd name="connsiteY32" fmla="*/ 980537 h 1273385"/>
                <a:gd name="connsiteX33" fmla="*/ 1905000 w 2230120"/>
                <a:gd name="connsiteY33" fmla="*/ 543657 h 1273385"/>
                <a:gd name="connsiteX34" fmla="*/ 2006600 w 2230120"/>
                <a:gd name="connsiteY34" fmla="*/ 406497 h 1273385"/>
                <a:gd name="connsiteX35" fmla="*/ 2123440 w 2230120"/>
                <a:gd name="connsiteY35" fmla="*/ 472537 h 1273385"/>
                <a:gd name="connsiteX36" fmla="*/ 2174240 w 2230120"/>
                <a:gd name="connsiteY36" fmla="*/ 614777 h 1273385"/>
                <a:gd name="connsiteX37" fmla="*/ 2143760 w 2230120"/>
                <a:gd name="connsiteY37" fmla="*/ 868777 h 1273385"/>
                <a:gd name="connsiteX38" fmla="*/ 2159000 w 2230120"/>
                <a:gd name="connsiteY38" fmla="*/ 1041497 h 1273385"/>
                <a:gd name="connsiteX39" fmla="*/ 2230120 w 2230120"/>
                <a:gd name="connsiteY39" fmla="*/ 1244697 h 1273385"/>
                <a:gd name="connsiteX0" fmla="*/ 0 w 2230120"/>
                <a:gd name="connsiteY0" fmla="*/ 1259937 h 1273385"/>
                <a:gd name="connsiteX1" fmla="*/ 20320 w 2230120"/>
                <a:gd name="connsiteY1" fmla="*/ 1021177 h 1273385"/>
                <a:gd name="connsiteX2" fmla="*/ 50800 w 2230120"/>
                <a:gd name="connsiteY2" fmla="*/ 807817 h 1273385"/>
                <a:gd name="connsiteX3" fmla="*/ 96520 w 2230120"/>
                <a:gd name="connsiteY3" fmla="*/ 685897 h 1273385"/>
                <a:gd name="connsiteX4" fmla="*/ 218440 w 2230120"/>
                <a:gd name="connsiteY4" fmla="*/ 650337 h 1273385"/>
                <a:gd name="connsiteX5" fmla="*/ 294640 w 2230120"/>
                <a:gd name="connsiteY5" fmla="*/ 746857 h 1273385"/>
                <a:gd name="connsiteX6" fmla="*/ 325120 w 2230120"/>
                <a:gd name="connsiteY6" fmla="*/ 1036417 h 1273385"/>
                <a:gd name="connsiteX7" fmla="*/ 325120 w 2230120"/>
                <a:gd name="connsiteY7" fmla="*/ 1138017 h 1273385"/>
                <a:gd name="connsiteX8" fmla="*/ 350520 w 2230120"/>
                <a:gd name="connsiteY8" fmla="*/ 1239617 h 1273385"/>
                <a:gd name="connsiteX9" fmla="*/ 416560 w 2230120"/>
                <a:gd name="connsiteY9" fmla="*/ 1193897 h 1273385"/>
                <a:gd name="connsiteX10" fmla="*/ 502920 w 2230120"/>
                <a:gd name="connsiteY10" fmla="*/ 863697 h 1273385"/>
                <a:gd name="connsiteX11" fmla="*/ 523240 w 2230120"/>
                <a:gd name="connsiteY11" fmla="*/ 518257 h 1273385"/>
                <a:gd name="connsiteX12" fmla="*/ 650240 w 2230120"/>
                <a:gd name="connsiteY12" fmla="*/ 431897 h 1273385"/>
                <a:gd name="connsiteX13" fmla="*/ 772160 w 2230120"/>
                <a:gd name="connsiteY13" fmla="*/ 548737 h 1273385"/>
                <a:gd name="connsiteX14" fmla="*/ 797560 w 2230120"/>
                <a:gd name="connsiteY14" fmla="*/ 782417 h 1273385"/>
                <a:gd name="connsiteX15" fmla="*/ 848360 w 2230120"/>
                <a:gd name="connsiteY15" fmla="*/ 1254857 h 1273385"/>
                <a:gd name="connsiteX16" fmla="*/ 914400 w 2230120"/>
                <a:gd name="connsiteY16" fmla="*/ 838297 h 1273385"/>
                <a:gd name="connsiteX17" fmla="*/ 939800 w 2230120"/>
                <a:gd name="connsiteY17" fmla="*/ 442057 h 1273385"/>
                <a:gd name="connsiteX18" fmla="*/ 955040 w 2230120"/>
                <a:gd name="connsiteY18" fmla="*/ 132177 h 1273385"/>
                <a:gd name="connsiteX19" fmla="*/ 1076960 w 2230120"/>
                <a:gd name="connsiteY19" fmla="*/ 97 h 1273385"/>
                <a:gd name="connsiteX20" fmla="*/ 1209040 w 2230120"/>
                <a:gd name="connsiteY20" fmla="*/ 116937 h 1273385"/>
                <a:gd name="connsiteX21" fmla="*/ 1229360 w 2230120"/>
                <a:gd name="connsiteY21" fmla="*/ 431897 h 1273385"/>
                <a:gd name="connsiteX22" fmla="*/ 1254760 w 2230120"/>
                <a:gd name="connsiteY22" fmla="*/ 670657 h 1273385"/>
                <a:gd name="connsiteX23" fmla="*/ 1315720 w 2230120"/>
                <a:gd name="connsiteY23" fmla="*/ 1254857 h 1273385"/>
                <a:gd name="connsiteX24" fmla="*/ 1381760 w 2230120"/>
                <a:gd name="connsiteY24" fmla="*/ 807817 h 1273385"/>
                <a:gd name="connsiteX25" fmla="*/ 1391920 w 2230120"/>
                <a:gd name="connsiteY25" fmla="*/ 604617 h 1273385"/>
                <a:gd name="connsiteX26" fmla="*/ 1422400 w 2230120"/>
                <a:gd name="connsiteY26" fmla="*/ 355697 h 1273385"/>
                <a:gd name="connsiteX27" fmla="*/ 1534160 w 2230120"/>
                <a:gd name="connsiteY27" fmla="*/ 274417 h 1273385"/>
                <a:gd name="connsiteX28" fmla="*/ 1630680 w 2230120"/>
                <a:gd name="connsiteY28" fmla="*/ 355697 h 1273385"/>
                <a:gd name="connsiteX29" fmla="*/ 1676400 w 2230120"/>
                <a:gd name="connsiteY29" fmla="*/ 665577 h 1273385"/>
                <a:gd name="connsiteX30" fmla="*/ 1686560 w 2230120"/>
                <a:gd name="connsiteY30" fmla="*/ 792577 h 1273385"/>
                <a:gd name="connsiteX31" fmla="*/ 1752600 w 2230120"/>
                <a:gd name="connsiteY31" fmla="*/ 1270097 h 1273385"/>
                <a:gd name="connsiteX32" fmla="*/ 1859280 w 2230120"/>
                <a:gd name="connsiteY32" fmla="*/ 980537 h 1273385"/>
                <a:gd name="connsiteX33" fmla="*/ 1905000 w 2230120"/>
                <a:gd name="connsiteY33" fmla="*/ 543657 h 1273385"/>
                <a:gd name="connsiteX34" fmla="*/ 2006600 w 2230120"/>
                <a:gd name="connsiteY34" fmla="*/ 406497 h 1273385"/>
                <a:gd name="connsiteX35" fmla="*/ 2123440 w 2230120"/>
                <a:gd name="connsiteY35" fmla="*/ 472537 h 1273385"/>
                <a:gd name="connsiteX36" fmla="*/ 2138680 w 2230120"/>
                <a:gd name="connsiteY36" fmla="*/ 579217 h 1273385"/>
                <a:gd name="connsiteX37" fmla="*/ 2143760 w 2230120"/>
                <a:gd name="connsiteY37" fmla="*/ 868777 h 1273385"/>
                <a:gd name="connsiteX38" fmla="*/ 2159000 w 2230120"/>
                <a:gd name="connsiteY38" fmla="*/ 1041497 h 1273385"/>
                <a:gd name="connsiteX39" fmla="*/ 2230120 w 2230120"/>
                <a:gd name="connsiteY39" fmla="*/ 1244697 h 1273385"/>
                <a:gd name="connsiteX0" fmla="*/ 0 w 2230120"/>
                <a:gd name="connsiteY0" fmla="*/ 1259937 h 1273385"/>
                <a:gd name="connsiteX1" fmla="*/ 20320 w 2230120"/>
                <a:gd name="connsiteY1" fmla="*/ 1021177 h 1273385"/>
                <a:gd name="connsiteX2" fmla="*/ 50800 w 2230120"/>
                <a:gd name="connsiteY2" fmla="*/ 807817 h 1273385"/>
                <a:gd name="connsiteX3" fmla="*/ 96520 w 2230120"/>
                <a:gd name="connsiteY3" fmla="*/ 685897 h 1273385"/>
                <a:gd name="connsiteX4" fmla="*/ 218440 w 2230120"/>
                <a:gd name="connsiteY4" fmla="*/ 650337 h 1273385"/>
                <a:gd name="connsiteX5" fmla="*/ 294640 w 2230120"/>
                <a:gd name="connsiteY5" fmla="*/ 746857 h 1273385"/>
                <a:gd name="connsiteX6" fmla="*/ 325120 w 2230120"/>
                <a:gd name="connsiteY6" fmla="*/ 1036417 h 1273385"/>
                <a:gd name="connsiteX7" fmla="*/ 325120 w 2230120"/>
                <a:gd name="connsiteY7" fmla="*/ 1138017 h 1273385"/>
                <a:gd name="connsiteX8" fmla="*/ 350520 w 2230120"/>
                <a:gd name="connsiteY8" fmla="*/ 1239617 h 1273385"/>
                <a:gd name="connsiteX9" fmla="*/ 416560 w 2230120"/>
                <a:gd name="connsiteY9" fmla="*/ 1193897 h 1273385"/>
                <a:gd name="connsiteX10" fmla="*/ 502920 w 2230120"/>
                <a:gd name="connsiteY10" fmla="*/ 863697 h 1273385"/>
                <a:gd name="connsiteX11" fmla="*/ 523240 w 2230120"/>
                <a:gd name="connsiteY11" fmla="*/ 518257 h 1273385"/>
                <a:gd name="connsiteX12" fmla="*/ 650240 w 2230120"/>
                <a:gd name="connsiteY12" fmla="*/ 431897 h 1273385"/>
                <a:gd name="connsiteX13" fmla="*/ 772160 w 2230120"/>
                <a:gd name="connsiteY13" fmla="*/ 548737 h 1273385"/>
                <a:gd name="connsiteX14" fmla="*/ 797560 w 2230120"/>
                <a:gd name="connsiteY14" fmla="*/ 782417 h 1273385"/>
                <a:gd name="connsiteX15" fmla="*/ 848360 w 2230120"/>
                <a:gd name="connsiteY15" fmla="*/ 1254857 h 1273385"/>
                <a:gd name="connsiteX16" fmla="*/ 914400 w 2230120"/>
                <a:gd name="connsiteY16" fmla="*/ 838297 h 1273385"/>
                <a:gd name="connsiteX17" fmla="*/ 939800 w 2230120"/>
                <a:gd name="connsiteY17" fmla="*/ 442057 h 1273385"/>
                <a:gd name="connsiteX18" fmla="*/ 955040 w 2230120"/>
                <a:gd name="connsiteY18" fmla="*/ 132177 h 1273385"/>
                <a:gd name="connsiteX19" fmla="*/ 1076960 w 2230120"/>
                <a:gd name="connsiteY19" fmla="*/ 97 h 1273385"/>
                <a:gd name="connsiteX20" fmla="*/ 1209040 w 2230120"/>
                <a:gd name="connsiteY20" fmla="*/ 116937 h 1273385"/>
                <a:gd name="connsiteX21" fmla="*/ 1229360 w 2230120"/>
                <a:gd name="connsiteY21" fmla="*/ 431897 h 1273385"/>
                <a:gd name="connsiteX22" fmla="*/ 1254760 w 2230120"/>
                <a:gd name="connsiteY22" fmla="*/ 670657 h 1273385"/>
                <a:gd name="connsiteX23" fmla="*/ 1315720 w 2230120"/>
                <a:gd name="connsiteY23" fmla="*/ 1254857 h 1273385"/>
                <a:gd name="connsiteX24" fmla="*/ 1381760 w 2230120"/>
                <a:gd name="connsiteY24" fmla="*/ 807817 h 1273385"/>
                <a:gd name="connsiteX25" fmla="*/ 1391920 w 2230120"/>
                <a:gd name="connsiteY25" fmla="*/ 604617 h 1273385"/>
                <a:gd name="connsiteX26" fmla="*/ 1422400 w 2230120"/>
                <a:gd name="connsiteY26" fmla="*/ 355697 h 1273385"/>
                <a:gd name="connsiteX27" fmla="*/ 1534160 w 2230120"/>
                <a:gd name="connsiteY27" fmla="*/ 274417 h 1273385"/>
                <a:gd name="connsiteX28" fmla="*/ 1630680 w 2230120"/>
                <a:gd name="connsiteY28" fmla="*/ 355697 h 1273385"/>
                <a:gd name="connsiteX29" fmla="*/ 1676400 w 2230120"/>
                <a:gd name="connsiteY29" fmla="*/ 665577 h 1273385"/>
                <a:gd name="connsiteX30" fmla="*/ 1686560 w 2230120"/>
                <a:gd name="connsiteY30" fmla="*/ 792577 h 1273385"/>
                <a:gd name="connsiteX31" fmla="*/ 1752600 w 2230120"/>
                <a:gd name="connsiteY31" fmla="*/ 1270097 h 1273385"/>
                <a:gd name="connsiteX32" fmla="*/ 1859280 w 2230120"/>
                <a:gd name="connsiteY32" fmla="*/ 980537 h 1273385"/>
                <a:gd name="connsiteX33" fmla="*/ 1905000 w 2230120"/>
                <a:gd name="connsiteY33" fmla="*/ 543657 h 1273385"/>
                <a:gd name="connsiteX34" fmla="*/ 2006600 w 2230120"/>
                <a:gd name="connsiteY34" fmla="*/ 406497 h 1273385"/>
                <a:gd name="connsiteX35" fmla="*/ 2138680 w 2230120"/>
                <a:gd name="connsiteY35" fmla="*/ 579217 h 1273385"/>
                <a:gd name="connsiteX36" fmla="*/ 2143760 w 2230120"/>
                <a:gd name="connsiteY36" fmla="*/ 868777 h 1273385"/>
                <a:gd name="connsiteX37" fmla="*/ 2159000 w 2230120"/>
                <a:gd name="connsiteY37" fmla="*/ 1041497 h 1273385"/>
                <a:gd name="connsiteX38" fmla="*/ 2230120 w 2230120"/>
                <a:gd name="connsiteY38" fmla="*/ 1244697 h 1273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230120" h="1273385">
                  <a:moveTo>
                    <a:pt x="0" y="1259937"/>
                  </a:moveTo>
                  <a:cubicBezTo>
                    <a:pt x="22860" y="1178233"/>
                    <a:pt x="11853" y="1096530"/>
                    <a:pt x="20320" y="1021177"/>
                  </a:cubicBezTo>
                  <a:cubicBezTo>
                    <a:pt x="28787" y="945824"/>
                    <a:pt x="38100" y="863697"/>
                    <a:pt x="50800" y="807817"/>
                  </a:cubicBezTo>
                  <a:cubicBezTo>
                    <a:pt x="63500" y="751937"/>
                    <a:pt x="68580" y="712144"/>
                    <a:pt x="96520" y="685897"/>
                  </a:cubicBezTo>
                  <a:cubicBezTo>
                    <a:pt x="124460" y="659650"/>
                    <a:pt x="185420" y="640177"/>
                    <a:pt x="218440" y="650337"/>
                  </a:cubicBezTo>
                  <a:cubicBezTo>
                    <a:pt x="251460" y="660497"/>
                    <a:pt x="276860" y="682510"/>
                    <a:pt x="294640" y="746857"/>
                  </a:cubicBezTo>
                  <a:cubicBezTo>
                    <a:pt x="312420" y="811204"/>
                    <a:pt x="320040" y="971224"/>
                    <a:pt x="325120" y="1036417"/>
                  </a:cubicBezTo>
                  <a:cubicBezTo>
                    <a:pt x="330200" y="1101610"/>
                    <a:pt x="320887" y="1104150"/>
                    <a:pt x="325120" y="1138017"/>
                  </a:cubicBezTo>
                  <a:cubicBezTo>
                    <a:pt x="329353" y="1171884"/>
                    <a:pt x="335280" y="1230304"/>
                    <a:pt x="350520" y="1239617"/>
                  </a:cubicBezTo>
                  <a:cubicBezTo>
                    <a:pt x="365760" y="1248930"/>
                    <a:pt x="391160" y="1256550"/>
                    <a:pt x="416560" y="1193897"/>
                  </a:cubicBezTo>
                  <a:cubicBezTo>
                    <a:pt x="441960" y="1131244"/>
                    <a:pt x="485140" y="976304"/>
                    <a:pt x="502920" y="863697"/>
                  </a:cubicBezTo>
                  <a:cubicBezTo>
                    <a:pt x="520700" y="751090"/>
                    <a:pt x="498687" y="590224"/>
                    <a:pt x="523240" y="518257"/>
                  </a:cubicBezTo>
                  <a:cubicBezTo>
                    <a:pt x="547793" y="446290"/>
                    <a:pt x="608753" y="426817"/>
                    <a:pt x="650240" y="431897"/>
                  </a:cubicBezTo>
                  <a:cubicBezTo>
                    <a:pt x="691727" y="436977"/>
                    <a:pt x="747607" y="490317"/>
                    <a:pt x="772160" y="548737"/>
                  </a:cubicBezTo>
                  <a:cubicBezTo>
                    <a:pt x="796713" y="607157"/>
                    <a:pt x="784860" y="664730"/>
                    <a:pt x="797560" y="782417"/>
                  </a:cubicBezTo>
                  <a:cubicBezTo>
                    <a:pt x="810260" y="900104"/>
                    <a:pt x="828887" y="1245544"/>
                    <a:pt x="848360" y="1254857"/>
                  </a:cubicBezTo>
                  <a:cubicBezTo>
                    <a:pt x="867833" y="1264170"/>
                    <a:pt x="899160" y="973764"/>
                    <a:pt x="914400" y="838297"/>
                  </a:cubicBezTo>
                  <a:cubicBezTo>
                    <a:pt x="929640" y="702830"/>
                    <a:pt x="933027" y="559744"/>
                    <a:pt x="939800" y="442057"/>
                  </a:cubicBezTo>
                  <a:cubicBezTo>
                    <a:pt x="946573" y="324370"/>
                    <a:pt x="932180" y="205837"/>
                    <a:pt x="955040" y="132177"/>
                  </a:cubicBezTo>
                  <a:cubicBezTo>
                    <a:pt x="977900" y="58517"/>
                    <a:pt x="1034627" y="2637"/>
                    <a:pt x="1076960" y="97"/>
                  </a:cubicBezTo>
                  <a:cubicBezTo>
                    <a:pt x="1119293" y="-2443"/>
                    <a:pt x="1183640" y="44970"/>
                    <a:pt x="1209040" y="116937"/>
                  </a:cubicBezTo>
                  <a:cubicBezTo>
                    <a:pt x="1234440" y="188904"/>
                    <a:pt x="1221740" y="339610"/>
                    <a:pt x="1229360" y="431897"/>
                  </a:cubicBezTo>
                  <a:cubicBezTo>
                    <a:pt x="1236980" y="524184"/>
                    <a:pt x="1240367" y="533497"/>
                    <a:pt x="1254760" y="670657"/>
                  </a:cubicBezTo>
                  <a:cubicBezTo>
                    <a:pt x="1269153" y="807817"/>
                    <a:pt x="1294553" y="1231997"/>
                    <a:pt x="1315720" y="1254857"/>
                  </a:cubicBezTo>
                  <a:cubicBezTo>
                    <a:pt x="1336887" y="1277717"/>
                    <a:pt x="1369060" y="916190"/>
                    <a:pt x="1381760" y="807817"/>
                  </a:cubicBezTo>
                  <a:cubicBezTo>
                    <a:pt x="1394460" y="699444"/>
                    <a:pt x="1385147" y="679970"/>
                    <a:pt x="1391920" y="604617"/>
                  </a:cubicBezTo>
                  <a:cubicBezTo>
                    <a:pt x="1398693" y="529264"/>
                    <a:pt x="1398693" y="410730"/>
                    <a:pt x="1422400" y="355697"/>
                  </a:cubicBezTo>
                  <a:cubicBezTo>
                    <a:pt x="1446107" y="300664"/>
                    <a:pt x="1499447" y="274417"/>
                    <a:pt x="1534160" y="274417"/>
                  </a:cubicBezTo>
                  <a:cubicBezTo>
                    <a:pt x="1568873" y="274417"/>
                    <a:pt x="1606973" y="290504"/>
                    <a:pt x="1630680" y="355697"/>
                  </a:cubicBezTo>
                  <a:cubicBezTo>
                    <a:pt x="1654387" y="420890"/>
                    <a:pt x="1667087" y="592764"/>
                    <a:pt x="1676400" y="665577"/>
                  </a:cubicBezTo>
                  <a:cubicBezTo>
                    <a:pt x="1685713" y="738390"/>
                    <a:pt x="1673860" y="691824"/>
                    <a:pt x="1686560" y="792577"/>
                  </a:cubicBezTo>
                  <a:cubicBezTo>
                    <a:pt x="1699260" y="893330"/>
                    <a:pt x="1723813" y="1238770"/>
                    <a:pt x="1752600" y="1270097"/>
                  </a:cubicBezTo>
                  <a:cubicBezTo>
                    <a:pt x="1781387" y="1301424"/>
                    <a:pt x="1833880" y="1101610"/>
                    <a:pt x="1859280" y="980537"/>
                  </a:cubicBezTo>
                  <a:cubicBezTo>
                    <a:pt x="1884680" y="859464"/>
                    <a:pt x="1880447" y="639330"/>
                    <a:pt x="1905000" y="543657"/>
                  </a:cubicBezTo>
                  <a:cubicBezTo>
                    <a:pt x="1929553" y="447984"/>
                    <a:pt x="1967653" y="400570"/>
                    <a:pt x="2006600" y="406497"/>
                  </a:cubicBezTo>
                  <a:cubicBezTo>
                    <a:pt x="2045547" y="412424"/>
                    <a:pt x="2115820" y="502170"/>
                    <a:pt x="2138680" y="579217"/>
                  </a:cubicBezTo>
                  <a:cubicBezTo>
                    <a:pt x="2161540" y="656264"/>
                    <a:pt x="2140373" y="791730"/>
                    <a:pt x="2143760" y="868777"/>
                  </a:cubicBezTo>
                  <a:cubicBezTo>
                    <a:pt x="2147147" y="945824"/>
                    <a:pt x="2144607" y="978844"/>
                    <a:pt x="2159000" y="1041497"/>
                  </a:cubicBezTo>
                  <a:cubicBezTo>
                    <a:pt x="2173393" y="1104150"/>
                    <a:pt x="2219960" y="1213370"/>
                    <a:pt x="2230120" y="124469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</p:grpSp>
      <p:sp>
        <p:nvSpPr>
          <p:cNvPr id="81" name="직사각형 80"/>
          <p:cNvSpPr/>
          <p:nvPr/>
        </p:nvSpPr>
        <p:spPr>
          <a:xfrm>
            <a:off x="9224570" y="3033379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디지털 신호</a:t>
            </a:r>
          </a:p>
        </p:txBody>
      </p:sp>
      <p:sp>
        <p:nvSpPr>
          <p:cNvPr id="83" name="제목 1">
            <a:extLst>
              <a:ext uri="{FF2B5EF4-FFF2-40B4-BE49-F238E27FC236}">
                <a16:creationId xmlns:a16="http://schemas.microsoft.com/office/drawing/2014/main" id="{D2FA442D-2E38-4F82-B443-630F6D84C7CE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1.1 </a:t>
            </a:r>
            <a:r>
              <a:rPr lang="ko-KR" altLang="en-US" sz="2200"/>
              <a:t>디지털 시스템</a:t>
            </a:r>
            <a:endParaRPr lang="ko-KR" altLang="en-US" sz="2200" dirty="0"/>
          </a:p>
        </p:txBody>
      </p:sp>
      <p:pic>
        <p:nvPicPr>
          <p:cNvPr id="84" name="그림 83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77F4AB48-438A-469F-AE25-EE7E6282E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70" y="3085962"/>
            <a:ext cx="1138578" cy="95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5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8</a:t>
            </a:fld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03879" y="816445"/>
            <a:ext cx="6273300" cy="25594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70C0"/>
                </a:solidFill>
              </a:rPr>
              <a:t>디지털 시스템</a:t>
            </a:r>
            <a:r>
              <a:rPr lang="ko-KR" altLang="en-US" sz="2000" dirty="0"/>
              <a:t>의 특징</a:t>
            </a:r>
            <a:endParaRPr lang="en-US" altLang="ko-KR" sz="2000" dirty="0"/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표현 방식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rgbClr val="00A048"/>
                </a:solidFill>
              </a:rPr>
              <a:t>2</a:t>
            </a:r>
            <a:r>
              <a:rPr lang="ko-KR" altLang="en-US" sz="1800" dirty="0">
                <a:solidFill>
                  <a:srgbClr val="00A048"/>
                </a:solidFill>
              </a:rPr>
              <a:t>진 논리 </a:t>
            </a:r>
            <a:r>
              <a:rPr lang="ko-KR" altLang="en-US" sz="1800">
                <a:solidFill>
                  <a:srgbClr val="00A048"/>
                </a:solidFill>
              </a:rPr>
              <a:t>및 전압</a:t>
            </a:r>
            <a:endParaRPr lang="en-US" altLang="ko-KR" sz="1800">
              <a:solidFill>
                <a:srgbClr val="00A048"/>
              </a:solidFill>
            </a:endParaRPr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정상 논리값으로 인식되는 범위로 시스템 구성</a:t>
            </a:r>
            <a:endParaRPr lang="en-US" altLang="ko-KR" sz="1800"/>
          </a:p>
          <a:p>
            <a:pPr lvl="2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높은 전압 레벨</a:t>
            </a:r>
            <a:r>
              <a:rPr lang="en-US" altLang="ko-KR" sz="1800"/>
              <a:t>: </a:t>
            </a:r>
            <a:r>
              <a:rPr lang="ko-KR" altLang="en-US" sz="1800"/>
              <a:t>초기 </a:t>
            </a:r>
            <a:r>
              <a:rPr lang="en-US" altLang="ko-KR" sz="1800">
                <a:solidFill>
                  <a:srgbClr val="C00000"/>
                </a:solidFill>
              </a:rPr>
              <a:t>5V</a:t>
            </a:r>
            <a:r>
              <a:rPr lang="en-US" altLang="ko-KR" sz="1800" dirty="0">
                <a:solidFill>
                  <a:srgbClr val="C00000"/>
                </a:solidFill>
              </a:rPr>
              <a:t>[</a:t>
            </a:r>
            <a:r>
              <a:rPr lang="en-US" altLang="ko-KR" sz="1800">
                <a:solidFill>
                  <a:srgbClr val="C00000"/>
                </a:solidFill>
              </a:rPr>
              <a:t>volt]</a:t>
            </a:r>
            <a:r>
              <a:rPr lang="ko-KR" altLang="en-US" sz="1800">
                <a:solidFill>
                  <a:srgbClr val="C00000"/>
                </a:solidFill>
              </a:rPr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최근 </a:t>
            </a:r>
            <a:r>
              <a:rPr lang="en-US" altLang="ko-KR" sz="1800" dirty="0">
                <a:solidFill>
                  <a:srgbClr val="C00000"/>
                </a:solidFill>
              </a:rPr>
              <a:t>1V</a:t>
            </a:r>
            <a:r>
              <a:rPr lang="en-US" altLang="ko-KR" sz="1800" dirty="0">
                <a:solidFill>
                  <a:srgbClr val="0070C0"/>
                </a:solidFill>
              </a:rPr>
              <a:t> </a:t>
            </a:r>
            <a:r>
              <a:rPr lang="ko-KR" altLang="en-US" sz="1800"/>
              <a:t>근처 레벨 사용</a:t>
            </a:r>
            <a:r>
              <a:rPr lang="en-US" altLang="ko-KR" sz="1800"/>
              <a:t>: </a:t>
            </a:r>
            <a:r>
              <a:rPr lang="ko-KR" altLang="en-US" sz="1800"/>
              <a:t>전기 에너지 소모와 발열 감소</a:t>
            </a:r>
            <a:endParaRPr lang="en-US" altLang="ko-KR" sz="1800"/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내부 전기 소자의 </a:t>
            </a:r>
            <a:r>
              <a:rPr lang="ko-KR" altLang="en-US" sz="1800">
                <a:solidFill>
                  <a:srgbClr val="00A048"/>
                </a:solidFill>
              </a:rPr>
              <a:t>오차와 열화</a:t>
            </a:r>
            <a:r>
              <a:rPr lang="en-US" altLang="ko-KR" sz="1800">
                <a:solidFill>
                  <a:srgbClr val="00A048"/>
                </a:solidFill>
              </a:rPr>
              <a:t>(degradation)</a:t>
            </a:r>
            <a:r>
              <a:rPr lang="en-US" altLang="ko-KR" sz="1800"/>
              <a:t> </a:t>
            </a:r>
            <a:r>
              <a:rPr lang="ko-KR" altLang="en-US" sz="1800"/>
              <a:t>및 </a:t>
            </a:r>
            <a:r>
              <a:rPr lang="ko-KR" altLang="en-US" sz="1800">
                <a:solidFill>
                  <a:srgbClr val="00A048"/>
                </a:solidFill>
              </a:rPr>
              <a:t>동작 온도 </a:t>
            </a:r>
            <a:r>
              <a:rPr lang="ko-KR" altLang="en-US" sz="1800"/>
              <a:t>등에 강인</a:t>
            </a:r>
            <a:endParaRPr lang="en-US" altLang="ko-KR" sz="1800"/>
          </a:p>
          <a:p>
            <a:pPr marL="457200" lvl="1" indent="0" algn="just">
              <a:lnSpc>
                <a:spcPct val="100000"/>
              </a:lnSpc>
              <a:buNone/>
            </a:pPr>
            <a:endParaRPr lang="en-US" altLang="ko-KR" sz="2000"/>
          </a:p>
        </p:txBody>
      </p:sp>
      <p:grpSp>
        <p:nvGrpSpPr>
          <p:cNvPr id="15" name="그룹 14"/>
          <p:cNvGrpSpPr/>
          <p:nvPr/>
        </p:nvGrpSpPr>
        <p:grpSpPr>
          <a:xfrm>
            <a:off x="7456051" y="995232"/>
            <a:ext cx="4251617" cy="2270286"/>
            <a:chOff x="4024648" y="1864634"/>
            <a:chExt cx="3580602" cy="1911976"/>
          </a:xfrm>
        </p:grpSpPr>
        <p:sp>
          <p:nvSpPr>
            <p:cNvPr id="16" name="직사각형 15"/>
            <p:cNvSpPr/>
            <p:nvPr/>
          </p:nvSpPr>
          <p:spPr>
            <a:xfrm>
              <a:off x="4353255" y="2362151"/>
              <a:ext cx="1669631" cy="4729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높은 전압 레벨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53255" y="3302000"/>
              <a:ext cx="1669631" cy="47294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낮은 전압 레벨</a:t>
              </a: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4351901" y="3776610"/>
              <a:ext cx="318990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4351901" y="2201954"/>
              <a:ext cx="0" cy="15746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024648" y="18646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전압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6101312" y="2362151"/>
              <a:ext cx="0" cy="47294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6101312" y="3302000"/>
              <a:ext cx="0" cy="47294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101312" y="2446701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논리 </a:t>
              </a:r>
              <a:r>
                <a:rPr lang="en-US" altLang="ko-KR" dirty="0"/>
                <a:t>‘1’</a:t>
              </a:r>
              <a:r>
                <a:rPr lang="ko-KR" altLang="en-US" dirty="0"/>
                <a:t> 구간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01312" y="3388243"/>
              <a:ext cx="1503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논리 </a:t>
              </a:r>
              <a:r>
                <a:rPr lang="en-US" altLang="ko-KR" dirty="0"/>
                <a:t>‘0’</a:t>
              </a:r>
              <a:r>
                <a:rPr lang="ko-KR" altLang="en-US" dirty="0"/>
                <a:t> 구간</a:t>
              </a: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>
              <a:off x="6101312" y="2835093"/>
              <a:ext cx="0" cy="472942"/>
            </a:xfrm>
            <a:prstGeom prst="straightConnector1">
              <a:avLst/>
            </a:prstGeom>
            <a:ln w="127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01311" y="2933006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모호한 구간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71995" y="29176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dead zone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AE3CD-369F-4446-9FFD-DDCB943C7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3291CAF7-C1E9-4898-802C-05A03501D03A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1.1 </a:t>
            </a:r>
            <a:r>
              <a:rPr lang="ko-KR" altLang="en-US" sz="2200"/>
              <a:t>디지털 시스템</a:t>
            </a:r>
            <a:endParaRPr lang="ko-KR" altLang="en-US" sz="2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C27D99-F415-4EFD-AF83-8B16AB4EF1D4}"/>
              </a:ext>
            </a:extLst>
          </p:cNvPr>
          <p:cNvSpPr txBox="1"/>
          <p:nvPr/>
        </p:nvSpPr>
        <p:spPr>
          <a:xfrm>
            <a:off x="1214930" y="3579618"/>
            <a:ext cx="8066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>
                <a:solidFill>
                  <a:srgbClr val="7030A0"/>
                </a:solidFill>
              </a:rPr>
              <a:t>대부분의 아날로그 신호를 디지털 신호로 변환해 사용</a:t>
            </a:r>
            <a:endParaRPr lang="en-US" altLang="ko-KR" dirty="0">
              <a:solidFill>
                <a:srgbClr val="7030A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69AD2BB-A898-43EA-992E-8F62BE155058}"/>
              </a:ext>
            </a:extLst>
          </p:cNvPr>
          <p:cNvGrpSpPr/>
          <p:nvPr/>
        </p:nvGrpSpPr>
        <p:grpSpPr>
          <a:xfrm>
            <a:off x="1878540" y="4179608"/>
            <a:ext cx="8582994" cy="1793005"/>
            <a:chOff x="2966540" y="956054"/>
            <a:chExt cx="6939672" cy="1444437"/>
          </a:xfrm>
        </p:grpSpPr>
        <p:sp>
          <p:nvSpPr>
            <p:cNvPr id="31" name="자유형 82">
              <a:extLst>
                <a:ext uri="{FF2B5EF4-FFF2-40B4-BE49-F238E27FC236}">
                  <a16:creationId xmlns:a16="http://schemas.microsoft.com/office/drawing/2014/main" id="{D77AE087-B841-407A-AFBC-C10C51DE9EA6}"/>
                </a:ext>
              </a:extLst>
            </p:cNvPr>
            <p:cNvSpPr/>
            <p:nvPr/>
          </p:nvSpPr>
          <p:spPr>
            <a:xfrm>
              <a:off x="3220296" y="1129951"/>
              <a:ext cx="702169" cy="466884"/>
            </a:xfrm>
            <a:custGeom>
              <a:avLst/>
              <a:gdLst>
                <a:gd name="connsiteX0" fmla="*/ 0 w 2901245"/>
                <a:gd name="connsiteY0" fmla="*/ 600743 h 1281120"/>
                <a:gd name="connsiteX1" fmla="*/ 553156 w 2901245"/>
                <a:gd name="connsiteY1" fmla="*/ 928121 h 1281120"/>
                <a:gd name="connsiteX2" fmla="*/ 1411111 w 2901245"/>
                <a:gd name="connsiteY2" fmla="*/ 2432 h 1281120"/>
                <a:gd name="connsiteX3" fmla="*/ 2111022 w 2901245"/>
                <a:gd name="connsiteY3" fmla="*/ 1255499 h 1281120"/>
                <a:gd name="connsiteX4" fmla="*/ 2551289 w 2901245"/>
                <a:gd name="connsiteY4" fmla="*/ 860388 h 1281120"/>
                <a:gd name="connsiteX5" fmla="*/ 2901245 w 2901245"/>
                <a:gd name="connsiteY5" fmla="*/ 1029721 h 1281120"/>
                <a:gd name="connsiteX0" fmla="*/ 0 w 2901245"/>
                <a:gd name="connsiteY0" fmla="*/ 600435 h 1029413"/>
                <a:gd name="connsiteX1" fmla="*/ 553156 w 2901245"/>
                <a:gd name="connsiteY1" fmla="*/ 927813 h 1029413"/>
                <a:gd name="connsiteX2" fmla="*/ 1411111 w 2901245"/>
                <a:gd name="connsiteY2" fmla="*/ 2124 h 1029413"/>
                <a:gd name="connsiteX3" fmla="*/ 1964267 w 2901245"/>
                <a:gd name="connsiteY3" fmla="*/ 679458 h 1029413"/>
                <a:gd name="connsiteX4" fmla="*/ 2551289 w 2901245"/>
                <a:gd name="connsiteY4" fmla="*/ 860080 h 1029413"/>
                <a:gd name="connsiteX5" fmla="*/ 2901245 w 2901245"/>
                <a:gd name="connsiteY5" fmla="*/ 1029413 h 1029413"/>
                <a:gd name="connsiteX0" fmla="*/ 0 w 2901245"/>
                <a:gd name="connsiteY0" fmla="*/ 600290 h 1029268"/>
                <a:gd name="connsiteX1" fmla="*/ 553156 w 2901245"/>
                <a:gd name="connsiteY1" fmla="*/ 927668 h 1029268"/>
                <a:gd name="connsiteX2" fmla="*/ 1411111 w 2901245"/>
                <a:gd name="connsiteY2" fmla="*/ 1979 h 1029268"/>
                <a:gd name="connsiteX3" fmla="*/ 1964267 w 2901245"/>
                <a:gd name="connsiteY3" fmla="*/ 679313 h 1029268"/>
                <a:gd name="connsiteX4" fmla="*/ 2381955 w 2901245"/>
                <a:gd name="connsiteY4" fmla="*/ 589001 h 1029268"/>
                <a:gd name="connsiteX5" fmla="*/ 2901245 w 2901245"/>
                <a:gd name="connsiteY5" fmla="*/ 1029268 h 1029268"/>
                <a:gd name="connsiteX0" fmla="*/ 0 w 2754489"/>
                <a:gd name="connsiteY0" fmla="*/ 600290 h 952918"/>
                <a:gd name="connsiteX1" fmla="*/ 553156 w 2754489"/>
                <a:gd name="connsiteY1" fmla="*/ 927668 h 952918"/>
                <a:gd name="connsiteX2" fmla="*/ 1411111 w 2754489"/>
                <a:gd name="connsiteY2" fmla="*/ 1979 h 952918"/>
                <a:gd name="connsiteX3" fmla="*/ 1964267 w 2754489"/>
                <a:gd name="connsiteY3" fmla="*/ 679313 h 952918"/>
                <a:gd name="connsiteX4" fmla="*/ 2381955 w 2754489"/>
                <a:gd name="connsiteY4" fmla="*/ 589001 h 952918"/>
                <a:gd name="connsiteX5" fmla="*/ 2754489 w 2754489"/>
                <a:gd name="connsiteY5" fmla="*/ 950246 h 952918"/>
                <a:gd name="connsiteX0" fmla="*/ 0 w 2585156"/>
                <a:gd name="connsiteY0" fmla="*/ 600290 h 952918"/>
                <a:gd name="connsiteX1" fmla="*/ 383823 w 2585156"/>
                <a:gd name="connsiteY1" fmla="*/ 927668 h 952918"/>
                <a:gd name="connsiteX2" fmla="*/ 1241778 w 2585156"/>
                <a:gd name="connsiteY2" fmla="*/ 1979 h 952918"/>
                <a:gd name="connsiteX3" fmla="*/ 1794934 w 2585156"/>
                <a:gd name="connsiteY3" fmla="*/ 679313 h 952918"/>
                <a:gd name="connsiteX4" fmla="*/ 2212622 w 2585156"/>
                <a:gd name="connsiteY4" fmla="*/ 589001 h 952918"/>
                <a:gd name="connsiteX5" fmla="*/ 2585156 w 2585156"/>
                <a:gd name="connsiteY5" fmla="*/ 950246 h 952918"/>
                <a:gd name="connsiteX0" fmla="*/ 0 w 2585156"/>
                <a:gd name="connsiteY0" fmla="*/ 599264 h 949220"/>
                <a:gd name="connsiteX1" fmla="*/ 564445 w 2585156"/>
                <a:gd name="connsiteY1" fmla="*/ 847620 h 949220"/>
                <a:gd name="connsiteX2" fmla="*/ 1241778 w 2585156"/>
                <a:gd name="connsiteY2" fmla="*/ 953 h 949220"/>
                <a:gd name="connsiteX3" fmla="*/ 1794934 w 2585156"/>
                <a:gd name="connsiteY3" fmla="*/ 678287 h 949220"/>
                <a:gd name="connsiteX4" fmla="*/ 2212622 w 2585156"/>
                <a:gd name="connsiteY4" fmla="*/ 587975 h 949220"/>
                <a:gd name="connsiteX5" fmla="*/ 2585156 w 2585156"/>
                <a:gd name="connsiteY5" fmla="*/ 949220 h 949220"/>
                <a:gd name="connsiteX0" fmla="*/ 0 w 2585156"/>
                <a:gd name="connsiteY0" fmla="*/ 467386 h 817342"/>
                <a:gd name="connsiteX1" fmla="*/ 564445 w 2585156"/>
                <a:gd name="connsiteY1" fmla="*/ 715742 h 817342"/>
                <a:gd name="connsiteX2" fmla="*/ 1241778 w 2585156"/>
                <a:gd name="connsiteY2" fmla="*/ 1155 h 817342"/>
                <a:gd name="connsiteX3" fmla="*/ 1794934 w 2585156"/>
                <a:gd name="connsiteY3" fmla="*/ 546409 h 817342"/>
                <a:gd name="connsiteX4" fmla="*/ 2212622 w 2585156"/>
                <a:gd name="connsiteY4" fmla="*/ 456097 h 817342"/>
                <a:gd name="connsiteX5" fmla="*/ 2585156 w 2585156"/>
                <a:gd name="connsiteY5" fmla="*/ 817342 h 81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5156" h="817342">
                  <a:moveTo>
                    <a:pt x="0" y="467386"/>
                  </a:moveTo>
                  <a:cubicBezTo>
                    <a:pt x="158985" y="680934"/>
                    <a:pt x="357482" y="793447"/>
                    <a:pt x="564445" y="715742"/>
                  </a:cubicBezTo>
                  <a:cubicBezTo>
                    <a:pt x="771408" y="638037"/>
                    <a:pt x="1036697" y="29377"/>
                    <a:pt x="1241778" y="1155"/>
                  </a:cubicBezTo>
                  <a:cubicBezTo>
                    <a:pt x="1446859" y="-27067"/>
                    <a:pt x="1633127" y="470585"/>
                    <a:pt x="1794934" y="546409"/>
                  </a:cubicBezTo>
                  <a:cubicBezTo>
                    <a:pt x="1956741" y="622233"/>
                    <a:pt x="2080918" y="410942"/>
                    <a:pt x="2212622" y="456097"/>
                  </a:cubicBezTo>
                  <a:cubicBezTo>
                    <a:pt x="2344326" y="501252"/>
                    <a:pt x="2449689" y="817342"/>
                    <a:pt x="2585156" y="8173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4844327-D386-4CBB-99FA-50B6E9E8046E}"/>
                </a:ext>
              </a:extLst>
            </p:cNvPr>
            <p:cNvCxnSpPr/>
            <p:nvPr/>
          </p:nvCxnSpPr>
          <p:spPr>
            <a:xfrm>
              <a:off x="3186006" y="1665044"/>
              <a:ext cx="773289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3AA269-5A94-4C14-8304-086A2677CD31}"/>
                </a:ext>
              </a:extLst>
            </p:cNvPr>
            <p:cNvSpPr txBox="1"/>
            <p:nvPr/>
          </p:nvSpPr>
          <p:spPr>
            <a:xfrm>
              <a:off x="2966540" y="1702131"/>
              <a:ext cx="1276606" cy="280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아날로그 신호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B7BAD71-BF12-4472-8D3A-3C17B363CB31}"/>
                </a:ext>
              </a:extLst>
            </p:cNvPr>
            <p:cNvSpPr/>
            <p:nvPr/>
          </p:nvSpPr>
          <p:spPr>
            <a:xfrm>
              <a:off x="4531708" y="959156"/>
              <a:ext cx="914400" cy="9144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표본화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73077D6-3B2A-4309-BFAA-1E1E75561D89}"/>
                </a:ext>
              </a:extLst>
            </p:cNvPr>
            <p:cNvCxnSpPr/>
            <p:nvPr/>
          </p:nvCxnSpPr>
          <p:spPr>
            <a:xfrm>
              <a:off x="4113220" y="1416356"/>
              <a:ext cx="4184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48D6DA1-9226-412F-8970-2BF35FAA1476}"/>
                </a:ext>
              </a:extLst>
            </p:cNvPr>
            <p:cNvCxnSpPr/>
            <p:nvPr/>
          </p:nvCxnSpPr>
          <p:spPr>
            <a:xfrm>
              <a:off x="5446108" y="1420166"/>
              <a:ext cx="4184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73E0701-1C95-42B6-B66B-E09612E521E6}"/>
                </a:ext>
              </a:extLst>
            </p:cNvPr>
            <p:cNvSpPr/>
            <p:nvPr/>
          </p:nvSpPr>
          <p:spPr>
            <a:xfrm>
              <a:off x="7231069" y="956054"/>
              <a:ext cx="914400" cy="9144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양자화</a:t>
              </a: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4C7F105-25EC-4BC0-86A6-6CF94FDC821F}"/>
                </a:ext>
              </a:extLst>
            </p:cNvPr>
            <p:cNvCxnSpPr/>
            <p:nvPr/>
          </p:nvCxnSpPr>
          <p:spPr>
            <a:xfrm>
              <a:off x="8145469" y="1417064"/>
              <a:ext cx="4184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E00C864-9E26-487B-BF17-0E513EFD5E8C}"/>
                </a:ext>
              </a:extLst>
            </p:cNvPr>
            <p:cNvCxnSpPr/>
            <p:nvPr/>
          </p:nvCxnSpPr>
          <p:spPr>
            <a:xfrm>
              <a:off x="6812581" y="1416356"/>
              <a:ext cx="4184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4D67956-59EE-4DB4-9040-0BB4549FF3FF}"/>
                </a:ext>
              </a:extLst>
            </p:cNvPr>
            <p:cNvGrpSpPr/>
            <p:nvPr/>
          </p:nvGrpSpPr>
          <p:grpSpPr>
            <a:xfrm>
              <a:off x="5964004" y="1240497"/>
              <a:ext cx="773289" cy="424547"/>
              <a:chOff x="831897" y="3984978"/>
              <a:chExt cx="773289" cy="424547"/>
            </a:xfrm>
          </p:grpSpPr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13CCF62D-60F2-48E7-A8A1-6D6C79335E85}"/>
                  </a:ext>
                </a:extLst>
              </p:cNvPr>
              <p:cNvCxnSpPr/>
              <p:nvPr/>
            </p:nvCxnSpPr>
            <p:spPr>
              <a:xfrm>
                <a:off x="862795" y="4222267"/>
                <a:ext cx="0" cy="181037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460125F6-CA57-4EC4-9C88-E98BC655601C}"/>
                  </a:ext>
                </a:extLst>
              </p:cNvPr>
              <p:cNvCxnSpPr/>
              <p:nvPr/>
            </p:nvCxnSpPr>
            <p:spPr>
              <a:xfrm>
                <a:off x="1041180" y="4147516"/>
                <a:ext cx="0" cy="255789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177F601-5FEC-421C-86AB-B255F98EDB30}"/>
                  </a:ext>
                </a:extLst>
              </p:cNvPr>
              <p:cNvCxnSpPr/>
              <p:nvPr/>
            </p:nvCxnSpPr>
            <p:spPr>
              <a:xfrm>
                <a:off x="1216002" y="3998553"/>
                <a:ext cx="3564" cy="404751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53A5CF5-A4EB-4615-A216-248EB76716EF}"/>
                  </a:ext>
                </a:extLst>
              </p:cNvPr>
              <p:cNvCxnSpPr>
                <a:stCxn id="56" idx="4"/>
              </p:cNvCxnSpPr>
              <p:nvPr/>
            </p:nvCxnSpPr>
            <p:spPr>
              <a:xfrm>
                <a:off x="1397705" y="4145710"/>
                <a:ext cx="247" cy="263815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6F3CB019-E217-42E9-B614-7E849C6003BC}"/>
                  </a:ext>
                </a:extLst>
              </p:cNvPr>
              <p:cNvCxnSpPr/>
              <p:nvPr/>
            </p:nvCxnSpPr>
            <p:spPr>
              <a:xfrm flipH="1">
                <a:off x="1576337" y="4131076"/>
                <a:ext cx="0" cy="272228"/>
              </a:xfrm>
              <a:prstGeom prst="line">
                <a:avLst/>
              </a:prstGeom>
              <a:ln w="127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93AE274A-8655-4242-A863-FDB5A1FB843A}"/>
                  </a:ext>
                </a:extLst>
              </p:cNvPr>
              <p:cNvSpPr/>
              <p:nvPr/>
            </p:nvSpPr>
            <p:spPr>
              <a:xfrm>
                <a:off x="850476" y="4210814"/>
                <a:ext cx="25421" cy="2136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F9A7E470-ADC4-4744-A533-FEB8A571FE46}"/>
                  </a:ext>
                </a:extLst>
              </p:cNvPr>
              <p:cNvSpPr/>
              <p:nvPr/>
            </p:nvSpPr>
            <p:spPr>
              <a:xfrm>
                <a:off x="1028223" y="4136191"/>
                <a:ext cx="25421" cy="2136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FBF1E877-695B-4F8D-BFEC-B042AB060FF2}"/>
                  </a:ext>
                </a:extLst>
              </p:cNvPr>
              <p:cNvSpPr/>
              <p:nvPr/>
            </p:nvSpPr>
            <p:spPr>
              <a:xfrm>
                <a:off x="1203648" y="3984978"/>
                <a:ext cx="25421" cy="2136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A59CAB88-9E82-40A5-97B7-CD10886B2DB4}"/>
                  </a:ext>
                </a:extLst>
              </p:cNvPr>
              <p:cNvSpPr/>
              <p:nvPr/>
            </p:nvSpPr>
            <p:spPr>
              <a:xfrm>
                <a:off x="1384994" y="4124347"/>
                <a:ext cx="25421" cy="2136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F2E9FCC9-504A-4D06-A9D8-4A27D662AB93}"/>
                  </a:ext>
                </a:extLst>
              </p:cNvPr>
              <p:cNvSpPr/>
              <p:nvPr/>
            </p:nvSpPr>
            <p:spPr>
              <a:xfrm>
                <a:off x="1564055" y="4116146"/>
                <a:ext cx="25421" cy="21363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271B9F33-94A6-4A92-BD66-03CBD0401B6F}"/>
                  </a:ext>
                </a:extLst>
              </p:cNvPr>
              <p:cNvCxnSpPr/>
              <p:nvPr/>
            </p:nvCxnSpPr>
            <p:spPr>
              <a:xfrm>
                <a:off x="831897" y="4405612"/>
                <a:ext cx="773289" cy="0"/>
              </a:xfrm>
              <a:prstGeom prst="straightConnector1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23982AA-95A5-442F-80EF-EA1D7D0DE8E1}"/>
                </a:ext>
              </a:extLst>
            </p:cNvPr>
            <p:cNvSpPr txBox="1"/>
            <p:nvPr/>
          </p:nvSpPr>
          <p:spPr>
            <a:xfrm>
              <a:off x="5886255" y="1702131"/>
              <a:ext cx="930492" cy="280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이산 신호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BAD808C3-36AE-482C-A379-3A4E21604B1B}"/>
                </a:ext>
              </a:extLst>
            </p:cNvPr>
            <p:cNvCxnSpPr/>
            <p:nvPr/>
          </p:nvCxnSpPr>
          <p:spPr>
            <a:xfrm flipV="1">
              <a:off x="4988908" y="1870454"/>
              <a:ext cx="0" cy="253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BC4A02-7708-4C0B-BE29-05826F8E7C8F}"/>
                </a:ext>
              </a:extLst>
            </p:cNvPr>
            <p:cNvSpPr txBox="1"/>
            <p:nvPr/>
          </p:nvSpPr>
          <p:spPr>
            <a:xfrm>
              <a:off x="4831044" y="2123492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ko-KR" sz="12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BA4192D-AC78-4847-9295-8A528B65D047}"/>
                </a:ext>
              </a:extLst>
            </p:cNvPr>
            <p:cNvCxnSpPr/>
            <p:nvPr/>
          </p:nvCxnSpPr>
          <p:spPr>
            <a:xfrm flipV="1">
              <a:off x="7665052" y="1870454"/>
              <a:ext cx="0" cy="253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576EA0-72AF-4292-8996-F56E22081755}"/>
                </a:ext>
              </a:extLst>
            </p:cNvPr>
            <p:cNvSpPr txBox="1"/>
            <p:nvPr/>
          </p:nvSpPr>
          <p:spPr>
            <a:xfrm>
              <a:off x="7488900" y="2123492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DDCFE6-73BD-4B56-AB88-96B84BC668DF}"/>
                </a:ext>
              </a:extLst>
            </p:cNvPr>
            <p:cNvSpPr txBox="1"/>
            <p:nvPr/>
          </p:nvSpPr>
          <p:spPr>
            <a:xfrm>
              <a:off x="8582932" y="1286115"/>
              <a:ext cx="1323280" cy="272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010 011 101 011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917B9FE-A6A6-4150-B7A0-0C5EC444C022}"/>
                </a:ext>
              </a:extLst>
            </p:cNvPr>
            <p:cNvSpPr txBox="1"/>
            <p:nvPr/>
          </p:nvSpPr>
          <p:spPr>
            <a:xfrm>
              <a:off x="8599816" y="1702131"/>
              <a:ext cx="1103548" cy="280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디지털 신호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0DF2DFF-5CA4-4F50-AED9-0C580EF72919}"/>
              </a:ext>
            </a:extLst>
          </p:cNvPr>
          <p:cNvSpPr/>
          <p:nvPr/>
        </p:nvSpPr>
        <p:spPr>
          <a:xfrm>
            <a:off x="3417486" y="5867138"/>
            <a:ext cx="5213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2000" kern="0">
                <a:latin typeface="Times New Roman" panose="02020603050405020304" pitchFamily="18" charset="0"/>
              </a:rPr>
              <a:t>Analog-to-Digital Conversion</a:t>
            </a:r>
            <a:r>
              <a:rPr lang="en-US" altLang="ko-KR" sz="2000" kern="0" dirty="0">
                <a:latin typeface="Times New Roman" panose="02020603050405020304" pitchFamily="18" charset="0"/>
              </a:rPr>
              <a:t>(ADC) </a:t>
            </a:r>
            <a:r>
              <a:rPr lang="ko-KR" altLang="en-US" sz="2000" kern="0" dirty="0">
                <a:latin typeface="맑은 고딕" panose="020B0503020000020004" pitchFamily="50" charset="-127"/>
              </a:rPr>
              <a:t>과정</a:t>
            </a:r>
            <a:endParaRPr lang="ko-KR" altLang="en-US" sz="2000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22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9</a:t>
            </a:fld>
            <a:endParaRPr lang="ko-KR" altLang="en-US" dirty="0"/>
          </a:p>
        </p:txBody>
      </p:sp>
      <p:grpSp>
        <p:nvGrpSpPr>
          <p:cNvPr id="59" name="그룹 58"/>
          <p:cNvGrpSpPr/>
          <p:nvPr/>
        </p:nvGrpSpPr>
        <p:grpSpPr>
          <a:xfrm>
            <a:off x="2464133" y="3121339"/>
            <a:ext cx="6598603" cy="1448077"/>
            <a:chOff x="3061827" y="4331154"/>
            <a:chExt cx="6598603" cy="1448077"/>
          </a:xfrm>
        </p:grpSpPr>
        <p:sp>
          <p:nvSpPr>
            <p:cNvPr id="60" name="자유형 59"/>
            <p:cNvSpPr/>
            <p:nvPr/>
          </p:nvSpPr>
          <p:spPr>
            <a:xfrm>
              <a:off x="3334418" y="4505051"/>
              <a:ext cx="702169" cy="466884"/>
            </a:xfrm>
            <a:custGeom>
              <a:avLst/>
              <a:gdLst>
                <a:gd name="connsiteX0" fmla="*/ 0 w 2901245"/>
                <a:gd name="connsiteY0" fmla="*/ 600743 h 1281120"/>
                <a:gd name="connsiteX1" fmla="*/ 553156 w 2901245"/>
                <a:gd name="connsiteY1" fmla="*/ 928121 h 1281120"/>
                <a:gd name="connsiteX2" fmla="*/ 1411111 w 2901245"/>
                <a:gd name="connsiteY2" fmla="*/ 2432 h 1281120"/>
                <a:gd name="connsiteX3" fmla="*/ 2111022 w 2901245"/>
                <a:gd name="connsiteY3" fmla="*/ 1255499 h 1281120"/>
                <a:gd name="connsiteX4" fmla="*/ 2551289 w 2901245"/>
                <a:gd name="connsiteY4" fmla="*/ 860388 h 1281120"/>
                <a:gd name="connsiteX5" fmla="*/ 2901245 w 2901245"/>
                <a:gd name="connsiteY5" fmla="*/ 1029721 h 1281120"/>
                <a:gd name="connsiteX0" fmla="*/ 0 w 2901245"/>
                <a:gd name="connsiteY0" fmla="*/ 600435 h 1029413"/>
                <a:gd name="connsiteX1" fmla="*/ 553156 w 2901245"/>
                <a:gd name="connsiteY1" fmla="*/ 927813 h 1029413"/>
                <a:gd name="connsiteX2" fmla="*/ 1411111 w 2901245"/>
                <a:gd name="connsiteY2" fmla="*/ 2124 h 1029413"/>
                <a:gd name="connsiteX3" fmla="*/ 1964267 w 2901245"/>
                <a:gd name="connsiteY3" fmla="*/ 679458 h 1029413"/>
                <a:gd name="connsiteX4" fmla="*/ 2551289 w 2901245"/>
                <a:gd name="connsiteY4" fmla="*/ 860080 h 1029413"/>
                <a:gd name="connsiteX5" fmla="*/ 2901245 w 2901245"/>
                <a:gd name="connsiteY5" fmla="*/ 1029413 h 1029413"/>
                <a:gd name="connsiteX0" fmla="*/ 0 w 2901245"/>
                <a:gd name="connsiteY0" fmla="*/ 600290 h 1029268"/>
                <a:gd name="connsiteX1" fmla="*/ 553156 w 2901245"/>
                <a:gd name="connsiteY1" fmla="*/ 927668 h 1029268"/>
                <a:gd name="connsiteX2" fmla="*/ 1411111 w 2901245"/>
                <a:gd name="connsiteY2" fmla="*/ 1979 h 1029268"/>
                <a:gd name="connsiteX3" fmla="*/ 1964267 w 2901245"/>
                <a:gd name="connsiteY3" fmla="*/ 679313 h 1029268"/>
                <a:gd name="connsiteX4" fmla="*/ 2381955 w 2901245"/>
                <a:gd name="connsiteY4" fmla="*/ 589001 h 1029268"/>
                <a:gd name="connsiteX5" fmla="*/ 2901245 w 2901245"/>
                <a:gd name="connsiteY5" fmla="*/ 1029268 h 1029268"/>
                <a:gd name="connsiteX0" fmla="*/ 0 w 2754489"/>
                <a:gd name="connsiteY0" fmla="*/ 600290 h 952918"/>
                <a:gd name="connsiteX1" fmla="*/ 553156 w 2754489"/>
                <a:gd name="connsiteY1" fmla="*/ 927668 h 952918"/>
                <a:gd name="connsiteX2" fmla="*/ 1411111 w 2754489"/>
                <a:gd name="connsiteY2" fmla="*/ 1979 h 952918"/>
                <a:gd name="connsiteX3" fmla="*/ 1964267 w 2754489"/>
                <a:gd name="connsiteY3" fmla="*/ 679313 h 952918"/>
                <a:gd name="connsiteX4" fmla="*/ 2381955 w 2754489"/>
                <a:gd name="connsiteY4" fmla="*/ 589001 h 952918"/>
                <a:gd name="connsiteX5" fmla="*/ 2754489 w 2754489"/>
                <a:gd name="connsiteY5" fmla="*/ 950246 h 952918"/>
                <a:gd name="connsiteX0" fmla="*/ 0 w 2585156"/>
                <a:gd name="connsiteY0" fmla="*/ 600290 h 952918"/>
                <a:gd name="connsiteX1" fmla="*/ 383823 w 2585156"/>
                <a:gd name="connsiteY1" fmla="*/ 927668 h 952918"/>
                <a:gd name="connsiteX2" fmla="*/ 1241778 w 2585156"/>
                <a:gd name="connsiteY2" fmla="*/ 1979 h 952918"/>
                <a:gd name="connsiteX3" fmla="*/ 1794934 w 2585156"/>
                <a:gd name="connsiteY3" fmla="*/ 679313 h 952918"/>
                <a:gd name="connsiteX4" fmla="*/ 2212622 w 2585156"/>
                <a:gd name="connsiteY4" fmla="*/ 589001 h 952918"/>
                <a:gd name="connsiteX5" fmla="*/ 2585156 w 2585156"/>
                <a:gd name="connsiteY5" fmla="*/ 950246 h 952918"/>
                <a:gd name="connsiteX0" fmla="*/ 0 w 2585156"/>
                <a:gd name="connsiteY0" fmla="*/ 599264 h 949220"/>
                <a:gd name="connsiteX1" fmla="*/ 564445 w 2585156"/>
                <a:gd name="connsiteY1" fmla="*/ 847620 h 949220"/>
                <a:gd name="connsiteX2" fmla="*/ 1241778 w 2585156"/>
                <a:gd name="connsiteY2" fmla="*/ 953 h 949220"/>
                <a:gd name="connsiteX3" fmla="*/ 1794934 w 2585156"/>
                <a:gd name="connsiteY3" fmla="*/ 678287 h 949220"/>
                <a:gd name="connsiteX4" fmla="*/ 2212622 w 2585156"/>
                <a:gd name="connsiteY4" fmla="*/ 587975 h 949220"/>
                <a:gd name="connsiteX5" fmla="*/ 2585156 w 2585156"/>
                <a:gd name="connsiteY5" fmla="*/ 949220 h 949220"/>
                <a:gd name="connsiteX0" fmla="*/ 0 w 2585156"/>
                <a:gd name="connsiteY0" fmla="*/ 467386 h 817342"/>
                <a:gd name="connsiteX1" fmla="*/ 564445 w 2585156"/>
                <a:gd name="connsiteY1" fmla="*/ 715742 h 817342"/>
                <a:gd name="connsiteX2" fmla="*/ 1241778 w 2585156"/>
                <a:gd name="connsiteY2" fmla="*/ 1155 h 817342"/>
                <a:gd name="connsiteX3" fmla="*/ 1794934 w 2585156"/>
                <a:gd name="connsiteY3" fmla="*/ 546409 h 817342"/>
                <a:gd name="connsiteX4" fmla="*/ 2212622 w 2585156"/>
                <a:gd name="connsiteY4" fmla="*/ 456097 h 817342"/>
                <a:gd name="connsiteX5" fmla="*/ 2585156 w 2585156"/>
                <a:gd name="connsiteY5" fmla="*/ 817342 h 81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5156" h="817342">
                  <a:moveTo>
                    <a:pt x="0" y="467386"/>
                  </a:moveTo>
                  <a:cubicBezTo>
                    <a:pt x="158985" y="680934"/>
                    <a:pt x="357482" y="793447"/>
                    <a:pt x="564445" y="715742"/>
                  </a:cubicBezTo>
                  <a:cubicBezTo>
                    <a:pt x="771408" y="638037"/>
                    <a:pt x="1036697" y="29377"/>
                    <a:pt x="1241778" y="1155"/>
                  </a:cubicBezTo>
                  <a:cubicBezTo>
                    <a:pt x="1446859" y="-27067"/>
                    <a:pt x="1633127" y="470585"/>
                    <a:pt x="1794934" y="546409"/>
                  </a:cubicBezTo>
                  <a:cubicBezTo>
                    <a:pt x="1956741" y="622233"/>
                    <a:pt x="2080918" y="410942"/>
                    <a:pt x="2212622" y="456097"/>
                  </a:cubicBezTo>
                  <a:cubicBezTo>
                    <a:pt x="2344326" y="501252"/>
                    <a:pt x="2449689" y="817342"/>
                    <a:pt x="2585156" y="8173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>
              <a:off x="3300128" y="5040144"/>
              <a:ext cx="773289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3061827" y="5077231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아날로그 신호</a:t>
              </a: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645830" y="4334256"/>
              <a:ext cx="914400" cy="9144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ADC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4227342" y="4791456"/>
              <a:ext cx="4184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5560230" y="4795266"/>
              <a:ext cx="4184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/>
            <p:cNvSpPr/>
            <p:nvPr/>
          </p:nvSpPr>
          <p:spPr>
            <a:xfrm>
              <a:off x="7345191" y="4331154"/>
              <a:ext cx="914400" cy="9144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DAC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직선 화살표 연결선 66"/>
            <p:cNvCxnSpPr/>
            <p:nvPr/>
          </p:nvCxnSpPr>
          <p:spPr>
            <a:xfrm>
              <a:off x="8259591" y="4792164"/>
              <a:ext cx="4184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6926703" y="4791456"/>
              <a:ext cx="41848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4969680" y="5245554"/>
              <a:ext cx="0" cy="253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842296" y="5498592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ko-KR" sz="12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 flipV="1">
              <a:off x="5263960" y="5245554"/>
              <a:ext cx="0" cy="253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106096" y="5498592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695101" y="5077231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결과 신호</a:t>
              </a: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975775" y="4338066"/>
              <a:ext cx="914400" cy="914400"/>
            </a:xfrm>
            <a:prstGeom prst="rect">
              <a:avLst/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디지털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/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처리</a:t>
              </a:r>
            </a:p>
          </p:txBody>
        </p:sp>
        <p:cxnSp>
          <p:nvCxnSpPr>
            <p:cNvPr id="75" name="직선 화살표 연결선 74"/>
            <p:cNvCxnSpPr/>
            <p:nvPr/>
          </p:nvCxnSpPr>
          <p:spPr>
            <a:xfrm flipV="1">
              <a:off x="7672101" y="5249194"/>
              <a:ext cx="0" cy="253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544717" y="5502232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ko-KR" sz="12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직선 화살표 연결선 76"/>
            <p:cNvCxnSpPr/>
            <p:nvPr/>
          </p:nvCxnSpPr>
          <p:spPr>
            <a:xfrm flipV="1">
              <a:off x="7966381" y="5249194"/>
              <a:ext cx="0" cy="253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808517" y="5502232"/>
              <a:ext cx="3577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ko-KR" sz="12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자유형 78"/>
            <p:cNvSpPr/>
            <p:nvPr/>
          </p:nvSpPr>
          <p:spPr>
            <a:xfrm>
              <a:off x="8831162" y="4587764"/>
              <a:ext cx="692644" cy="249102"/>
            </a:xfrm>
            <a:custGeom>
              <a:avLst/>
              <a:gdLst>
                <a:gd name="connsiteX0" fmla="*/ 0 w 2901245"/>
                <a:gd name="connsiteY0" fmla="*/ 600743 h 1281120"/>
                <a:gd name="connsiteX1" fmla="*/ 553156 w 2901245"/>
                <a:gd name="connsiteY1" fmla="*/ 928121 h 1281120"/>
                <a:gd name="connsiteX2" fmla="*/ 1411111 w 2901245"/>
                <a:gd name="connsiteY2" fmla="*/ 2432 h 1281120"/>
                <a:gd name="connsiteX3" fmla="*/ 2111022 w 2901245"/>
                <a:gd name="connsiteY3" fmla="*/ 1255499 h 1281120"/>
                <a:gd name="connsiteX4" fmla="*/ 2551289 w 2901245"/>
                <a:gd name="connsiteY4" fmla="*/ 860388 h 1281120"/>
                <a:gd name="connsiteX5" fmla="*/ 2901245 w 2901245"/>
                <a:gd name="connsiteY5" fmla="*/ 1029721 h 1281120"/>
                <a:gd name="connsiteX0" fmla="*/ 0 w 2901245"/>
                <a:gd name="connsiteY0" fmla="*/ 600435 h 1029413"/>
                <a:gd name="connsiteX1" fmla="*/ 553156 w 2901245"/>
                <a:gd name="connsiteY1" fmla="*/ 927813 h 1029413"/>
                <a:gd name="connsiteX2" fmla="*/ 1411111 w 2901245"/>
                <a:gd name="connsiteY2" fmla="*/ 2124 h 1029413"/>
                <a:gd name="connsiteX3" fmla="*/ 1964267 w 2901245"/>
                <a:gd name="connsiteY3" fmla="*/ 679458 h 1029413"/>
                <a:gd name="connsiteX4" fmla="*/ 2551289 w 2901245"/>
                <a:gd name="connsiteY4" fmla="*/ 860080 h 1029413"/>
                <a:gd name="connsiteX5" fmla="*/ 2901245 w 2901245"/>
                <a:gd name="connsiteY5" fmla="*/ 1029413 h 1029413"/>
                <a:gd name="connsiteX0" fmla="*/ 0 w 2901245"/>
                <a:gd name="connsiteY0" fmla="*/ 600290 h 1029268"/>
                <a:gd name="connsiteX1" fmla="*/ 553156 w 2901245"/>
                <a:gd name="connsiteY1" fmla="*/ 927668 h 1029268"/>
                <a:gd name="connsiteX2" fmla="*/ 1411111 w 2901245"/>
                <a:gd name="connsiteY2" fmla="*/ 1979 h 1029268"/>
                <a:gd name="connsiteX3" fmla="*/ 1964267 w 2901245"/>
                <a:gd name="connsiteY3" fmla="*/ 679313 h 1029268"/>
                <a:gd name="connsiteX4" fmla="*/ 2381955 w 2901245"/>
                <a:gd name="connsiteY4" fmla="*/ 589001 h 1029268"/>
                <a:gd name="connsiteX5" fmla="*/ 2901245 w 2901245"/>
                <a:gd name="connsiteY5" fmla="*/ 1029268 h 1029268"/>
                <a:gd name="connsiteX0" fmla="*/ 0 w 2754489"/>
                <a:gd name="connsiteY0" fmla="*/ 600290 h 952918"/>
                <a:gd name="connsiteX1" fmla="*/ 553156 w 2754489"/>
                <a:gd name="connsiteY1" fmla="*/ 927668 h 952918"/>
                <a:gd name="connsiteX2" fmla="*/ 1411111 w 2754489"/>
                <a:gd name="connsiteY2" fmla="*/ 1979 h 952918"/>
                <a:gd name="connsiteX3" fmla="*/ 1964267 w 2754489"/>
                <a:gd name="connsiteY3" fmla="*/ 679313 h 952918"/>
                <a:gd name="connsiteX4" fmla="*/ 2381955 w 2754489"/>
                <a:gd name="connsiteY4" fmla="*/ 589001 h 952918"/>
                <a:gd name="connsiteX5" fmla="*/ 2754489 w 2754489"/>
                <a:gd name="connsiteY5" fmla="*/ 950246 h 952918"/>
                <a:gd name="connsiteX0" fmla="*/ 0 w 2585156"/>
                <a:gd name="connsiteY0" fmla="*/ 600290 h 952918"/>
                <a:gd name="connsiteX1" fmla="*/ 383823 w 2585156"/>
                <a:gd name="connsiteY1" fmla="*/ 927668 h 952918"/>
                <a:gd name="connsiteX2" fmla="*/ 1241778 w 2585156"/>
                <a:gd name="connsiteY2" fmla="*/ 1979 h 952918"/>
                <a:gd name="connsiteX3" fmla="*/ 1794934 w 2585156"/>
                <a:gd name="connsiteY3" fmla="*/ 679313 h 952918"/>
                <a:gd name="connsiteX4" fmla="*/ 2212622 w 2585156"/>
                <a:gd name="connsiteY4" fmla="*/ 589001 h 952918"/>
                <a:gd name="connsiteX5" fmla="*/ 2585156 w 2585156"/>
                <a:gd name="connsiteY5" fmla="*/ 950246 h 952918"/>
                <a:gd name="connsiteX0" fmla="*/ 0 w 2585156"/>
                <a:gd name="connsiteY0" fmla="*/ 599264 h 949220"/>
                <a:gd name="connsiteX1" fmla="*/ 564445 w 2585156"/>
                <a:gd name="connsiteY1" fmla="*/ 847620 h 949220"/>
                <a:gd name="connsiteX2" fmla="*/ 1241778 w 2585156"/>
                <a:gd name="connsiteY2" fmla="*/ 953 h 949220"/>
                <a:gd name="connsiteX3" fmla="*/ 1794934 w 2585156"/>
                <a:gd name="connsiteY3" fmla="*/ 678287 h 949220"/>
                <a:gd name="connsiteX4" fmla="*/ 2212622 w 2585156"/>
                <a:gd name="connsiteY4" fmla="*/ 587975 h 949220"/>
                <a:gd name="connsiteX5" fmla="*/ 2585156 w 2585156"/>
                <a:gd name="connsiteY5" fmla="*/ 949220 h 949220"/>
                <a:gd name="connsiteX0" fmla="*/ 0 w 2585156"/>
                <a:gd name="connsiteY0" fmla="*/ 467386 h 817342"/>
                <a:gd name="connsiteX1" fmla="*/ 564445 w 2585156"/>
                <a:gd name="connsiteY1" fmla="*/ 715742 h 817342"/>
                <a:gd name="connsiteX2" fmla="*/ 1241778 w 2585156"/>
                <a:gd name="connsiteY2" fmla="*/ 1155 h 817342"/>
                <a:gd name="connsiteX3" fmla="*/ 1794934 w 2585156"/>
                <a:gd name="connsiteY3" fmla="*/ 546409 h 817342"/>
                <a:gd name="connsiteX4" fmla="*/ 2212622 w 2585156"/>
                <a:gd name="connsiteY4" fmla="*/ 456097 h 817342"/>
                <a:gd name="connsiteX5" fmla="*/ 2585156 w 2585156"/>
                <a:gd name="connsiteY5" fmla="*/ 817342 h 817342"/>
                <a:gd name="connsiteX0" fmla="*/ 0 w 2585156"/>
                <a:gd name="connsiteY0" fmla="*/ 466299 h 816255"/>
                <a:gd name="connsiteX1" fmla="*/ 634580 w 2585156"/>
                <a:gd name="connsiteY1" fmla="*/ 584592 h 816255"/>
                <a:gd name="connsiteX2" fmla="*/ 1241778 w 2585156"/>
                <a:gd name="connsiteY2" fmla="*/ 68 h 816255"/>
                <a:gd name="connsiteX3" fmla="*/ 1794934 w 2585156"/>
                <a:gd name="connsiteY3" fmla="*/ 545322 h 816255"/>
                <a:gd name="connsiteX4" fmla="*/ 2212622 w 2585156"/>
                <a:gd name="connsiteY4" fmla="*/ 455010 h 816255"/>
                <a:gd name="connsiteX5" fmla="*/ 2585156 w 2585156"/>
                <a:gd name="connsiteY5" fmla="*/ 816255 h 816255"/>
                <a:gd name="connsiteX0" fmla="*/ 0 w 2585156"/>
                <a:gd name="connsiteY0" fmla="*/ 466297 h 816253"/>
                <a:gd name="connsiteX1" fmla="*/ 634580 w 2585156"/>
                <a:gd name="connsiteY1" fmla="*/ 584590 h 816253"/>
                <a:gd name="connsiteX2" fmla="*/ 1241778 w 2585156"/>
                <a:gd name="connsiteY2" fmla="*/ 66 h 816253"/>
                <a:gd name="connsiteX3" fmla="*/ 1794934 w 2585156"/>
                <a:gd name="connsiteY3" fmla="*/ 545320 h 816253"/>
                <a:gd name="connsiteX4" fmla="*/ 2212622 w 2585156"/>
                <a:gd name="connsiteY4" fmla="*/ 455008 h 816253"/>
                <a:gd name="connsiteX5" fmla="*/ 2585156 w 2585156"/>
                <a:gd name="connsiteY5" fmla="*/ 816253 h 816253"/>
                <a:gd name="connsiteX0" fmla="*/ 0 w 2585156"/>
                <a:gd name="connsiteY0" fmla="*/ 529661 h 816253"/>
                <a:gd name="connsiteX1" fmla="*/ 634580 w 2585156"/>
                <a:gd name="connsiteY1" fmla="*/ 584590 h 816253"/>
                <a:gd name="connsiteX2" fmla="*/ 1241778 w 2585156"/>
                <a:gd name="connsiteY2" fmla="*/ 66 h 816253"/>
                <a:gd name="connsiteX3" fmla="*/ 1794934 w 2585156"/>
                <a:gd name="connsiteY3" fmla="*/ 545320 h 816253"/>
                <a:gd name="connsiteX4" fmla="*/ 2212622 w 2585156"/>
                <a:gd name="connsiteY4" fmla="*/ 455008 h 816253"/>
                <a:gd name="connsiteX5" fmla="*/ 2585156 w 2585156"/>
                <a:gd name="connsiteY5" fmla="*/ 816253 h 816253"/>
                <a:gd name="connsiteX0" fmla="*/ 0 w 2585156"/>
                <a:gd name="connsiteY0" fmla="*/ 329601 h 616193"/>
                <a:gd name="connsiteX1" fmla="*/ 634580 w 2585156"/>
                <a:gd name="connsiteY1" fmla="*/ 384530 h 616193"/>
                <a:gd name="connsiteX2" fmla="*/ 1262817 w 2585156"/>
                <a:gd name="connsiteY2" fmla="*/ 104 h 616193"/>
                <a:gd name="connsiteX3" fmla="*/ 1794934 w 2585156"/>
                <a:gd name="connsiteY3" fmla="*/ 345260 h 616193"/>
                <a:gd name="connsiteX4" fmla="*/ 2212622 w 2585156"/>
                <a:gd name="connsiteY4" fmla="*/ 254948 h 616193"/>
                <a:gd name="connsiteX5" fmla="*/ 2585156 w 2585156"/>
                <a:gd name="connsiteY5" fmla="*/ 616193 h 616193"/>
                <a:gd name="connsiteX0" fmla="*/ 0 w 2585156"/>
                <a:gd name="connsiteY0" fmla="*/ 329601 h 616193"/>
                <a:gd name="connsiteX1" fmla="*/ 634580 w 2585156"/>
                <a:gd name="connsiteY1" fmla="*/ 384530 h 616193"/>
                <a:gd name="connsiteX2" fmla="*/ 1262817 w 2585156"/>
                <a:gd name="connsiteY2" fmla="*/ 104 h 616193"/>
                <a:gd name="connsiteX3" fmla="*/ 1794934 w 2585156"/>
                <a:gd name="connsiteY3" fmla="*/ 345260 h 616193"/>
                <a:gd name="connsiteX4" fmla="*/ 2212622 w 2585156"/>
                <a:gd name="connsiteY4" fmla="*/ 288298 h 616193"/>
                <a:gd name="connsiteX5" fmla="*/ 2585156 w 2585156"/>
                <a:gd name="connsiteY5" fmla="*/ 616193 h 616193"/>
                <a:gd name="connsiteX0" fmla="*/ 0 w 2585156"/>
                <a:gd name="connsiteY0" fmla="*/ 329601 h 476125"/>
                <a:gd name="connsiteX1" fmla="*/ 634580 w 2585156"/>
                <a:gd name="connsiteY1" fmla="*/ 384530 h 476125"/>
                <a:gd name="connsiteX2" fmla="*/ 1262817 w 2585156"/>
                <a:gd name="connsiteY2" fmla="*/ 104 h 476125"/>
                <a:gd name="connsiteX3" fmla="*/ 1794934 w 2585156"/>
                <a:gd name="connsiteY3" fmla="*/ 345260 h 476125"/>
                <a:gd name="connsiteX4" fmla="*/ 2212622 w 2585156"/>
                <a:gd name="connsiteY4" fmla="*/ 288298 h 476125"/>
                <a:gd name="connsiteX5" fmla="*/ 2585156 w 2585156"/>
                <a:gd name="connsiteY5" fmla="*/ 476125 h 476125"/>
                <a:gd name="connsiteX0" fmla="*/ 0 w 2585156"/>
                <a:gd name="connsiteY0" fmla="*/ 329498 h 476022"/>
                <a:gd name="connsiteX1" fmla="*/ 634580 w 2585156"/>
                <a:gd name="connsiteY1" fmla="*/ 347743 h 476022"/>
                <a:gd name="connsiteX2" fmla="*/ 1262817 w 2585156"/>
                <a:gd name="connsiteY2" fmla="*/ 1 h 476022"/>
                <a:gd name="connsiteX3" fmla="*/ 1794934 w 2585156"/>
                <a:gd name="connsiteY3" fmla="*/ 345157 h 476022"/>
                <a:gd name="connsiteX4" fmla="*/ 2212622 w 2585156"/>
                <a:gd name="connsiteY4" fmla="*/ 288195 h 476022"/>
                <a:gd name="connsiteX5" fmla="*/ 2585156 w 2585156"/>
                <a:gd name="connsiteY5" fmla="*/ 476022 h 476022"/>
                <a:gd name="connsiteX0" fmla="*/ 0 w 2550088"/>
                <a:gd name="connsiteY0" fmla="*/ 382857 h 482951"/>
                <a:gd name="connsiteX1" fmla="*/ 599512 w 2550088"/>
                <a:gd name="connsiteY1" fmla="*/ 347743 h 482951"/>
                <a:gd name="connsiteX2" fmla="*/ 1227749 w 2550088"/>
                <a:gd name="connsiteY2" fmla="*/ 1 h 482951"/>
                <a:gd name="connsiteX3" fmla="*/ 1759866 w 2550088"/>
                <a:gd name="connsiteY3" fmla="*/ 345157 h 482951"/>
                <a:gd name="connsiteX4" fmla="*/ 2177554 w 2550088"/>
                <a:gd name="connsiteY4" fmla="*/ 288195 h 482951"/>
                <a:gd name="connsiteX5" fmla="*/ 2550088 w 2550088"/>
                <a:gd name="connsiteY5" fmla="*/ 476022 h 482951"/>
                <a:gd name="connsiteX0" fmla="*/ 0 w 2550088"/>
                <a:gd name="connsiteY0" fmla="*/ 382857 h 476022"/>
                <a:gd name="connsiteX1" fmla="*/ 599512 w 2550088"/>
                <a:gd name="connsiteY1" fmla="*/ 347743 h 476022"/>
                <a:gd name="connsiteX2" fmla="*/ 1227749 w 2550088"/>
                <a:gd name="connsiteY2" fmla="*/ 1 h 476022"/>
                <a:gd name="connsiteX3" fmla="*/ 1759866 w 2550088"/>
                <a:gd name="connsiteY3" fmla="*/ 345157 h 476022"/>
                <a:gd name="connsiteX4" fmla="*/ 2177554 w 2550088"/>
                <a:gd name="connsiteY4" fmla="*/ 288195 h 476022"/>
                <a:gd name="connsiteX5" fmla="*/ 2550088 w 2550088"/>
                <a:gd name="connsiteY5" fmla="*/ 476022 h 476022"/>
                <a:gd name="connsiteX0" fmla="*/ 0 w 2550088"/>
                <a:gd name="connsiteY0" fmla="*/ 382857 h 476022"/>
                <a:gd name="connsiteX1" fmla="*/ 599512 w 2550088"/>
                <a:gd name="connsiteY1" fmla="*/ 347743 h 476022"/>
                <a:gd name="connsiteX2" fmla="*/ 1227749 w 2550088"/>
                <a:gd name="connsiteY2" fmla="*/ 1 h 476022"/>
                <a:gd name="connsiteX3" fmla="*/ 1759866 w 2550088"/>
                <a:gd name="connsiteY3" fmla="*/ 345157 h 476022"/>
                <a:gd name="connsiteX4" fmla="*/ 2177554 w 2550088"/>
                <a:gd name="connsiteY4" fmla="*/ 288195 h 476022"/>
                <a:gd name="connsiteX5" fmla="*/ 2550088 w 2550088"/>
                <a:gd name="connsiteY5" fmla="*/ 476022 h 476022"/>
                <a:gd name="connsiteX0" fmla="*/ 0 w 2550088"/>
                <a:gd name="connsiteY0" fmla="*/ 382871 h 476036"/>
                <a:gd name="connsiteX1" fmla="*/ 683675 w 2550088"/>
                <a:gd name="connsiteY1" fmla="*/ 331082 h 476036"/>
                <a:gd name="connsiteX2" fmla="*/ 1227749 w 2550088"/>
                <a:gd name="connsiteY2" fmla="*/ 15 h 476036"/>
                <a:gd name="connsiteX3" fmla="*/ 1759866 w 2550088"/>
                <a:gd name="connsiteY3" fmla="*/ 345171 h 476036"/>
                <a:gd name="connsiteX4" fmla="*/ 2177554 w 2550088"/>
                <a:gd name="connsiteY4" fmla="*/ 288209 h 476036"/>
                <a:gd name="connsiteX5" fmla="*/ 2550088 w 2550088"/>
                <a:gd name="connsiteY5" fmla="*/ 476036 h 476036"/>
                <a:gd name="connsiteX0" fmla="*/ 0 w 2550088"/>
                <a:gd name="connsiteY0" fmla="*/ 382871 h 476036"/>
                <a:gd name="connsiteX1" fmla="*/ 683675 w 2550088"/>
                <a:gd name="connsiteY1" fmla="*/ 331082 h 476036"/>
                <a:gd name="connsiteX2" fmla="*/ 1227749 w 2550088"/>
                <a:gd name="connsiteY2" fmla="*/ 15 h 476036"/>
                <a:gd name="connsiteX3" fmla="*/ 1759866 w 2550088"/>
                <a:gd name="connsiteY3" fmla="*/ 345171 h 476036"/>
                <a:gd name="connsiteX4" fmla="*/ 2177554 w 2550088"/>
                <a:gd name="connsiteY4" fmla="*/ 288209 h 476036"/>
                <a:gd name="connsiteX5" fmla="*/ 2550088 w 2550088"/>
                <a:gd name="connsiteY5" fmla="*/ 476036 h 476036"/>
                <a:gd name="connsiteX0" fmla="*/ 0 w 2550088"/>
                <a:gd name="connsiteY0" fmla="*/ 382862 h 476027"/>
                <a:gd name="connsiteX1" fmla="*/ 683675 w 2550088"/>
                <a:gd name="connsiteY1" fmla="*/ 331073 h 476027"/>
                <a:gd name="connsiteX2" fmla="*/ 1227749 w 2550088"/>
                <a:gd name="connsiteY2" fmla="*/ 6 h 476027"/>
                <a:gd name="connsiteX3" fmla="*/ 1724797 w 2550088"/>
                <a:gd name="connsiteY3" fmla="*/ 321817 h 476027"/>
                <a:gd name="connsiteX4" fmla="*/ 2177554 w 2550088"/>
                <a:gd name="connsiteY4" fmla="*/ 288200 h 476027"/>
                <a:gd name="connsiteX5" fmla="*/ 2550088 w 2550088"/>
                <a:gd name="connsiteY5" fmla="*/ 476027 h 476027"/>
                <a:gd name="connsiteX0" fmla="*/ 0 w 2550088"/>
                <a:gd name="connsiteY0" fmla="*/ 382862 h 439342"/>
                <a:gd name="connsiteX1" fmla="*/ 683675 w 2550088"/>
                <a:gd name="connsiteY1" fmla="*/ 331073 h 439342"/>
                <a:gd name="connsiteX2" fmla="*/ 1227749 w 2550088"/>
                <a:gd name="connsiteY2" fmla="*/ 6 h 439342"/>
                <a:gd name="connsiteX3" fmla="*/ 1724797 w 2550088"/>
                <a:gd name="connsiteY3" fmla="*/ 321817 h 439342"/>
                <a:gd name="connsiteX4" fmla="*/ 2177554 w 2550088"/>
                <a:gd name="connsiteY4" fmla="*/ 288200 h 439342"/>
                <a:gd name="connsiteX5" fmla="*/ 2550088 w 2550088"/>
                <a:gd name="connsiteY5" fmla="*/ 439342 h 439342"/>
                <a:gd name="connsiteX0" fmla="*/ 0 w 2550088"/>
                <a:gd name="connsiteY0" fmla="*/ 399536 h 439342"/>
                <a:gd name="connsiteX1" fmla="*/ 683675 w 2550088"/>
                <a:gd name="connsiteY1" fmla="*/ 331073 h 439342"/>
                <a:gd name="connsiteX2" fmla="*/ 1227749 w 2550088"/>
                <a:gd name="connsiteY2" fmla="*/ 6 h 439342"/>
                <a:gd name="connsiteX3" fmla="*/ 1724797 w 2550088"/>
                <a:gd name="connsiteY3" fmla="*/ 321817 h 439342"/>
                <a:gd name="connsiteX4" fmla="*/ 2177554 w 2550088"/>
                <a:gd name="connsiteY4" fmla="*/ 288200 h 439342"/>
                <a:gd name="connsiteX5" fmla="*/ 2550088 w 2550088"/>
                <a:gd name="connsiteY5" fmla="*/ 439342 h 439342"/>
                <a:gd name="connsiteX0" fmla="*/ 0 w 2550088"/>
                <a:gd name="connsiteY0" fmla="*/ 399536 h 439342"/>
                <a:gd name="connsiteX1" fmla="*/ 683675 w 2550088"/>
                <a:gd name="connsiteY1" fmla="*/ 331073 h 439342"/>
                <a:gd name="connsiteX2" fmla="*/ 1227749 w 2550088"/>
                <a:gd name="connsiteY2" fmla="*/ 6 h 439342"/>
                <a:gd name="connsiteX3" fmla="*/ 1724797 w 2550088"/>
                <a:gd name="connsiteY3" fmla="*/ 321817 h 439342"/>
                <a:gd name="connsiteX4" fmla="*/ 2177554 w 2550088"/>
                <a:gd name="connsiteY4" fmla="*/ 288200 h 439342"/>
                <a:gd name="connsiteX5" fmla="*/ 2550088 w 2550088"/>
                <a:gd name="connsiteY5" fmla="*/ 439342 h 439342"/>
                <a:gd name="connsiteX0" fmla="*/ 0 w 2550088"/>
                <a:gd name="connsiteY0" fmla="*/ 399954 h 439760"/>
                <a:gd name="connsiteX1" fmla="*/ 1227749 w 2550088"/>
                <a:gd name="connsiteY1" fmla="*/ 424 h 439760"/>
                <a:gd name="connsiteX2" fmla="*/ 1724797 w 2550088"/>
                <a:gd name="connsiteY2" fmla="*/ 322235 h 439760"/>
                <a:gd name="connsiteX3" fmla="*/ 2177554 w 2550088"/>
                <a:gd name="connsiteY3" fmla="*/ 288618 h 439760"/>
                <a:gd name="connsiteX4" fmla="*/ 2550088 w 2550088"/>
                <a:gd name="connsiteY4" fmla="*/ 439760 h 439760"/>
                <a:gd name="connsiteX0" fmla="*/ 0 w 2550088"/>
                <a:gd name="connsiteY0" fmla="*/ 399956 h 439762"/>
                <a:gd name="connsiteX1" fmla="*/ 1227749 w 2550088"/>
                <a:gd name="connsiteY1" fmla="*/ 426 h 439762"/>
                <a:gd name="connsiteX2" fmla="*/ 1724797 w 2550088"/>
                <a:gd name="connsiteY2" fmla="*/ 322237 h 439762"/>
                <a:gd name="connsiteX3" fmla="*/ 2177554 w 2550088"/>
                <a:gd name="connsiteY3" fmla="*/ 288620 h 439762"/>
                <a:gd name="connsiteX4" fmla="*/ 2550088 w 2550088"/>
                <a:gd name="connsiteY4" fmla="*/ 439762 h 439762"/>
                <a:gd name="connsiteX0" fmla="*/ 0 w 2550088"/>
                <a:gd name="connsiteY0" fmla="*/ 396626 h 436432"/>
                <a:gd name="connsiteX1" fmla="*/ 1108518 w 2550088"/>
                <a:gd name="connsiteY1" fmla="*/ 430 h 436432"/>
                <a:gd name="connsiteX2" fmla="*/ 1724797 w 2550088"/>
                <a:gd name="connsiteY2" fmla="*/ 318907 h 436432"/>
                <a:gd name="connsiteX3" fmla="*/ 2177554 w 2550088"/>
                <a:gd name="connsiteY3" fmla="*/ 285290 h 436432"/>
                <a:gd name="connsiteX4" fmla="*/ 2550088 w 2550088"/>
                <a:gd name="connsiteY4" fmla="*/ 436432 h 436432"/>
                <a:gd name="connsiteX0" fmla="*/ 0 w 2550088"/>
                <a:gd name="connsiteY0" fmla="*/ 396279 h 436085"/>
                <a:gd name="connsiteX1" fmla="*/ 1108518 w 2550088"/>
                <a:gd name="connsiteY1" fmla="*/ 83 h 436085"/>
                <a:gd name="connsiteX2" fmla="*/ 1724797 w 2550088"/>
                <a:gd name="connsiteY2" fmla="*/ 318560 h 436085"/>
                <a:gd name="connsiteX3" fmla="*/ 2177554 w 2550088"/>
                <a:gd name="connsiteY3" fmla="*/ 284943 h 436085"/>
                <a:gd name="connsiteX4" fmla="*/ 2550088 w 2550088"/>
                <a:gd name="connsiteY4" fmla="*/ 436085 h 436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0088" h="436085">
                  <a:moveTo>
                    <a:pt x="0" y="396279"/>
                  </a:moveTo>
                  <a:cubicBezTo>
                    <a:pt x="382025" y="443107"/>
                    <a:pt x="821053" y="-6974"/>
                    <a:pt x="1108518" y="83"/>
                  </a:cubicBezTo>
                  <a:cubicBezTo>
                    <a:pt x="1395983" y="7140"/>
                    <a:pt x="1546624" y="271083"/>
                    <a:pt x="1724797" y="318560"/>
                  </a:cubicBezTo>
                  <a:cubicBezTo>
                    <a:pt x="1902970" y="366037"/>
                    <a:pt x="2045850" y="239788"/>
                    <a:pt x="2177554" y="284943"/>
                  </a:cubicBezTo>
                  <a:cubicBezTo>
                    <a:pt x="2309258" y="330098"/>
                    <a:pt x="2414621" y="436085"/>
                    <a:pt x="2550088" y="43608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0" name="직선 화살표 연결선 79"/>
            <p:cNvCxnSpPr/>
            <p:nvPr/>
          </p:nvCxnSpPr>
          <p:spPr>
            <a:xfrm>
              <a:off x="8787346" y="5006039"/>
              <a:ext cx="773289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내용 개체 틀 3"/>
          <p:cNvSpPr txBox="1">
            <a:spLocks/>
          </p:cNvSpPr>
          <p:nvPr/>
        </p:nvSpPr>
        <p:spPr>
          <a:xfrm>
            <a:off x="838200" y="1028930"/>
            <a:ext cx="10515600" cy="46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solidFill>
                  <a:srgbClr val="0070C0"/>
                </a:solidFill>
              </a:rPr>
              <a:t>디지털 시스템의 </a:t>
            </a:r>
            <a:r>
              <a:rPr lang="ko-KR" altLang="en-US" sz="2200">
                <a:solidFill>
                  <a:srgbClr val="0070C0"/>
                </a:solidFill>
              </a:rPr>
              <a:t>적용</a:t>
            </a:r>
            <a:r>
              <a:rPr lang="en-US" altLang="ko-KR" sz="2200">
                <a:solidFill>
                  <a:srgbClr val="0070C0"/>
                </a:solidFill>
              </a:rPr>
              <a:t> </a:t>
            </a:r>
            <a:r>
              <a:rPr lang="ko-KR" altLang="en-US" sz="2200">
                <a:solidFill>
                  <a:srgbClr val="0070C0"/>
                </a:solidFill>
              </a:rPr>
              <a:t>흐름도</a:t>
            </a:r>
            <a:endParaRPr lang="en-US" altLang="ko-KR" sz="2200" dirty="0">
              <a:solidFill>
                <a:srgbClr val="0070C0"/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4AE4A-C417-45A6-8E93-EBB445A45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2" name="제목 1">
            <a:extLst>
              <a:ext uri="{FF2B5EF4-FFF2-40B4-BE49-F238E27FC236}">
                <a16:creationId xmlns:a16="http://schemas.microsoft.com/office/drawing/2014/main" id="{65C92582-6711-429A-9156-645BBF693E3E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1.1 </a:t>
            </a:r>
            <a:r>
              <a:rPr lang="ko-KR" altLang="en-US" sz="2200"/>
              <a:t>디지털 시스템</a:t>
            </a:r>
            <a:endParaRPr lang="ko-KR" altLang="en-US" sz="2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34C70D-D2CE-4F6E-AFC9-943A48DB6529}"/>
              </a:ext>
            </a:extLst>
          </p:cNvPr>
          <p:cNvSpPr txBox="1"/>
          <p:nvPr/>
        </p:nvSpPr>
        <p:spPr>
          <a:xfrm>
            <a:off x="1343160" y="1736732"/>
            <a:ext cx="7496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신호를 </a:t>
            </a:r>
            <a:r>
              <a:rPr lang="ko-KR" altLang="en-US" sz="1800">
                <a:solidFill>
                  <a:srgbClr val="00A048"/>
                </a:solidFill>
              </a:rPr>
              <a:t>디지털</a:t>
            </a:r>
            <a:r>
              <a:rPr lang="ko-KR" altLang="en-US" sz="1800"/>
              <a:t>로 변환하여 처리한 후 다시 </a:t>
            </a:r>
            <a:r>
              <a:rPr lang="ko-KR" altLang="en-US" sz="1800">
                <a:solidFill>
                  <a:srgbClr val="00A048"/>
                </a:solidFill>
              </a:rPr>
              <a:t>아날로그</a:t>
            </a:r>
            <a:r>
              <a:rPr lang="ko-KR" altLang="en-US" sz="1800"/>
              <a:t>로 변환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75779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1657</TotalTime>
  <Words>4946</Words>
  <Application>Microsoft Office PowerPoint</Application>
  <PresentationFormat>와이드스크린</PresentationFormat>
  <Paragraphs>1563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6" baseType="lpstr">
      <vt:lpstr>Arial Nova</vt:lpstr>
      <vt:lpstr>HY헤드라인M</vt:lpstr>
      <vt:lpstr>나눔스퀘어_ac ExtraBold</vt:lpstr>
      <vt:lpstr>맑은 고딕</vt:lpstr>
      <vt:lpstr>함초롬바탕</vt:lpstr>
      <vt:lpstr>Arial</vt:lpstr>
      <vt:lpstr>Cambria Math</vt:lpstr>
      <vt:lpstr>Symbol</vt:lpstr>
      <vt:lpstr>Times New Roman</vt:lpstr>
      <vt:lpstr>Wingdings</vt:lpstr>
      <vt:lpstr>Office 테마</vt:lpstr>
      <vt:lpstr>1장 디지털 시스템 개요</vt:lpstr>
      <vt:lpstr>목차</vt:lpstr>
      <vt:lpstr>PowerPoint 프레젠테이션</vt:lpstr>
      <vt:lpstr>1.1 디지털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한규필</dc:creator>
  <cp:lastModifiedBy>hkp</cp:lastModifiedBy>
  <cp:revision>98</cp:revision>
  <dcterms:created xsi:type="dcterms:W3CDTF">2021-12-27T03:57:05Z</dcterms:created>
  <dcterms:modified xsi:type="dcterms:W3CDTF">2022-09-21T08:06:56Z</dcterms:modified>
</cp:coreProperties>
</file>