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2" r:id="rId4"/>
    <p:sldId id="259" r:id="rId5"/>
    <p:sldId id="303" r:id="rId6"/>
    <p:sldId id="307" r:id="rId7"/>
    <p:sldId id="308" r:id="rId8"/>
    <p:sldId id="309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01" r:id="rId35"/>
    <p:sldId id="33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7DC"/>
    <a:srgbClr val="EDF3DB"/>
    <a:srgbClr val="CAFBED"/>
    <a:srgbClr val="E1F7FF"/>
    <a:srgbClr val="C9DA92"/>
    <a:srgbClr val="00A048"/>
    <a:srgbClr val="F9FA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91BD2-DAE0-48D6-8AD5-DAA06318F913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C201-6CB3-49D5-A8D2-B889D17DE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1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AFB2132E-08F5-4DE9-B057-0D73D833C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492" y="6340181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9ACEF3B-9F20-4AD4-88D0-1569CA46D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A1296-147D-458A-A3F8-07ACD8BE7CA7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71B6BA-15DE-4A12-B83F-1F23B8029228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200">
                <a:solidFill>
                  <a:srgbClr val="0070C0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/>
              <a:t>셋째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68F80D4-8625-476A-8B95-72D335C5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066CA3C-1521-4F6A-93E2-754ED835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69148-0988-4843-A135-BE2E304CA10B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69CA64-2384-422C-BDA6-2EE73FA3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796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390293"/>
            <a:ext cx="10515600" cy="57866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1843BCC-03F9-4F6F-8AF5-32A2E3CBD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B9F4940-FF08-43F8-833F-06F3B9DF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2CB56-69AA-4DDD-B5C8-6825A1A0DC6F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4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2DB1A-B5B8-49B9-8115-35039A806892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195D49-EA09-4E3B-9083-BAB6E042F51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15" y="6380367"/>
            <a:ext cx="1139246" cy="31709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CF3910-DC39-4D72-AD7A-52E0EBF6C5A0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HY헤드라인M" panose="02030600000101010101" pitchFamily="18" charset="-127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00A04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º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CEFB93-2661-9D9E-ED5D-5581EC90A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6048" y="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5722" y="3599874"/>
            <a:ext cx="5044637" cy="1409273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70C0"/>
                </a:solidFill>
              </a:rPr>
              <a:t>2</a:t>
            </a:r>
            <a:r>
              <a:rPr lang="ko-KR" altLang="en-US" sz="4000">
                <a:solidFill>
                  <a:srgbClr val="0070C0"/>
                </a:solidFill>
              </a:rPr>
              <a:t>장 부울 대수와 </a:t>
            </a:r>
            <a:r>
              <a:rPr lang="en-US" altLang="ko-KR" sz="4000">
                <a:solidFill>
                  <a:srgbClr val="0070C0"/>
                </a:solidFill>
              </a:rPr>
              <a:t/>
            </a:r>
            <a:br>
              <a:rPr lang="en-US" altLang="ko-KR" sz="4000">
                <a:solidFill>
                  <a:srgbClr val="0070C0"/>
                </a:solidFill>
              </a:rPr>
            </a:br>
            <a:r>
              <a:rPr lang="ko-KR" altLang="en-US" sz="4000">
                <a:solidFill>
                  <a:srgbClr val="0070C0"/>
                </a:solidFill>
              </a:rPr>
              <a:t>부울 함수</a:t>
            </a:r>
            <a:endParaRPr lang="ko-KR" altLang="en-US" sz="40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C91F7D-B715-478C-8E6B-76DF21373ABE}"/>
              </a:ext>
            </a:extLst>
          </p:cNvPr>
          <p:cNvSpPr txBox="1"/>
          <p:nvPr/>
        </p:nvSpPr>
        <p:spPr>
          <a:xfrm>
            <a:off x="1732295" y="528918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9FA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원리로 쉽게 배우는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F37B0-12F3-4581-83BB-A83657586233}"/>
              </a:ext>
            </a:extLst>
          </p:cNvPr>
          <p:cNvSpPr txBox="1"/>
          <p:nvPr/>
        </p:nvSpPr>
        <p:spPr>
          <a:xfrm>
            <a:off x="1689136" y="1245939"/>
            <a:ext cx="8398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논리회로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8ACAF-00D5-4FB2-89EB-2F0A9ADEA20D}"/>
              </a:ext>
            </a:extLst>
          </p:cNvPr>
          <p:cNvSpPr txBox="1"/>
          <p:nvPr/>
        </p:nvSpPr>
        <p:spPr>
          <a:xfrm>
            <a:off x="8212941" y="62125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한규필</a:t>
            </a: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지음</a:t>
            </a:r>
            <a:endParaRPr lang="ko-KR" altLang="en-US" sz="240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51554C-7A22-49BB-971B-5EDC4D7BB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5" y="6058453"/>
            <a:ext cx="1165571" cy="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2.3 </a:t>
            </a:r>
            <a:r>
              <a:rPr lang="ko-KR" altLang="en-US" sz="2200"/>
              <a:t>부울 함수</a:t>
            </a:r>
            <a:endParaRPr lang="ko-KR" altLang="en-US" sz="2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584381" y="1602998"/>
            <a:ext cx="4025716" cy="2590923"/>
            <a:chOff x="5584381" y="1602998"/>
            <a:chExt cx="4025716" cy="2590923"/>
          </a:xfrm>
        </p:grpSpPr>
        <p:sp>
          <p:nvSpPr>
            <p:cNvPr id="10" name="순서도: 지연 9">
              <a:extLst>
                <a:ext uri="{FF2B5EF4-FFF2-40B4-BE49-F238E27FC236}">
                  <a16:creationId xmlns:a16="http://schemas.microsoft.com/office/drawing/2014/main" id="{24B11D10-3B99-4515-8811-49644FD22039}"/>
                </a:ext>
              </a:extLst>
            </p:cNvPr>
            <p:cNvSpPr/>
            <p:nvPr/>
          </p:nvSpPr>
          <p:spPr>
            <a:xfrm>
              <a:off x="7342967" y="2625000"/>
              <a:ext cx="505907" cy="486978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956EE3F2-9532-4502-97AE-A7C519B2F8F4}"/>
                </a:ext>
              </a:extLst>
            </p:cNvPr>
            <p:cNvSpPr/>
            <p:nvPr/>
          </p:nvSpPr>
          <p:spPr>
            <a:xfrm flipH="1">
              <a:off x="8630838" y="2947404"/>
              <a:ext cx="486061" cy="484496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226B289-CD37-49E7-A27C-87D178A81EDE}"/>
                </a:ext>
              </a:extLst>
            </p:cNvPr>
            <p:cNvCxnSpPr/>
            <p:nvPr/>
          </p:nvCxnSpPr>
          <p:spPr>
            <a:xfrm>
              <a:off x="9113352" y="3190089"/>
              <a:ext cx="1449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EFDA31-C8B8-4A4B-B6BF-994442EAD1E5}"/>
                </a:ext>
              </a:extLst>
            </p:cNvPr>
            <p:cNvSpPr txBox="1"/>
            <p:nvPr/>
          </p:nvSpPr>
          <p:spPr>
            <a:xfrm>
              <a:off x="9300397" y="3036252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36E3687-E393-4293-A843-203A3944AF01}"/>
                </a:ext>
              </a:extLst>
            </p:cNvPr>
            <p:cNvCxnSpPr/>
            <p:nvPr/>
          </p:nvCxnSpPr>
          <p:spPr>
            <a:xfrm>
              <a:off x="5956555" y="2763380"/>
              <a:ext cx="138438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8E91B-33F1-49B2-B75D-95D9ABCA200C}"/>
                </a:ext>
              </a:extLst>
            </p:cNvPr>
            <p:cNvSpPr/>
            <p:nvPr/>
          </p:nvSpPr>
          <p:spPr>
            <a:xfrm>
              <a:off x="7876939" y="2459380"/>
              <a:ext cx="404278" cy="434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sz="1600" kern="0" dirty="0" err="1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z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FBD3003D-3A4B-46BD-B265-1B61A34EB286}"/>
                </a:ext>
              </a:extLst>
            </p:cNvPr>
            <p:cNvSpPr/>
            <p:nvPr/>
          </p:nvSpPr>
          <p:spPr>
            <a:xfrm rot="10800000">
              <a:off x="5816784" y="2336308"/>
              <a:ext cx="266510" cy="220183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7D35F0B-0224-4B47-B97A-1259D70253AD}"/>
                </a:ext>
              </a:extLst>
            </p:cNvPr>
            <p:cNvSpPr/>
            <p:nvPr/>
          </p:nvSpPr>
          <p:spPr>
            <a:xfrm>
              <a:off x="5921089" y="2566716"/>
              <a:ext cx="57897" cy="5828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43A56B-B88A-4D14-8A2A-1996542D6E2C}"/>
                </a:ext>
              </a:extLst>
            </p:cNvPr>
            <p:cNvSpPr txBox="1"/>
            <p:nvPr/>
          </p:nvSpPr>
          <p:spPr>
            <a:xfrm>
              <a:off x="5584381" y="3855366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0DA2B5-9DCE-42D8-B711-0E5E2DA94EEB}"/>
                </a:ext>
              </a:extLst>
            </p:cNvPr>
            <p:cNvSpPr txBox="1"/>
            <p:nvPr/>
          </p:nvSpPr>
          <p:spPr>
            <a:xfrm>
              <a:off x="5828428" y="3855367"/>
              <a:ext cx="31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CA12013-9C6D-48C0-9DBF-8288E211364F}"/>
                </a:ext>
              </a:extLst>
            </p:cNvPr>
            <p:cNvCxnSpPr/>
            <p:nvPr/>
          </p:nvCxnSpPr>
          <p:spPr>
            <a:xfrm>
              <a:off x="5951423" y="2627498"/>
              <a:ext cx="0" cy="12927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29A3586-2E4C-4799-ACD3-070CA30D167E}"/>
                </a:ext>
              </a:extLst>
            </p:cNvPr>
            <p:cNvCxnSpPr/>
            <p:nvPr/>
          </p:nvCxnSpPr>
          <p:spPr>
            <a:xfrm>
              <a:off x="5950037" y="2158412"/>
              <a:ext cx="0" cy="1778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29F0694-97C2-4863-9B47-821C53AEEABD}"/>
                </a:ext>
              </a:extLst>
            </p:cNvPr>
            <p:cNvSpPr/>
            <p:nvPr/>
          </p:nvSpPr>
          <p:spPr>
            <a:xfrm>
              <a:off x="5673098" y="2134445"/>
              <a:ext cx="50155" cy="5049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9A670FA-AD3F-42BB-9010-B5FE52328927}"/>
                </a:ext>
              </a:extLst>
            </p:cNvPr>
            <p:cNvCxnSpPr/>
            <p:nvPr/>
          </p:nvCxnSpPr>
          <p:spPr>
            <a:xfrm>
              <a:off x="5698810" y="1916408"/>
              <a:ext cx="0" cy="20038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64AB9BE-D98B-4945-B8C0-1125D71681FA}"/>
                </a:ext>
              </a:extLst>
            </p:cNvPr>
            <p:cNvCxnSpPr/>
            <p:nvPr/>
          </p:nvCxnSpPr>
          <p:spPr>
            <a:xfrm>
              <a:off x="5700079" y="2160116"/>
              <a:ext cx="2564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991E91-891F-4219-8895-CDC50FF64159}"/>
                </a:ext>
              </a:extLst>
            </p:cNvPr>
            <p:cNvSpPr txBox="1"/>
            <p:nvPr/>
          </p:nvSpPr>
          <p:spPr>
            <a:xfrm>
              <a:off x="5587926" y="1602998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E9EF0F73-2B9B-4E29-AB39-34D9A61CBF0F}"/>
                </a:ext>
              </a:extLst>
            </p:cNvPr>
            <p:cNvSpPr/>
            <p:nvPr/>
          </p:nvSpPr>
          <p:spPr>
            <a:xfrm rot="10800000">
              <a:off x="6301798" y="2336308"/>
              <a:ext cx="266510" cy="220183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7386511-CB31-4765-9C45-E7E3865E3AB1}"/>
                </a:ext>
              </a:extLst>
            </p:cNvPr>
            <p:cNvSpPr/>
            <p:nvPr/>
          </p:nvSpPr>
          <p:spPr>
            <a:xfrm>
              <a:off x="6406104" y="2566716"/>
              <a:ext cx="57897" cy="5828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F8FB02-1A68-4D1A-887B-9691E08CF7AB}"/>
                </a:ext>
              </a:extLst>
            </p:cNvPr>
            <p:cNvSpPr txBox="1"/>
            <p:nvPr/>
          </p:nvSpPr>
          <p:spPr>
            <a:xfrm>
              <a:off x="6069395" y="3855367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CC4C63-6414-458C-A8F7-78FF914467E9}"/>
                </a:ext>
              </a:extLst>
            </p:cNvPr>
            <p:cNvSpPr txBox="1"/>
            <p:nvPr/>
          </p:nvSpPr>
          <p:spPr>
            <a:xfrm>
              <a:off x="6313442" y="3855367"/>
              <a:ext cx="319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BD9AD65-7039-44B8-B44A-C13D163A25A1}"/>
                </a:ext>
              </a:extLst>
            </p:cNvPr>
            <p:cNvCxnSpPr/>
            <p:nvPr/>
          </p:nvCxnSpPr>
          <p:spPr>
            <a:xfrm>
              <a:off x="6436437" y="2627498"/>
              <a:ext cx="0" cy="12927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56FBE5D-3267-42E5-A83B-9274FA8CFBF4}"/>
                </a:ext>
              </a:extLst>
            </p:cNvPr>
            <p:cNvCxnSpPr/>
            <p:nvPr/>
          </p:nvCxnSpPr>
          <p:spPr>
            <a:xfrm>
              <a:off x="6435052" y="2158412"/>
              <a:ext cx="0" cy="1778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45A92A3-2499-4D7A-AE6B-135BD15B5427}"/>
                </a:ext>
              </a:extLst>
            </p:cNvPr>
            <p:cNvSpPr/>
            <p:nvPr/>
          </p:nvSpPr>
          <p:spPr>
            <a:xfrm>
              <a:off x="6158112" y="2134445"/>
              <a:ext cx="50155" cy="5049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EFEA2ED-78A8-417E-81DB-4FD1A25C3F2F}"/>
                </a:ext>
              </a:extLst>
            </p:cNvPr>
            <p:cNvCxnSpPr/>
            <p:nvPr/>
          </p:nvCxnSpPr>
          <p:spPr>
            <a:xfrm>
              <a:off x="6183824" y="1916408"/>
              <a:ext cx="0" cy="20038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ACF11BC-B32E-4477-85AC-39F1CC0EA758}"/>
                </a:ext>
              </a:extLst>
            </p:cNvPr>
            <p:cNvCxnSpPr/>
            <p:nvPr/>
          </p:nvCxnSpPr>
          <p:spPr>
            <a:xfrm>
              <a:off x="6185094" y="2160116"/>
              <a:ext cx="2564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83BC43-B8BE-400F-82D6-9C94048250A1}"/>
                </a:ext>
              </a:extLst>
            </p:cNvPr>
            <p:cNvSpPr txBox="1"/>
            <p:nvPr/>
          </p:nvSpPr>
          <p:spPr>
            <a:xfrm>
              <a:off x="6072940" y="1602998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842D27BC-64D2-4785-A114-39C5D15B6974}"/>
                </a:ext>
              </a:extLst>
            </p:cNvPr>
            <p:cNvSpPr/>
            <p:nvPr/>
          </p:nvSpPr>
          <p:spPr>
            <a:xfrm rot="10800000">
              <a:off x="6783262" y="2336308"/>
              <a:ext cx="266510" cy="220183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177933A-7BD3-46AE-8932-90D46741DBB4}"/>
                </a:ext>
              </a:extLst>
            </p:cNvPr>
            <p:cNvSpPr/>
            <p:nvPr/>
          </p:nvSpPr>
          <p:spPr>
            <a:xfrm>
              <a:off x="6887568" y="2566716"/>
              <a:ext cx="57897" cy="5828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B18DFE-6066-4D5E-821E-7729870BFC8F}"/>
                </a:ext>
              </a:extLst>
            </p:cNvPr>
            <p:cNvSpPr txBox="1"/>
            <p:nvPr/>
          </p:nvSpPr>
          <p:spPr>
            <a:xfrm>
              <a:off x="6550859" y="3855367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D15DF1-2C94-441E-9267-2E26B338F75E}"/>
                </a:ext>
              </a:extLst>
            </p:cNvPr>
            <p:cNvSpPr txBox="1"/>
            <p:nvPr/>
          </p:nvSpPr>
          <p:spPr>
            <a:xfrm>
              <a:off x="6794907" y="3855367"/>
              <a:ext cx="308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BD04D8-064A-4A38-928B-039906644643}"/>
                </a:ext>
              </a:extLst>
            </p:cNvPr>
            <p:cNvCxnSpPr/>
            <p:nvPr/>
          </p:nvCxnSpPr>
          <p:spPr>
            <a:xfrm flipH="1">
              <a:off x="6916516" y="2627498"/>
              <a:ext cx="1385" cy="12927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3F7CC20-646C-4831-9495-A0AC7DC9249A}"/>
                </a:ext>
              </a:extLst>
            </p:cNvPr>
            <p:cNvCxnSpPr/>
            <p:nvPr/>
          </p:nvCxnSpPr>
          <p:spPr>
            <a:xfrm>
              <a:off x="6916516" y="2158412"/>
              <a:ext cx="0" cy="1778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0BFB4DE-0673-4C19-9689-516D977F7DEF}"/>
                </a:ext>
              </a:extLst>
            </p:cNvPr>
            <p:cNvSpPr/>
            <p:nvPr/>
          </p:nvSpPr>
          <p:spPr>
            <a:xfrm>
              <a:off x="6639576" y="2134445"/>
              <a:ext cx="50155" cy="5049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676814D-5730-4BC5-97EC-7E61819896A8}"/>
                </a:ext>
              </a:extLst>
            </p:cNvPr>
            <p:cNvCxnSpPr/>
            <p:nvPr/>
          </p:nvCxnSpPr>
          <p:spPr>
            <a:xfrm>
              <a:off x="6665288" y="1916408"/>
              <a:ext cx="0" cy="20038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30D5D2-7B24-476D-9F66-971B15F79D84}"/>
                </a:ext>
              </a:extLst>
            </p:cNvPr>
            <p:cNvCxnSpPr/>
            <p:nvPr/>
          </p:nvCxnSpPr>
          <p:spPr>
            <a:xfrm>
              <a:off x="6666558" y="2160116"/>
              <a:ext cx="2564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0615BF3-7EDE-42D7-AC16-B6E3DAA1E599}"/>
                </a:ext>
              </a:extLst>
            </p:cNvPr>
            <p:cNvSpPr txBox="1"/>
            <p:nvPr/>
          </p:nvSpPr>
          <p:spPr>
            <a:xfrm>
              <a:off x="6554404" y="1602998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96E1A81-F4F3-4A98-8BCA-1D502B46236A}"/>
                </a:ext>
              </a:extLst>
            </p:cNvPr>
            <p:cNvSpPr/>
            <p:nvPr/>
          </p:nvSpPr>
          <p:spPr>
            <a:xfrm>
              <a:off x="5930236" y="2734611"/>
              <a:ext cx="50155" cy="5049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6672E0B-E570-434D-B246-828FF5EC4FBC}"/>
                </a:ext>
              </a:extLst>
            </p:cNvPr>
            <p:cNvSpPr/>
            <p:nvPr/>
          </p:nvSpPr>
          <p:spPr>
            <a:xfrm>
              <a:off x="6637408" y="2945024"/>
              <a:ext cx="50155" cy="5049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FC2B92A-ACF1-4901-8688-E202F1830C27}"/>
                </a:ext>
              </a:extLst>
            </p:cNvPr>
            <p:cNvCxnSpPr/>
            <p:nvPr/>
          </p:nvCxnSpPr>
          <p:spPr>
            <a:xfrm>
              <a:off x="6664654" y="2964103"/>
              <a:ext cx="68196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23E4C3E-9A36-4478-B688-2D444189B32A}"/>
                </a:ext>
              </a:extLst>
            </p:cNvPr>
            <p:cNvCxnSpPr/>
            <p:nvPr/>
          </p:nvCxnSpPr>
          <p:spPr>
            <a:xfrm>
              <a:off x="8347157" y="3071686"/>
              <a:ext cx="34565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0264A2E-8092-4C22-B215-068B38F8E941}"/>
                </a:ext>
              </a:extLst>
            </p:cNvPr>
            <p:cNvCxnSpPr/>
            <p:nvPr/>
          </p:nvCxnSpPr>
          <p:spPr>
            <a:xfrm>
              <a:off x="8348850" y="3310388"/>
              <a:ext cx="3439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ACAA632-6607-4CD0-B80C-145C8225518C}"/>
                </a:ext>
              </a:extLst>
            </p:cNvPr>
            <p:cNvCxnSpPr/>
            <p:nvPr/>
          </p:nvCxnSpPr>
          <p:spPr>
            <a:xfrm>
              <a:off x="7851335" y="2868488"/>
              <a:ext cx="5069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5331C69-1E54-4D3A-A35A-4117E515BDD2}"/>
                </a:ext>
              </a:extLst>
            </p:cNvPr>
            <p:cNvCxnSpPr/>
            <p:nvPr/>
          </p:nvCxnSpPr>
          <p:spPr>
            <a:xfrm>
              <a:off x="8353244" y="2863375"/>
              <a:ext cx="0" cy="20319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B57ACCC-033E-481E-8CFD-19771AEDB144}"/>
                </a:ext>
              </a:extLst>
            </p:cNvPr>
            <p:cNvCxnSpPr/>
            <p:nvPr/>
          </p:nvCxnSpPr>
          <p:spPr>
            <a:xfrm>
              <a:off x="8353244" y="3305111"/>
              <a:ext cx="0" cy="23189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9A7985E-CA6C-4ECB-8462-B65324AD9F32}"/>
                </a:ext>
              </a:extLst>
            </p:cNvPr>
            <p:cNvSpPr/>
            <p:nvPr/>
          </p:nvSpPr>
          <p:spPr>
            <a:xfrm>
              <a:off x="7925020" y="3112741"/>
              <a:ext cx="367408" cy="434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xy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8119469E-11D8-4CD2-9A84-C701D98BF4DA}"/>
                </a:ext>
              </a:extLst>
            </p:cNvPr>
            <p:cNvSpPr/>
            <p:nvPr/>
          </p:nvSpPr>
          <p:spPr>
            <a:xfrm>
              <a:off x="7346620" y="3293520"/>
              <a:ext cx="505907" cy="486978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5CB4353-F0C4-423E-84DB-81814B462822}"/>
                </a:ext>
              </a:extLst>
            </p:cNvPr>
            <p:cNvCxnSpPr/>
            <p:nvPr/>
          </p:nvCxnSpPr>
          <p:spPr>
            <a:xfrm>
              <a:off x="5698810" y="3431901"/>
              <a:ext cx="164578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2452A3D-15A8-4885-96C9-FC0E0C0E3972}"/>
                </a:ext>
              </a:extLst>
            </p:cNvPr>
            <p:cNvSpPr/>
            <p:nvPr/>
          </p:nvSpPr>
          <p:spPr>
            <a:xfrm>
              <a:off x="5673540" y="3403132"/>
              <a:ext cx="50155" cy="5049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B91236-1493-45D5-93B2-BE416A81986E}"/>
                </a:ext>
              </a:extLst>
            </p:cNvPr>
            <p:cNvSpPr/>
            <p:nvPr/>
          </p:nvSpPr>
          <p:spPr>
            <a:xfrm>
              <a:off x="6158454" y="3613545"/>
              <a:ext cx="50155" cy="5049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CDAA10E-7B38-419D-9D0F-C412CC85DF0F}"/>
                </a:ext>
              </a:extLst>
            </p:cNvPr>
            <p:cNvCxnSpPr/>
            <p:nvPr/>
          </p:nvCxnSpPr>
          <p:spPr>
            <a:xfrm>
              <a:off x="6183824" y="3632624"/>
              <a:ext cx="11664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107C23B-F548-4B01-88EB-70F351E3DE87}"/>
                </a:ext>
              </a:extLst>
            </p:cNvPr>
            <p:cNvCxnSpPr/>
            <p:nvPr/>
          </p:nvCxnSpPr>
          <p:spPr>
            <a:xfrm>
              <a:off x="7854988" y="3537009"/>
              <a:ext cx="5069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40EF72-636D-4E04-AC8C-62160A99006A}"/>
              </a:ext>
            </a:extLst>
          </p:cNvPr>
          <p:cNvSpPr/>
          <p:nvPr/>
        </p:nvSpPr>
        <p:spPr>
          <a:xfrm>
            <a:off x="5047434" y="1101173"/>
            <a:ext cx="527900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(</a:t>
            </a:r>
            <a:r>
              <a:rPr lang="en-U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, </a:t>
            </a:r>
            <a:r>
              <a:rPr lang="en-U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y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, </a:t>
            </a:r>
            <a:r>
              <a:rPr lang="en-U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z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) = </a:t>
            </a:r>
            <a:r>
              <a:rPr lang="en-US" altLang="ko-KR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′</a:t>
            </a:r>
            <a:r>
              <a:rPr lang="en-US" altLang="ko-KR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z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+ </a:t>
            </a:r>
            <a:r>
              <a:rPr lang="en-U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xyz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′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+ </a:t>
            </a:r>
            <a:r>
              <a:rPr lang="en-U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xyz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= </a:t>
            </a:r>
            <a:r>
              <a:rPr lang="en-US" altLang="ko-KR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′</a:t>
            </a:r>
            <a:r>
              <a:rPr lang="en-US" altLang="ko-KR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z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+ </a:t>
            </a:r>
            <a:r>
              <a:rPr lang="en-US" altLang="ko-KR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xy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(</a:t>
            </a:r>
            <a:r>
              <a:rPr lang="en-U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z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′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+ </a:t>
            </a:r>
            <a:r>
              <a:rPr lang="en-U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z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) = </a:t>
            </a:r>
            <a:r>
              <a:rPr lang="en-US" altLang="ko-KR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′</a:t>
            </a:r>
            <a:r>
              <a:rPr lang="en-US" altLang="ko-KR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z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+ </a:t>
            </a:r>
            <a:r>
              <a:rPr lang="en-US" altLang="ko-KR" i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xy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F372D-1F5E-4695-8742-D579FA11546C}"/>
              </a:ext>
            </a:extLst>
          </p:cNvPr>
          <p:cNvSpPr txBox="1"/>
          <p:nvPr/>
        </p:nvSpPr>
        <p:spPr>
          <a:xfrm>
            <a:off x="838200" y="764011"/>
            <a:ext cx="7123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부울 함수의 간소화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2B79337-777E-464D-AF3C-0E6391FDDA17}"/>
              </a:ext>
            </a:extLst>
          </p:cNvPr>
          <p:cNvSpPr/>
          <p:nvPr/>
        </p:nvSpPr>
        <p:spPr>
          <a:xfrm>
            <a:off x="1597882" y="1094362"/>
            <a:ext cx="272061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pl-PL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pl-PL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(</a:t>
            </a:r>
            <a:r>
              <a:rPr lang="pl-PL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pl-PL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, </a:t>
            </a:r>
            <a:r>
              <a:rPr lang="pl-PL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y</a:t>
            </a:r>
            <a:r>
              <a:rPr lang="pl-PL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, </a:t>
            </a:r>
            <a:r>
              <a:rPr lang="pl-PL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z</a:t>
            </a:r>
            <a:r>
              <a:rPr lang="pl-PL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) = </a:t>
            </a:r>
            <a:r>
              <a:rPr lang="pl-PL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pl-PL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′</a:t>
            </a:r>
            <a:r>
              <a:rPr lang="pl-PL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z</a:t>
            </a:r>
            <a:r>
              <a:rPr lang="pl-PL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pl-PL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+ </a:t>
            </a:r>
            <a:r>
              <a:rPr lang="pl-PL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xyz</a:t>
            </a:r>
            <a:r>
              <a:rPr lang="pl-PL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′</a:t>
            </a:r>
            <a:r>
              <a:rPr lang="pl-PL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pl-PL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+ </a:t>
            </a:r>
            <a:r>
              <a:rPr lang="pl-PL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xyz</a:t>
            </a:r>
            <a:r>
              <a:rPr lang="pl-PL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pl-PL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127AEA0-6183-4C58-ACDD-2BAF4ECCC396}"/>
              </a:ext>
            </a:extLst>
          </p:cNvPr>
          <p:cNvGrpSpPr/>
          <p:nvPr/>
        </p:nvGrpSpPr>
        <p:grpSpPr>
          <a:xfrm>
            <a:off x="1672698" y="1517042"/>
            <a:ext cx="3818627" cy="2941715"/>
            <a:chOff x="2723519" y="802276"/>
            <a:chExt cx="6007422" cy="4597188"/>
          </a:xfrm>
        </p:grpSpPr>
        <p:sp>
          <p:nvSpPr>
            <p:cNvPr id="66" name="순서도: 지연 65">
              <a:extLst>
                <a:ext uri="{FF2B5EF4-FFF2-40B4-BE49-F238E27FC236}">
                  <a16:creationId xmlns:a16="http://schemas.microsoft.com/office/drawing/2014/main" id="{F153A332-19B2-446E-8472-F32AA2DECB9A}"/>
                </a:ext>
              </a:extLst>
            </p:cNvPr>
            <p:cNvSpPr/>
            <p:nvPr/>
          </p:nvSpPr>
          <p:spPr>
            <a:xfrm>
              <a:off x="5361995" y="2325458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" name="달 66">
              <a:extLst>
                <a:ext uri="{FF2B5EF4-FFF2-40B4-BE49-F238E27FC236}">
                  <a16:creationId xmlns:a16="http://schemas.microsoft.com/office/drawing/2014/main" id="{9C2B0D6F-F4CD-457B-B831-B6F0960048FD}"/>
                </a:ext>
              </a:extLst>
            </p:cNvPr>
            <p:cNvSpPr/>
            <p:nvPr/>
          </p:nvSpPr>
          <p:spPr>
            <a:xfrm flipH="1">
              <a:off x="7290673" y="3228334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F08DEE4-A125-4FDD-AAD3-FD4BFF559C2C}"/>
                </a:ext>
              </a:extLst>
            </p:cNvPr>
            <p:cNvCxnSpPr/>
            <p:nvPr/>
          </p:nvCxnSpPr>
          <p:spPr>
            <a:xfrm>
              <a:off x="8014610" y="3590029"/>
              <a:ext cx="2298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0D65F2-C915-48AD-B65F-159D62EF0922}"/>
                </a:ext>
              </a:extLst>
            </p:cNvPr>
            <p:cNvSpPr txBox="1"/>
            <p:nvPr/>
          </p:nvSpPr>
          <p:spPr>
            <a:xfrm>
              <a:off x="8243724" y="3299790"/>
              <a:ext cx="487217" cy="529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1A07C68-B14F-4263-98B8-9C7DBBE7723A}"/>
                </a:ext>
              </a:extLst>
            </p:cNvPr>
            <p:cNvCxnSpPr/>
            <p:nvPr/>
          </p:nvCxnSpPr>
          <p:spPr>
            <a:xfrm>
              <a:off x="3281907" y="2531699"/>
              <a:ext cx="207704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45D84B8-A2B8-4AD0-8E7F-2D558B5AB2EC}"/>
                </a:ext>
              </a:extLst>
            </p:cNvPr>
            <p:cNvSpPr/>
            <p:nvPr/>
          </p:nvSpPr>
          <p:spPr>
            <a:xfrm>
              <a:off x="6174167" y="2027447"/>
              <a:ext cx="636006" cy="67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sz="1600" kern="0" dirty="0" err="1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z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AD604249-5F38-4F63-A2F7-0440743FF3D9}"/>
                </a:ext>
              </a:extLst>
            </p:cNvPr>
            <p:cNvSpPr/>
            <p:nvPr/>
          </p:nvSpPr>
          <p:spPr>
            <a:xfrm rot="10800000">
              <a:off x="3072202" y="1895194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DCFF98D-69AD-49F7-89F2-86F961CAC5FB}"/>
                </a:ext>
              </a:extLst>
            </p:cNvPr>
            <p:cNvSpPr/>
            <p:nvPr/>
          </p:nvSpPr>
          <p:spPr>
            <a:xfrm>
              <a:off x="3228696" y="2238593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FEB8557-1D5F-455C-BA77-3070D5879AF2}"/>
                </a:ext>
              </a:extLst>
            </p:cNvPr>
            <p:cNvSpPr txBox="1"/>
            <p:nvPr/>
          </p:nvSpPr>
          <p:spPr>
            <a:xfrm>
              <a:off x="2723519" y="4870386"/>
              <a:ext cx="434260" cy="529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7A0EFD-EBCC-4ED8-A425-599ADA0941C8}"/>
                </a:ext>
              </a:extLst>
            </p:cNvPr>
            <p:cNvSpPr txBox="1"/>
            <p:nvPr/>
          </p:nvSpPr>
          <p:spPr>
            <a:xfrm>
              <a:off x="3089672" y="4870386"/>
              <a:ext cx="502348" cy="529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384FB57-1FFC-47E3-8869-636B9E7F5A1A}"/>
                </a:ext>
              </a:extLst>
            </p:cNvPr>
            <p:cNvCxnSpPr/>
            <p:nvPr/>
          </p:nvCxnSpPr>
          <p:spPr>
            <a:xfrm>
              <a:off x="3274206" y="2329181"/>
              <a:ext cx="0" cy="267151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99F7A0F-9FA6-4A53-A937-6427AA7EE919}"/>
                </a:ext>
              </a:extLst>
            </p:cNvPr>
            <p:cNvCxnSpPr/>
            <p:nvPr/>
          </p:nvCxnSpPr>
          <p:spPr>
            <a:xfrm>
              <a:off x="3272128" y="1630060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DD968E-2F67-4427-B7C6-8782B957F5BC}"/>
                </a:ext>
              </a:extLst>
            </p:cNvPr>
            <p:cNvSpPr/>
            <p:nvPr/>
          </p:nvSpPr>
          <p:spPr>
            <a:xfrm>
              <a:off x="2856624" y="159434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ADE0D66-3DFD-4E82-8230-14461C9C9F89}"/>
                </a:ext>
              </a:extLst>
            </p:cNvPr>
            <p:cNvCxnSpPr/>
            <p:nvPr/>
          </p:nvCxnSpPr>
          <p:spPr>
            <a:xfrm>
              <a:off x="2895201" y="1269380"/>
              <a:ext cx="0" cy="37313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B21082C-A704-48CF-AA4C-D64554ADF4FD}"/>
                </a:ext>
              </a:extLst>
            </p:cNvPr>
            <p:cNvCxnSpPr/>
            <p:nvPr/>
          </p:nvCxnSpPr>
          <p:spPr>
            <a:xfrm>
              <a:off x="2897106" y="1632600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7762DF1-3596-46EB-8B0A-299A219F94A8}"/>
                </a:ext>
              </a:extLst>
            </p:cNvPr>
            <p:cNvSpPr txBox="1"/>
            <p:nvPr/>
          </p:nvSpPr>
          <p:spPr>
            <a:xfrm>
              <a:off x="2728836" y="802276"/>
              <a:ext cx="434260" cy="529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1FCE4A0-EE0C-4709-8288-11EDCB49F647}"/>
                </a:ext>
              </a:extLst>
            </p:cNvPr>
            <p:cNvGrpSpPr/>
            <p:nvPr/>
          </p:nvGrpSpPr>
          <p:grpSpPr>
            <a:xfrm>
              <a:off x="3451205" y="802276"/>
              <a:ext cx="868500" cy="4597188"/>
              <a:chOff x="1255964" y="7817"/>
              <a:chExt cx="868500" cy="4597188"/>
            </a:xfrm>
          </p:grpSpPr>
          <p:sp>
            <p:nvSpPr>
              <p:cNvPr id="120" name="이등변 삼각형 119">
                <a:extLst>
                  <a:ext uri="{FF2B5EF4-FFF2-40B4-BE49-F238E27FC236}">
                    <a16:creationId xmlns:a16="http://schemas.microsoft.com/office/drawing/2014/main" id="{06F3023F-B9F5-47F2-A3B3-CDE4A57D9223}"/>
                  </a:ext>
                </a:extLst>
              </p:cNvPr>
              <p:cNvSpPr/>
              <p:nvPr/>
            </p:nvSpPr>
            <p:spPr>
              <a:xfrm rot="10800000">
                <a:off x="1604647" y="1100735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DA01D2E5-31E0-4907-ADA6-09E1E988F485}"/>
                  </a:ext>
                </a:extLst>
              </p:cNvPr>
              <p:cNvSpPr/>
              <p:nvPr/>
            </p:nvSpPr>
            <p:spPr>
              <a:xfrm>
                <a:off x="1761141" y="1444134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7F338C0-702D-447B-9AD8-0B1992CF559B}"/>
                  </a:ext>
                </a:extLst>
              </p:cNvPr>
              <p:cNvSpPr txBox="1"/>
              <p:nvPr/>
            </p:nvSpPr>
            <p:spPr>
              <a:xfrm>
                <a:off x="1255964" y="4075927"/>
                <a:ext cx="434260" cy="529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0603C4-BCB9-45DD-9D93-7E70ACED8075}"/>
                  </a:ext>
                </a:extLst>
              </p:cNvPr>
              <p:cNvSpPr txBox="1"/>
              <p:nvPr/>
            </p:nvSpPr>
            <p:spPr>
              <a:xfrm>
                <a:off x="1622117" y="4075927"/>
                <a:ext cx="502347" cy="529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DE9E1E14-325B-4581-977F-D29CA71DFB0D}"/>
                  </a:ext>
                </a:extLst>
              </p:cNvPr>
              <p:cNvCxnSpPr/>
              <p:nvPr/>
            </p:nvCxnSpPr>
            <p:spPr>
              <a:xfrm>
                <a:off x="1806651" y="1534722"/>
                <a:ext cx="0" cy="267151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D6D9BB89-FF74-48A4-9433-D0EAD6144B38}"/>
                  </a:ext>
                </a:extLst>
              </p:cNvPr>
              <p:cNvCxnSpPr/>
              <p:nvPr/>
            </p:nvCxnSpPr>
            <p:spPr>
              <a:xfrm>
                <a:off x="1804573" y="835601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A4258B0D-A855-4662-A44D-88C54462F162}"/>
                  </a:ext>
                </a:extLst>
              </p:cNvPr>
              <p:cNvSpPr/>
              <p:nvPr/>
            </p:nvSpPr>
            <p:spPr>
              <a:xfrm>
                <a:off x="1389069" y="79988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E46BE464-4518-4138-9A54-7D608EA0188C}"/>
                  </a:ext>
                </a:extLst>
              </p:cNvPr>
              <p:cNvCxnSpPr/>
              <p:nvPr/>
            </p:nvCxnSpPr>
            <p:spPr>
              <a:xfrm>
                <a:off x="1427646" y="474921"/>
                <a:ext cx="0" cy="37313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BC9D687-45CF-4726-A6E5-C37751E153E7}"/>
                  </a:ext>
                </a:extLst>
              </p:cNvPr>
              <p:cNvCxnSpPr/>
              <p:nvPr/>
            </p:nvCxnSpPr>
            <p:spPr>
              <a:xfrm>
                <a:off x="1429551" y="838141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10CE0B5-3A40-4B6C-A828-35C5A9F012CF}"/>
                  </a:ext>
                </a:extLst>
              </p:cNvPr>
              <p:cNvSpPr txBox="1"/>
              <p:nvPr/>
            </p:nvSpPr>
            <p:spPr>
              <a:xfrm>
                <a:off x="1261281" y="7817"/>
                <a:ext cx="434260" cy="529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C91F887-774F-49F4-AF33-D893064C3F7D}"/>
                </a:ext>
              </a:extLst>
            </p:cNvPr>
            <p:cNvGrpSpPr/>
            <p:nvPr/>
          </p:nvGrpSpPr>
          <p:grpSpPr>
            <a:xfrm>
              <a:off x="4173565" y="802276"/>
              <a:ext cx="850851" cy="4597188"/>
              <a:chOff x="1255964" y="7817"/>
              <a:chExt cx="850851" cy="4597188"/>
            </a:xfrm>
          </p:grpSpPr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28BC691B-24F3-4014-8A25-606E299FA390}"/>
                  </a:ext>
                </a:extLst>
              </p:cNvPr>
              <p:cNvSpPr/>
              <p:nvPr/>
            </p:nvSpPr>
            <p:spPr>
              <a:xfrm rot="10800000">
                <a:off x="1604647" y="1100735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6E8F6CB3-71BC-43C0-AB09-EBEFB70B6691}"/>
                  </a:ext>
                </a:extLst>
              </p:cNvPr>
              <p:cNvSpPr/>
              <p:nvPr/>
            </p:nvSpPr>
            <p:spPr>
              <a:xfrm>
                <a:off x="1761141" y="1444134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21F5935-C382-4C82-9F09-B9F3C8DCFD1C}"/>
                  </a:ext>
                </a:extLst>
              </p:cNvPr>
              <p:cNvSpPr txBox="1"/>
              <p:nvPr/>
            </p:nvSpPr>
            <p:spPr>
              <a:xfrm>
                <a:off x="1255964" y="4075927"/>
                <a:ext cx="416605" cy="529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4ED945A-BC1C-41E5-AB85-42F8463175C8}"/>
                  </a:ext>
                </a:extLst>
              </p:cNvPr>
              <p:cNvSpPr txBox="1"/>
              <p:nvPr/>
            </p:nvSpPr>
            <p:spPr>
              <a:xfrm>
                <a:off x="1622119" y="4075927"/>
                <a:ext cx="484696" cy="529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z'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9B9C6E40-913B-4599-85CD-1FC3AD1EE237}"/>
                  </a:ext>
                </a:extLst>
              </p:cNvPr>
              <p:cNvCxnSpPr/>
              <p:nvPr/>
            </p:nvCxnSpPr>
            <p:spPr>
              <a:xfrm>
                <a:off x="1806651" y="1534722"/>
                <a:ext cx="0" cy="267151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F7E81447-4F6F-43FB-8DC8-E6C8B8DF5A3E}"/>
                  </a:ext>
                </a:extLst>
              </p:cNvPr>
              <p:cNvCxnSpPr/>
              <p:nvPr/>
            </p:nvCxnSpPr>
            <p:spPr>
              <a:xfrm>
                <a:off x="1804573" y="835601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20FAC07B-C0C3-4177-AF35-4D59B0DE589E}"/>
                  </a:ext>
                </a:extLst>
              </p:cNvPr>
              <p:cNvSpPr/>
              <p:nvPr/>
            </p:nvSpPr>
            <p:spPr>
              <a:xfrm>
                <a:off x="1389069" y="79988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A11D8273-8E4A-4856-BB94-9C6DC4BBA6F8}"/>
                  </a:ext>
                </a:extLst>
              </p:cNvPr>
              <p:cNvCxnSpPr/>
              <p:nvPr/>
            </p:nvCxnSpPr>
            <p:spPr>
              <a:xfrm>
                <a:off x="1427646" y="474921"/>
                <a:ext cx="0" cy="37313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A62E14FA-6C07-41AB-9A79-14B8E264BAD0}"/>
                  </a:ext>
                </a:extLst>
              </p:cNvPr>
              <p:cNvCxnSpPr/>
              <p:nvPr/>
            </p:nvCxnSpPr>
            <p:spPr>
              <a:xfrm>
                <a:off x="1429551" y="838141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8C79FAE-E945-43EF-B5B8-8B55AB2C3680}"/>
                  </a:ext>
                </a:extLst>
              </p:cNvPr>
              <p:cNvSpPr txBox="1"/>
              <p:nvPr/>
            </p:nvSpPr>
            <p:spPr>
              <a:xfrm>
                <a:off x="1261281" y="7817"/>
                <a:ext cx="416605" cy="529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29A74AE-D5F6-400C-AC51-3F0164C9A9FB}"/>
                </a:ext>
              </a:extLst>
            </p:cNvPr>
            <p:cNvSpPr/>
            <p:nvPr/>
          </p:nvSpPr>
          <p:spPr>
            <a:xfrm>
              <a:off x="3242419" y="248882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659F824-5B6A-4196-9F62-DB5780FDD3E8}"/>
                </a:ext>
              </a:extLst>
            </p:cNvPr>
            <p:cNvSpPr/>
            <p:nvPr/>
          </p:nvSpPr>
          <p:spPr>
            <a:xfrm>
              <a:off x="4303418" y="280242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5308849-8EBF-4807-92D7-8A892863F606}"/>
                </a:ext>
              </a:extLst>
            </p:cNvPr>
            <p:cNvSpPr/>
            <p:nvPr/>
          </p:nvSpPr>
          <p:spPr>
            <a:xfrm>
              <a:off x="2855356" y="334169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F133F15-CD49-4DED-B1B5-B53397F2FEA6}"/>
                </a:ext>
              </a:extLst>
            </p:cNvPr>
            <p:cNvSpPr/>
            <p:nvPr/>
          </p:nvSpPr>
          <p:spPr>
            <a:xfrm>
              <a:off x="3582599" y="354167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122D998-8AD0-45BE-A73E-63E70F98DC0C}"/>
                </a:ext>
              </a:extLst>
            </p:cNvPr>
            <p:cNvSpPr/>
            <p:nvPr/>
          </p:nvSpPr>
          <p:spPr>
            <a:xfrm>
              <a:off x="4685060" y="373444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26AB989-ADC9-4092-91BD-46351D056AB2}"/>
                </a:ext>
              </a:extLst>
            </p:cNvPr>
            <p:cNvSpPr/>
            <p:nvPr/>
          </p:nvSpPr>
          <p:spPr>
            <a:xfrm>
              <a:off x="2853329" y="426715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4436F29-4AED-4EAE-81E4-04E1488FF106}"/>
                </a:ext>
              </a:extLst>
            </p:cNvPr>
            <p:cNvSpPr/>
            <p:nvPr/>
          </p:nvSpPr>
          <p:spPr>
            <a:xfrm>
              <a:off x="4305212" y="464441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1F8C1D8-730F-49F5-96A1-2F14274D7286}"/>
                </a:ext>
              </a:extLst>
            </p:cNvPr>
            <p:cNvSpPr/>
            <p:nvPr/>
          </p:nvSpPr>
          <p:spPr>
            <a:xfrm>
              <a:off x="3584217" y="444677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순서도: 지연 91">
              <a:extLst>
                <a:ext uri="{FF2B5EF4-FFF2-40B4-BE49-F238E27FC236}">
                  <a16:creationId xmlns:a16="http://schemas.microsoft.com/office/drawing/2014/main" id="{F556604D-6EFB-4853-A946-6B36BB3B18C9}"/>
                </a:ext>
              </a:extLst>
            </p:cNvPr>
            <p:cNvSpPr/>
            <p:nvPr/>
          </p:nvSpPr>
          <p:spPr>
            <a:xfrm>
              <a:off x="5367476" y="4116431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3" name="순서도: 지연 92">
              <a:extLst>
                <a:ext uri="{FF2B5EF4-FFF2-40B4-BE49-F238E27FC236}">
                  <a16:creationId xmlns:a16="http://schemas.microsoft.com/office/drawing/2014/main" id="{E98D329C-FB03-4219-8A3C-5A9E3F08D8EB}"/>
                </a:ext>
              </a:extLst>
            </p:cNvPr>
            <p:cNvSpPr/>
            <p:nvPr/>
          </p:nvSpPr>
          <p:spPr>
            <a:xfrm>
              <a:off x="5358955" y="322094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AD76C27-9C8F-4C62-8E6A-EA612E19AD7D}"/>
                </a:ext>
              </a:extLst>
            </p:cNvPr>
            <p:cNvCxnSpPr/>
            <p:nvPr/>
          </p:nvCxnSpPr>
          <p:spPr>
            <a:xfrm>
              <a:off x="4344295" y="2830855"/>
              <a:ext cx="102318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80E9983E-0C64-411D-AB18-5E6402B8E489}"/>
                </a:ext>
              </a:extLst>
            </p:cNvPr>
            <p:cNvCxnSpPr/>
            <p:nvPr/>
          </p:nvCxnSpPr>
          <p:spPr>
            <a:xfrm>
              <a:off x="2894249" y="3389272"/>
              <a:ext cx="24647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8376B3F-3AF3-40C6-B3BC-E45F4E9AECBC}"/>
                </a:ext>
              </a:extLst>
            </p:cNvPr>
            <p:cNvCxnSpPr/>
            <p:nvPr/>
          </p:nvCxnSpPr>
          <p:spPr>
            <a:xfrm>
              <a:off x="4722174" y="3769322"/>
              <a:ext cx="63678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C884C40-51FC-4F24-86AE-99ACD70F7B46}"/>
                </a:ext>
              </a:extLst>
            </p:cNvPr>
            <p:cNvCxnSpPr/>
            <p:nvPr/>
          </p:nvCxnSpPr>
          <p:spPr>
            <a:xfrm>
              <a:off x="3621935" y="3579297"/>
              <a:ext cx="17272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55E7D1EC-0D96-4C7C-A926-3FDE554D482D}"/>
                </a:ext>
              </a:extLst>
            </p:cNvPr>
            <p:cNvCxnSpPr/>
            <p:nvPr/>
          </p:nvCxnSpPr>
          <p:spPr>
            <a:xfrm>
              <a:off x="2902770" y="4303672"/>
              <a:ext cx="24647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A255061-D190-4FC4-A45D-6D67F93132B3}"/>
                </a:ext>
              </a:extLst>
            </p:cNvPr>
            <p:cNvCxnSpPr/>
            <p:nvPr/>
          </p:nvCxnSpPr>
          <p:spPr>
            <a:xfrm>
              <a:off x="3640235" y="4493697"/>
              <a:ext cx="17272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6526E6C1-9950-4A50-897E-19CEF8276346}"/>
                </a:ext>
              </a:extLst>
            </p:cNvPr>
            <p:cNvCxnSpPr/>
            <p:nvPr/>
          </p:nvCxnSpPr>
          <p:spPr>
            <a:xfrm>
              <a:off x="4335629" y="4683722"/>
              <a:ext cx="1013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D6C9372D-AF6D-4542-B90F-E53AAA732D83}"/>
                </a:ext>
              </a:extLst>
            </p:cNvPr>
            <p:cNvCxnSpPr/>
            <p:nvPr/>
          </p:nvCxnSpPr>
          <p:spPr>
            <a:xfrm>
              <a:off x="6877755" y="3413562"/>
              <a:ext cx="50590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D383B221-33C7-47E9-A798-EA7F7A50E7C7}"/>
                </a:ext>
              </a:extLst>
            </p:cNvPr>
            <p:cNvCxnSpPr/>
            <p:nvPr/>
          </p:nvCxnSpPr>
          <p:spPr>
            <a:xfrm>
              <a:off x="6867595" y="3769322"/>
              <a:ext cx="5160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9580F32-0009-46DE-939F-807C0F990D4C}"/>
                </a:ext>
              </a:extLst>
            </p:cNvPr>
            <p:cNvCxnSpPr>
              <a:endCxn id="67" idx="3"/>
            </p:cNvCxnSpPr>
            <p:nvPr/>
          </p:nvCxnSpPr>
          <p:spPr>
            <a:xfrm flipV="1">
              <a:off x="6126508" y="3589379"/>
              <a:ext cx="1286170" cy="3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325DC84-50B3-465E-9991-FB869540587D}"/>
                </a:ext>
              </a:extLst>
            </p:cNvPr>
            <p:cNvCxnSpPr/>
            <p:nvPr/>
          </p:nvCxnSpPr>
          <p:spPr>
            <a:xfrm>
              <a:off x="6124720" y="2688351"/>
              <a:ext cx="76065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D47E9827-FF0A-4EA2-BAFF-38368C24532F}"/>
                </a:ext>
              </a:extLst>
            </p:cNvPr>
            <p:cNvCxnSpPr/>
            <p:nvPr/>
          </p:nvCxnSpPr>
          <p:spPr>
            <a:xfrm>
              <a:off x="6132340" y="4493697"/>
              <a:ext cx="7454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AB80778-8992-44EA-A567-2D71F1E30E2D}"/>
                </a:ext>
              </a:extLst>
            </p:cNvPr>
            <p:cNvCxnSpPr/>
            <p:nvPr/>
          </p:nvCxnSpPr>
          <p:spPr>
            <a:xfrm>
              <a:off x="6877755" y="2688351"/>
              <a:ext cx="0" cy="7328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EC6247A7-4A5E-460C-A269-14B62851684B}"/>
                </a:ext>
              </a:extLst>
            </p:cNvPr>
            <p:cNvCxnSpPr/>
            <p:nvPr/>
          </p:nvCxnSpPr>
          <p:spPr>
            <a:xfrm>
              <a:off x="6877755" y="3769322"/>
              <a:ext cx="0" cy="7328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75AECF6-A7B4-4668-993F-E2EC97B9789F}"/>
                </a:ext>
              </a:extLst>
            </p:cNvPr>
            <p:cNvSpPr/>
            <p:nvPr/>
          </p:nvSpPr>
          <p:spPr>
            <a:xfrm>
              <a:off x="6146773" y="2934154"/>
              <a:ext cx="779750" cy="67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xyz</a:t>
              </a:r>
              <a:r>
                <a:rPr lang="en-US" altLang="ko-KR" sz="16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674CA51-B69B-4CF9-AD70-244CB734821A}"/>
                </a:ext>
              </a:extLst>
            </p:cNvPr>
            <p:cNvSpPr/>
            <p:nvPr/>
          </p:nvSpPr>
          <p:spPr>
            <a:xfrm>
              <a:off x="6171556" y="3832684"/>
              <a:ext cx="799924" cy="679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xyz</a:t>
              </a:r>
              <a:r>
                <a:rPr lang="en-US" altLang="ko-KR" sz="16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</p:grp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9962B20B-F9CA-4CE5-A271-8612795CF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7060"/>
              </p:ext>
            </p:extLst>
          </p:nvPr>
        </p:nvGraphicFramePr>
        <p:xfrm>
          <a:off x="4928601" y="4299028"/>
          <a:ext cx="4248011" cy="1991868"/>
        </p:xfrm>
        <a:graphic>
          <a:graphicData uri="http://schemas.openxmlformats.org/drawingml/2006/table">
            <a:tbl>
              <a:tblPr/>
              <a:tblGrid>
                <a:gridCol w="582665">
                  <a:extLst>
                    <a:ext uri="{9D8B030D-6E8A-4147-A177-3AD203B41FA5}">
                      <a16:colId xmlns:a16="http://schemas.microsoft.com/office/drawing/2014/main" val="456904236"/>
                    </a:ext>
                  </a:extLst>
                </a:gridCol>
                <a:gridCol w="582665">
                  <a:extLst>
                    <a:ext uri="{9D8B030D-6E8A-4147-A177-3AD203B41FA5}">
                      <a16:colId xmlns:a16="http://schemas.microsoft.com/office/drawing/2014/main" val="1842352274"/>
                    </a:ext>
                  </a:extLst>
                </a:gridCol>
                <a:gridCol w="582665">
                  <a:extLst>
                    <a:ext uri="{9D8B030D-6E8A-4147-A177-3AD203B41FA5}">
                      <a16:colId xmlns:a16="http://schemas.microsoft.com/office/drawing/2014/main" val="3715993304"/>
                    </a:ext>
                  </a:extLst>
                </a:gridCol>
                <a:gridCol w="1517882">
                  <a:extLst>
                    <a:ext uri="{9D8B030D-6E8A-4147-A177-3AD203B41FA5}">
                      <a16:colId xmlns:a16="http://schemas.microsoft.com/office/drawing/2014/main" val="513157499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1141356473"/>
                    </a:ext>
                  </a:extLst>
                </a:gridCol>
              </a:tblGrid>
              <a:tr h="2109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xyz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xyz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81612"/>
                  </a:ext>
                </a:extLst>
              </a:tr>
              <a:tr h="14985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788583"/>
                  </a:ext>
                </a:extLst>
              </a:tr>
            </a:tbl>
          </a:graphicData>
        </a:graphic>
      </p:graphicFrame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2795A61-3374-4BCD-9C09-D73D4BC974DC}"/>
              </a:ext>
            </a:extLst>
          </p:cNvPr>
          <p:cNvSpPr/>
          <p:nvPr/>
        </p:nvSpPr>
        <p:spPr>
          <a:xfrm>
            <a:off x="838200" y="4961678"/>
            <a:ext cx="3437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동일 </a:t>
            </a:r>
            <a:r>
              <a:rPr lang="ko-KR" altLang="en-US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결과의 </a:t>
            </a:r>
            <a:r>
              <a:rPr lang="ko-KR" altLang="en-US" err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부울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함수이지만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간소화된 표현으로 구현하는 것이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더 효율적</a:t>
            </a:r>
            <a:endParaRPr lang="ko-KR" altLang="en-US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E145EC47-02AD-41C4-AA68-1ECCA97D704E}"/>
              </a:ext>
            </a:extLst>
          </p:cNvPr>
          <p:cNvSpPr/>
          <p:nvPr/>
        </p:nvSpPr>
        <p:spPr>
          <a:xfrm>
            <a:off x="9599353" y="5810345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54C1796-AF81-4106-B5C6-3136858C27B4}"/>
              </a:ext>
            </a:extLst>
          </p:cNvPr>
          <p:cNvSpPr txBox="1"/>
          <p:nvPr/>
        </p:nvSpPr>
        <p:spPr>
          <a:xfrm>
            <a:off x="10260329" y="5763262"/>
            <a:ext cx="16315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2.2 </a:t>
            </a:r>
            <a:r>
              <a:rPr lang="ko-KR" altLang="en-US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81471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2.3 </a:t>
            </a:r>
            <a:r>
              <a:rPr lang="ko-KR" altLang="en-US" sz="2200"/>
              <a:t>부울 함수</a:t>
            </a:r>
            <a:endParaRPr lang="ko-KR" altLang="en-US" sz="2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3F372D-1F5E-4695-8742-D579FA11546C}"/>
              </a:ext>
            </a:extLst>
          </p:cNvPr>
          <p:cNvSpPr txBox="1"/>
          <p:nvPr/>
        </p:nvSpPr>
        <p:spPr>
          <a:xfrm>
            <a:off x="882371" y="764734"/>
            <a:ext cx="105155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부울 함수의 두 가지 구현 형식 </a:t>
            </a:r>
            <a:r>
              <a:rPr lang="en-US" altLang="ko-KR" sz="2200">
                <a:solidFill>
                  <a:srgbClr val="0070C0"/>
                </a:solidFill>
              </a:rPr>
              <a:t>: </a:t>
            </a:r>
            <a:r>
              <a:rPr lang="ko-KR" altLang="en-US" sz="2200">
                <a:solidFill>
                  <a:srgbClr val="00A048"/>
                </a:solidFill>
              </a:rPr>
              <a:t>기본 형식 </a:t>
            </a:r>
            <a:r>
              <a:rPr lang="en-US" altLang="ko-KR" sz="2200">
                <a:solidFill>
                  <a:srgbClr val="00A048"/>
                </a:solidFill>
              </a:rPr>
              <a:t>/</a:t>
            </a:r>
            <a:r>
              <a:rPr lang="ko-KR" altLang="en-US" sz="2200">
                <a:solidFill>
                  <a:srgbClr val="0070C0"/>
                </a:solidFill>
              </a:rPr>
              <a:t> </a:t>
            </a:r>
            <a:r>
              <a:rPr lang="ko-KR" altLang="en-US" sz="2200">
                <a:solidFill>
                  <a:srgbClr val="00A048"/>
                </a:solidFill>
              </a:rPr>
              <a:t>표준 형식</a:t>
            </a:r>
          </a:p>
        </p:txBody>
      </p:sp>
      <p:sp>
        <p:nvSpPr>
          <p:cNvPr id="132" name="내용 개체 틀 2">
            <a:extLst>
              <a:ext uri="{FF2B5EF4-FFF2-40B4-BE49-F238E27FC236}">
                <a16:creationId xmlns:a16="http://schemas.microsoft.com/office/drawing/2014/main" id="{530408E7-6DF9-4A80-BF96-44FAE1F9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670" y="1533651"/>
            <a:ext cx="4779496" cy="1877892"/>
          </a:xfrm>
        </p:spPr>
        <p:txBody>
          <a:bodyPr>
            <a:normAutofit/>
          </a:bodyPr>
          <a:lstStyle/>
          <a:p>
            <a:pPr marL="0" lvl="1" indent="-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800" kern="0"/>
              <a:t>예제 </a:t>
            </a:r>
            <a:r>
              <a:rPr lang="en-US" altLang="ko-KR" sz="1800" kern="0" dirty="0"/>
              <a:t>2.2(b</a:t>
            </a:r>
            <a:r>
              <a:rPr lang="en-US" altLang="ko-KR" sz="1800" kern="0"/>
              <a:t>) </a:t>
            </a:r>
            <a:r>
              <a:rPr lang="ko-KR" altLang="en-US" sz="1800" kern="0"/>
              <a:t>참조</a:t>
            </a:r>
            <a:endParaRPr lang="en-US" altLang="ko-KR" sz="1800" kern="0"/>
          </a:p>
          <a:p>
            <a:pPr marL="0" lvl="1" indent="0" algn="ctr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800" kern="0"/>
              <a:t>(</a:t>
            </a:r>
            <a:r>
              <a:rPr lang="en-US" altLang="ko-KR" sz="1800" i="1" kern="0" dirty="0"/>
              <a:t>x</a:t>
            </a:r>
            <a:r>
              <a:rPr lang="en-US" altLang="ko-KR" sz="1800" kern="0" dirty="0"/>
              <a:t>′ + </a:t>
            </a:r>
            <a:r>
              <a:rPr lang="en-US" altLang="ko-KR" sz="1800" i="1" kern="0" dirty="0"/>
              <a:t>y</a:t>
            </a:r>
            <a:r>
              <a:rPr lang="en-US" altLang="ko-KR" sz="1800" kern="0" dirty="0"/>
              <a:t>′)(</a:t>
            </a:r>
            <a:r>
              <a:rPr lang="en-US" altLang="ko-KR" sz="1800" i="1" kern="0" dirty="0"/>
              <a:t>x</a:t>
            </a:r>
            <a:r>
              <a:rPr lang="en-US" altLang="ko-KR" sz="1800" kern="0" dirty="0"/>
              <a:t> + </a:t>
            </a:r>
            <a:r>
              <a:rPr lang="en-US" altLang="ko-KR" sz="1800" i="1" kern="0" dirty="0"/>
              <a:t>y</a:t>
            </a:r>
            <a:r>
              <a:rPr lang="en-US" altLang="ko-KR" sz="1800" kern="0" dirty="0"/>
              <a:t>) = </a:t>
            </a:r>
            <a:r>
              <a:rPr lang="en-US" altLang="ko-KR" sz="1800" i="1" kern="0" dirty="0" err="1"/>
              <a:t>x</a:t>
            </a:r>
            <a:r>
              <a:rPr lang="en-US" altLang="ko-KR" sz="1800" kern="0" dirty="0" err="1"/>
              <a:t>′</a:t>
            </a:r>
            <a:r>
              <a:rPr lang="en-US" altLang="ko-KR" sz="1800" i="1" kern="0" dirty="0" err="1"/>
              <a:t>y</a:t>
            </a:r>
            <a:r>
              <a:rPr lang="en-US" altLang="ko-KR" sz="1800" kern="0" dirty="0"/>
              <a:t> + </a:t>
            </a:r>
            <a:r>
              <a:rPr lang="en-US" altLang="ko-KR" sz="1800" i="1" kern="0" dirty="0" err="1"/>
              <a:t>xy</a:t>
            </a:r>
            <a:r>
              <a:rPr lang="en-US" altLang="ko-KR" sz="1800" kern="0" dirty="0"/>
              <a:t>′</a:t>
            </a:r>
          </a:p>
          <a:p>
            <a:pPr marL="0" lvl="1" indent="-127000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800" kern="0" dirty="0"/>
              <a:t>각</a:t>
            </a:r>
            <a:r>
              <a:rPr lang="en-US" altLang="ko-KR" sz="1800" kern="0" dirty="0"/>
              <a:t> </a:t>
            </a:r>
            <a:r>
              <a:rPr lang="ko-KR" altLang="en-US" sz="1800" kern="0"/>
              <a:t>표현 형식 구현 </a:t>
            </a:r>
            <a:r>
              <a:rPr lang="en-US" altLang="ko-KR" sz="1800" kern="0">
                <a:sym typeface="Wingdings" panose="05000000000000000000" pitchFamily="2" charset="2"/>
              </a:rPr>
              <a:t></a:t>
            </a:r>
            <a:r>
              <a:rPr lang="ko-KR" altLang="en-US" sz="1800" kern="0"/>
              <a:t> </a:t>
            </a:r>
            <a:r>
              <a:rPr lang="ko-KR" altLang="en-US" sz="1800" kern="0">
                <a:solidFill>
                  <a:srgbClr val="00A048"/>
                </a:solidFill>
              </a:rPr>
              <a:t>복잡도</a:t>
            </a:r>
            <a:r>
              <a:rPr lang="ko-KR" altLang="en-US" sz="1800" kern="0"/>
              <a:t> 동일</a:t>
            </a:r>
            <a:endParaRPr lang="en-US" altLang="ko-KR" sz="1800" kern="0"/>
          </a:p>
          <a:p>
            <a:pPr marL="0" lvl="1" indent="-12700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800" kern="0">
                <a:solidFill>
                  <a:srgbClr val="00A048"/>
                </a:solidFill>
              </a:rPr>
              <a:t>AND-OR</a:t>
            </a:r>
            <a:r>
              <a:rPr lang="en-US" altLang="ko-KR" sz="1800" kern="0"/>
              <a:t> </a:t>
            </a:r>
            <a:r>
              <a:rPr lang="ko-KR" altLang="en-US" sz="1800" kern="0" dirty="0"/>
              <a:t>형식과 </a:t>
            </a:r>
            <a:r>
              <a:rPr lang="en-US" altLang="ko-KR" sz="1800" kern="0">
                <a:solidFill>
                  <a:srgbClr val="00A048"/>
                </a:solidFill>
              </a:rPr>
              <a:t>OR-AND</a:t>
            </a:r>
            <a:r>
              <a:rPr lang="en-US" altLang="ko-KR" sz="1800" kern="0"/>
              <a:t> </a:t>
            </a:r>
            <a:r>
              <a:rPr lang="ko-KR" altLang="en-US" sz="1800" kern="0"/>
              <a:t>형식 존재</a:t>
            </a:r>
            <a:endParaRPr lang="en-US" altLang="ko-KR" sz="18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8AD434F-ECBF-442C-967D-1178F6FB56D1}"/>
              </a:ext>
            </a:extLst>
          </p:cNvPr>
          <p:cNvGrpSpPr/>
          <p:nvPr/>
        </p:nvGrpSpPr>
        <p:grpSpPr>
          <a:xfrm>
            <a:off x="6140168" y="1432453"/>
            <a:ext cx="4176250" cy="4232840"/>
            <a:chOff x="2213262" y="1445742"/>
            <a:chExt cx="4176250" cy="4232840"/>
          </a:xfrm>
        </p:grpSpPr>
        <p:sp>
          <p:nvSpPr>
            <p:cNvPr id="135" name="순서도: 지연 134">
              <a:extLst>
                <a:ext uri="{FF2B5EF4-FFF2-40B4-BE49-F238E27FC236}">
                  <a16:creationId xmlns:a16="http://schemas.microsoft.com/office/drawing/2014/main" id="{5EB6FAB3-A53B-47B1-9884-627027C861F4}"/>
                </a:ext>
              </a:extLst>
            </p:cNvPr>
            <p:cNvSpPr/>
            <p:nvPr/>
          </p:nvSpPr>
          <p:spPr>
            <a:xfrm>
              <a:off x="3705494" y="2571386"/>
              <a:ext cx="593958" cy="536363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6" name="달 135">
              <a:extLst>
                <a:ext uri="{FF2B5EF4-FFF2-40B4-BE49-F238E27FC236}">
                  <a16:creationId xmlns:a16="http://schemas.microsoft.com/office/drawing/2014/main" id="{03AE181A-12E7-40AD-9534-7FC890C20743}"/>
                </a:ext>
              </a:extLst>
            </p:cNvPr>
            <p:cNvSpPr/>
            <p:nvPr/>
          </p:nvSpPr>
          <p:spPr>
            <a:xfrm flipH="1">
              <a:off x="5217514" y="2926486"/>
              <a:ext cx="570658" cy="533630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68FFECD9-A6DC-49FA-8AFC-573666F0F76F}"/>
                </a:ext>
              </a:extLst>
            </p:cNvPr>
            <p:cNvCxnSpPr/>
            <p:nvPr/>
          </p:nvCxnSpPr>
          <p:spPr>
            <a:xfrm>
              <a:off x="5784009" y="3193782"/>
              <a:ext cx="34584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B751CD1-760D-4497-A74C-89B4081F2293}"/>
                </a:ext>
              </a:extLst>
            </p:cNvPr>
            <p:cNvSpPr txBox="1"/>
            <p:nvPr/>
          </p:nvSpPr>
          <p:spPr>
            <a:xfrm>
              <a:off x="6134622" y="3024344"/>
              <a:ext cx="254890" cy="27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8F8ACE2B-72A2-4708-AA62-9BC0722B251C}"/>
                </a:ext>
              </a:extLst>
            </p:cNvPr>
            <p:cNvCxnSpPr/>
            <p:nvPr/>
          </p:nvCxnSpPr>
          <p:spPr>
            <a:xfrm>
              <a:off x="2639559" y="2723800"/>
              <a:ext cx="106355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FD4E918-D063-4F91-A4F2-FA3156C4FB32}"/>
                </a:ext>
              </a:extLst>
            </p:cNvPr>
            <p:cNvSpPr/>
            <p:nvPr/>
          </p:nvSpPr>
          <p:spPr>
            <a:xfrm>
              <a:off x="4426724" y="2407878"/>
              <a:ext cx="346461" cy="395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kern="0" dirty="0" err="1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y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13AEE2C-E875-443E-8D37-44D8CBE1CCCF}"/>
                </a:ext>
              </a:extLst>
            </p:cNvPr>
            <p:cNvSpPr txBox="1"/>
            <p:nvPr/>
          </p:nvSpPr>
          <p:spPr>
            <a:xfrm>
              <a:off x="2217423" y="1445742"/>
              <a:ext cx="224785" cy="27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76C6D422-2F86-4FDE-9F0F-C23B12D3DB36}"/>
                </a:ext>
              </a:extLst>
            </p:cNvPr>
            <p:cNvSpPr/>
            <p:nvPr/>
          </p:nvSpPr>
          <p:spPr>
            <a:xfrm rot="10800000">
              <a:off x="2483113" y="2253418"/>
              <a:ext cx="312895" cy="242512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7449439-B529-402D-9AAF-26A9FBF37FA0}"/>
                </a:ext>
              </a:extLst>
            </p:cNvPr>
            <p:cNvSpPr/>
            <p:nvPr/>
          </p:nvSpPr>
          <p:spPr>
            <a:xfrm>
              <a:off x="2605573" y="2507192"/>
              <a:ext cx="67974" cy="64194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4EA4661E-EF9F-4F3E-B420-2409B1F03AFE}"/>
                </a:ext>
              </a:extLst>
            </p:cNvPr>
            <p:cNvGrpSpPr/>
            <p:nvPr/>
          </p:nvGrpSpPr>
          <p:grpSpPr>
            <a:xfrm>
              <a:off x="2213262" y="5405643"/>
              <a:ext cx="1119624" cy="272939"/>
              <a:chOff x="2213262" y="3926527"/>
              <a:chExt cx="1119624" cy="272939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AD724C9-2CBA-43E8-9E3A-8B0FC0C371A3}"/>
                  </a:ext>
                </a:extLst>
              </p:cNvPr>
              <p:cNvSpPr txBox="1"/>
              <p:nvPr/>
            </p:nvSpPr>
            <p:spPr>
              <a:xfrm>
                <a:off x="2213262" y="3926527"/>
                <a:ext cx="224785" cy="27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88A7CCD-AADA-444F-9F24-6F6E4F3ECD82}"/>
                  </a:ext>
                </a:extLst>
              </p:cNvPr>
              <p:cNvSpPr txBox="1"/>
              <p:nvPr/>
            </p:nvSpPr>
            <p:spPr>
              <a:xfrm>
                <a:off x="2499785" y="3926527"/>
                <a:ext cx="263672" cy="27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39723F7-2FE2-4444-BFE7-C8637AEF4452}"/>
                  </a:ext>
                </a:extLst>
              </p:cNvPr>
              <p:cNvSpPr txBox="1"/>
              <p:nvPr/>
            </p:nvSpPr>
            <p:spPr>
              <a:xfrm>
                <a:off x="2782691" y="3926527"/>
                <a:ext cx="224785" cy="27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E9F5151-D458-4BE8-B660-F0A9B7526051}"/>
                  </a:ext>
                </a:extLst>
              </p:cNvPr>
              <p:cNvSpPr txBox="1"/>
              <p:nvPr/>
            </p:nvSpPr>
            <p:spPr>
              <a:xfrm>
                <a:off x="3069214" y="3926527"/>
                <a:ext cx="263672" cy="272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47CB9FB-DBF8-43FE-B761-923C7FD64689}"/>
                </a:ext>
              </a:extLst>
            </p:cNvPr>
            <p:cNvCxnSpPr/>
            <p:nvPr/>
          </p:nvCxnSpPr>
          <p:spPr>
            <a:xfrm>
              <a:off x="2641186" y="2574138"/>
              <a:ext cx="0" cy="286768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B3D70DA3-53D3-4E0F-BB42-BBBF33904318}"/>
                </a:ext>
              </a:extLst>
            </p:cNvPr>
            <p:cNvCxnSpPr/>
            <p:nvPr/>
          </p:nvCxnSpPr>
          <p:spPr>
            <a:xfrm>
              <a:off x="2639559" y="2057481"/>
              <a:ext cx="0" cy="19593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186693-E853-48D2-B883-B45FF3EDF88E}"/>
                </a:ext>
              </a:extLst>
            </p:cNvPr>
            <p:cNvSpPr/>
            <p:nvPr/>
          </p:nvSpPr>
          <p:spPr>
            <a:xfrm>
              <a:off x="2314419" y="2031084"/>
              <a:ext cx="58885" cy="5561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69065C4C-026D-425D-88D1-29E5A9B1CE5A}"/>
                </a:ext>
              </a:extLst>
            </p:cNvPr>
            <p:cNvCxnSpPr/>
            <p:nvPr/>
          </p:nvCxnSpPr>
          <p:spPr>
            <a:xfrm>
              <a:off x="2344606" y="1790936"/>
              <a:ext cx="0" cy="36508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BFE938C3-535B-48AE-B321-4EF1FF08C416}"/>
                </a:ext>
              </a:extLst>
            </p:cNvPr>
            <p:cNvCxnSpPr/>
            <p:nvPr/>
          </p:nvCxnSpPr>
          <p:spPr>
            <a:xfrm>
              <a:off x="2346097" y="2059358"/>
              <a:ext cx="3011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D5B31E4-9550-4867-8622-30EDBE96F01C}"/>
                </a:ext>
              </a:extLst>
            </p:cNvPr>
            <p:cNvSpPr txBox="1"/>
            <p:nvPr/>
          </p:nvSpPr>
          <p:spPr>
            <a:xfrm>
              <a:off x="2786852" y="1445742"/>
              <a:ext cx="224785" cy="27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7A3D5A02-D746-4FF3-A521-356A3A0053BD}"/>
                </a:ext>
              </a:extLst>
            </p:cNvPr>
            <p:cNvSpPr/>
            <p:nvPr/>
          </p:nvSpPr>
          <p:spPr>
            <a:xfrm rot="10800000">
              <a:off x="3048375" y="2253418"/>
              <a:ext cx="312895" cy="242512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82D1A19E-993F-4921-B135-1194FC64C898}"/>
                </a:ext>
              </a:extLst>
            </p:cNvPr>
            <p:cNvSpPr/>
            <p:nvPr/>
          </p:nvSpPr>
          <p:spPr>
            <a:xfrm>
              <a:off x="3170834" y="2507192"/>
              <a:ext cx="67974" cy="64194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B2F4BB9C-0FDB-418E-9283-B05D52EC9240}"/>
                </a:ext>
              </a:extLst>
            </p:cNvPr>
            <p:cNvCxnSpPr/>
            <p:nvPr/>
          </p:nvCxnSpPr>
          <p:spPr>
            <a:xfrm>
              <a:off x="3206447" y="2574138"/>
              <a:ext cx="0" cy="286768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C990751-E7EA-4472-A534-8960D585C07A}"/>
                </a:ext>
              </a:extLst>
            </p:cNvPr>
            <p:cNvCxnSpPr/>
            <p:nvPr/>
          </p:nvCxnSpPr>
          <p:spPr>
            <a:xfrm>
              <a:off x="3204821" y="2057481"/>
              <a:ext cx="0" cy="19593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4453574F-5EEB-4ACE-BD51-8D2DD8202069}"/>
                </a:ext>
              </a:extLst>
            </p:cNvPr>
            <p:cNvSpPr/>
            <p:nvPr/>
          </p:nvSpPr>
          <p:spPr>
            <a:xfrm>
              <a:off x="2879680" y="2031084"/>
              <a:ext cx="58885" cy="5561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0C02F934-6E0B-4AF9-A12B-8D574B18FECF}"/>
                </a:ext>
              </a:extLst>
            </p:cNvPr>
            <p:cNvCxnSpPr/>
            <p:nvPr/>
          </p:nvCxnSpPr>
          <p:spPr>
            <a:xfrm>
              <a:off x="2909868" y="1790936"/>
              <a:ext cx="0" cy="36508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8110C39B-085C-4675-86F6-67BF30511ED9}"/>
                </a:ext>
              </a:extLst>
            </p:cNvPr>
            <p:cNvCxnSpPr/>
            <p:nvPr/>
          </p:nvCxnSpPr>
          <p:spPr>
            <a:xfrm>
              <a:off x="2911358" y="2059358"/>
              <a:ext cx="3011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D2B1369-F917-439B-8CFB-45023FC14A1E}"/>
                </a:ext>
              </a:extLst>
            </p:cNvPr>
            <p:cNvSpPr/>
            <p:nvPr/>
          </p:nvSpPr>
          <p:spPr>
            <a:xfrm>
              <a:off x="2610100" y="2696763"/>
              <a:ext cx="58885" cy="5561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631F308-79AC-4F97-BFCE-AA4192357555}"/>
                </a:ext>
              </a:extLst>
            </p:cNvPr>
            <p:cNvCxnSpPr/>
            <p:nvPr/>
          </p:nvCxnSpPr>
          <p:spPr>
            <a:xfrm>
              <a:off x="2913412" y="2944879"/>
              <a:ext cx="7963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1C491AC-9CE2-414F-B3CF-878016E115EA}"/>
                </a:ext>
              </a:extLst>
            </p:cNvPr>
            <p:cNvCxnSpPr/>
            <p:nvPr/>
          </p:nvCxnSpPr>
          <p:spPr>
            <a:xfrm>
              <a:off x="4884460" y="3063371"/>
              <a:ext cx="4058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5713BE32-89C9-45F1-8E99-C9AFE0E0D51E}"/>
                </a:ext>
              </a:extLst>
            </p:cNvPr>
            <p:cNvCxnSpPr/>
            <p:nvPr/>
          </p:nvCxnSpPr>
          <p:spPr>
            <a:xfrm>
              <a:off x="4886447" y="3326281"/>
              <a:ext cx="40383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7788FC9-77B3-4CAB-9DD2-8AEB76459758}"/>
                </a:ext>
              </a:extLst>
            </p:cNvPr>
            <p:cNvCxnSpPr/>
            <p:nvPr/>
          </p:nvCxnSpPr>
          <p:spPr>
            <a:xfrm>
              <a:off x="4302341" y="2839567"/>
              <a:ext cx="5952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54FA47C8-2B29-469D-9F03-A74FB7ABFD8B}"/>
                </a:ext>
              </a:extLst>
            </p:cNvPr>
            <p:cNvCxnSpPr/>
            <p:nvPr/>
          </p:nvCxnSpPr>
          <p:spPr>
            <a:xfrm>
              <a:off x="4891606" y="2833936"/>
              <a:ext cx="0" cy="2238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5D54CF6-310B-46FA-A827-3BD3231BAF09}"/>
                </a:ext>
              </a:extLst>
            </p:cNvPr>
            <p:cNvCxnSpPr/>
            <p:nvPr/>
          </p:nvCxnSpPr>
          <p:spPr>
            <a:xfrm>
              <a:off x="4891606" y="3320468"/>
              <a:ext cx="0" cy="25541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D609608A-D8E3-4CAF-93A0-A66F592AE63D}"/>
                </a:ext>
              </a:extLst>
            </p:cNvPr>
            <p:cNvSpPr/>
            <p:nvPr/>
          </p:nvSpPr>
          <p:spPr>
            <a:xfrm>
              <a:off x="4429970" y="3124182"/>
              <a:ext cx="346461" cy="3957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xy</a:t>
              </a: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66" name="순서도: 지연 165">
              <a:extLst>
                <a:ext uri="{FF2B5EF4-FFF2-40B4-BE49-F238E27FC236}">
                  <a16:creationId xmlns:a16="http://schemas.microsoft.com/office/drawing/2014/main" id="{98ADD1FD-9443-4D11-AA20-E5495FD86481}"/>
                </a:ext>
              </a:extLst>
            </p:cNvPr>
            <p:cNvSpPr/>
            <p:nvPr/>
          </p:nvSpPr>
          <p:spPr>
            <a:xfrm>
              <a:off x="3709783" y="3307702"/>
              <a:ext cx="593958" cy="536363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B6FF8842-D898-47E1-9D3B-78566045EC59}"/>
                </a:ext>
              </a:extLst>
            </p:cNvPr>
            <p:cNvCxnSpPr/>
            <p:nvPr/>
          </p:nvCxnSpPr>
          <p:spPr>
            <a:xfrm>
              <a:off x="2343861" y="3460116"/>
              <a:ext cx="136354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96956224-0B57-4632-B7AA-8F66C90AB40B}"/>
                </a:ext>
              </a:extLst>
            </p:cNvPr>
            <p:cNvSpPr/>
            <p:nvPr/>
          </p:nvSpPr>
          <p:spPr>
            <a:xfrm>
              <a:off x="2310444" y="3428557"/>
              <a:ext cx="58885" cy="5561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D3A2D2E6-3F47-4339-A3B5-6AF7EC7B0FC4}"/>
                </a:ext>
              </a:extLst>
            </p:cNvPr>
            <p:cNvCxnSpPr/>
            <p:nvPr/>
          </p:nvCxnSpPr>
          <p:spPr>
            <a:xfrm>
              <a:off x="3204821" y="3688703"/>
              <a:ext cx="5092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498F7193-3530-4C54-896A-5BD34D274E34}"/>
                </a:ext>
              </a:extLst>
            </p:cNvPr>
            <p:cNvCxnSpPr/>
            <p:nvPr/>
          </p:nvCxnSpPr>
          <p:spPr>
            <a:xfrm>
              <a:off x="4306630" y="3575883"/>
              <a:ext cx="5952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8A375345-1F14-47B3-9559-B8E07BC43287}"/>
                </a:ext>
              </a:extLst>
            </p:cNvPr>
            <p:cNvSpPr/>
            <p:nvPr/>
          </p:nvSpPr>
          <p:spPr>
            <a:xfrm>
              <a:off x="2878880" y="2913319"/>
              <a:ext cx="58885" cy="5561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FF150574-13D7-4DBA-A25F-58344D5DAF04}"/>
                </a:ext>
              </a:extLst>
            </p:cNvPr>
            <p:cNvSpPr/>
            <p:nvPr/>
          </p:nvSpPr>
          <p:spPr>
            <a:xfrm>
              <a:off x="3175417" y="3656428"/>
              <a:ext cx="58885" cy="5561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1F10558D-E11C-4FE0-98BA-49564EE94661}"/>
                </a:ext>
              </a:extLst>
            </p:cNvPr>
            <p:cNvCxnSpPr>
              <a:cxnSpLocks/>
              <a:stCxn id="190" idx="3"/>
            </p:cNvCxnSpPr>
            <p:nvPr/>
          </p:nvCxnSpPr>
          <p:spPr>
            <a:xfrm>
              <a:off x="5844675" y="4665173"/>
              <a:ext cx="285177" cy="560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53876CE-C59A-45CD-9FD2-5714E8BD3141}"/>
                </a:ext>
              </a:extLst>
            </p:cNvPr>
            <p:cNvSpPr txBox="1"/>
            <p:nvPr/>
          </p:nvSpPr>
          <p:spPr>
            <a:xfrm>
              <a:off x="6134622" y="4501336"/>
              <a:ext cx="254890" cy="27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19BD137-00C2-4B76-8457-89847A0DD4C7}"/>
                </a:ext>
              </a:extLst>
            </p:cNvPr>
            <p:cNvCxnSpPr>
              <a:cxnSpLocks/>
            </p:cNvCxnSpPr>
            <p:nvPr/>
          </p:nvCxnSpPr>
          <p:spPr>
            <a:xfrm>
              <a:off x="2639559" y="4200792"/>
              <a:ext cx="1183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135D6DB-8B58-4D94-811A-256F00B284C1}"/>
                </a:ext>
              </a:extLst>
            </p:cNvPr>
            <p:cNvSpPr/>
            <p:nvPr/>
          </p:nvSpPr>
          <p:spPr>
            <a:xfrm>
              <a:off x="2610100" y="4173755"/>
              <a:ext cx="58885" cy="5561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E39B6C4D-9AE1-4DA2-A4CD-76E7A9ECDC3D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50" y="4421871"/>
              <a:ext cx="62165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64ADF689-BC51-4389-843F-DC0E179B0DD9}"/>
                </a:ext>
              </a:extLst>
            </p:cNvPr>
            <p:cNvCxnSpPr>
              <a:cxnSpLocks/>
            </p:cNvCxnSpPr>
            <p:nvPr/>
          </p:nvCxnSpPr>
          <p:spPr>
            <a:xfrm>
              <a:off x="4884460" y="4540363"/>
              <a:ext cx="36625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20A9651C-5E5A-4ADC-8F89-58B7D1F278FD}"/>
                </a:ext>
              </a:extLst>
            </p:cNvPr>
            <p:cNvCxnSpPr>
              <a:cxnSpLocks/>
            </p:cNvCxnSpPr>
            <p:nvPr/>
          </p:nvCxnSpPr>
          <p:spPr>
            <a:xfrm>
              <a:off x="4886447" y="4803273"/>
              <a:ext cx="36427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887B5A62-9AFE-4C1E-A2EA-7ADB7585A1D8}"/>
                </a:ext>
              </a:extLst>
            </p:cNvPr>
            <p:cNvCxnSpPr/>
            <p:nvPr/>
          </p:nvCxnSpPr>
          <p:spPr>
            <a:xfrm>
              <a:off x="4302341" y="4316559"/>
              <a:ext cx="5952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A6E5EBB0-F17F-4DEA-ACDB-825D9CBE009E}"/>
                </a:ext>
              </a:extLst>
            </p:cNvPr>
            <p:cNvCxnSpPr/>
            <p:nvPr/>
          </p:nvCxnSpPr>
          <p:spPr>
            <a:xfrm>
              <a:off x="4891606" y="4310928"/>
              <a:ext cx="0" cy="2238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68B86C4C-F435-4D43-B3EC-0AA818EFC9BB}"/>
                </a:ext>
              </a:extLst>
            </p:cNvPr>
            <p:cNvCxnSpPr/>
            <p:nvPr/>
          </p:nvCxnSpPr>
          <p:spPr>
            <a:xfrm>
              <a:off x="4891606" y="4797460"/>
              <a:ext cx="0" cy="25541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9514A80D-6B1E-4B9A-9855-B55877B2A417}"/>
                </a:ext>
              </a:extLst>
            </p:cNvPr>
            <p:cNvSpPr/>
            <p:nvPr/>
          </p:nvSpPr>
          <p:spPr>
            <a:xfrm>
              <a:off x="4330529" y="4601174"/>
              <a:ext cx="545342" cy="47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x+y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1519B040-7B2E-4FAB-9106-362947F5B99F}"/>
                </a:ext>
              </a:extLst>
            </p:cNvPr>
            <p:cNvCxnSpPr/>
            <p:nvPr/>
          </p:nvCxnSpPr>
          <p:spPr>
            <a:xfrm>
              <a:off x="2343861" y="4937108"/>
              <a:ext cx="14788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38EFFCDE-ED44-4405-A5FA-C040866AEC0F}"/>
                </a:ext>
              </a:extLst>
            </p:cNvPr>
            <p:cNvSpPr/>
            <p:nvPr/>
          </p:nvSpPr>
          <p:spPr>
            <a:xfrm>
              <a:off x="2310444" y="4905549"/>
              <a:ext cx="58885" cy="5561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31F9EAC1-4309-4B5F-888B-15610A7C267D}"/>
                </a:ext>
              </a:extLst>
            </p:cNvPr>
            <p:cNvCxnSpPr/>
            <p:nvPr/>
          </p:nvCxnSpPr>
          <p:spPr>
            <a:xfrm>
              <a:off x="2908322" y="5165695"/>
              <a:ext cx="9143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91650113-175F-48D0-9F9D-EA871479C6F3}"/>
                </a:ext>
              </a:extLst>
            </p:cNvPr>
            <p:cNvCxnSpPr/>
            <p:nvPr/>
          </p:nvCxnSpPr>
          <p:spPr>
            <a:xfrm>
              <a:off x="4306630" y="5052875"/>
              <a:ext cx="5952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4E082C72-5AB6-4396-8213-8A06B69CD11C}"/>
                </a:ext>
              </a:extLst>
            </p:cNvPr>
            <p:cNvSpPr/>
            <p:nvPr/>
          </p:nvSpPr>
          <p:spPr>
            <a:xfrm>
              <a:off x="3177965" y="4390311"/>
              <a:ext cx="58885" cy="5561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DEC0803-2F70-41F9-A37C-BCAA4759C90D}"/>
                </a:ext>
              </a:extLst>
            </p:cNvPr>
            <p:cNvSpPr/>
            <p:nvPr/>
          </p:nvSpPr>
          <p:spPr>
            <a:xfrm>
              <a:off x="2880777" y="5133420"/>
              <a:ext cx="58885" cy="5561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순서도: 지연 189">
              <a:extLst>
                <a:ext uri="{FF2B5EF4-FFF2-40B4-BE49-F238E27FC236}">
                  <a16:creationId xmlns:a16="http://schemas.microsoft.com/office/drawing/2014/main" id="{59D582BB-8D8A-49DC-88BC-18DD24F54608}"/>
                </a:ext>
              </a:extLst>
            </p:cNvPr>
            <p:cNvSpPr/>
            <p:nvPr/>
          </p:nvSpPr>
          <p:spPr>
            <a:xfrm>
              <a:off x="5250717" y="4396991"/>
              <a:ext cx="593958" cy="536363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1" name="달 190">
              <a:extLst>
                <a:ext uri="{FF2B5EF4-FFF2-40B4-BE49-F238E27FC236}">
                  <a16:creationId xmlns:a16="http://schemas.microsoft.com/office/drawing/2014/main" id="{E0A4B2AF-BD93-46AF-A18B-E0AFF4CB847C}"/>
                </a:ext>
              </a:extLst>
            </p:cNvPr>
            <p:cNvSpPr/>
            <p:nvPr/>
          </p:nvSpPr>
          <p:spPr>
            <a:xfrm flipH="1">
              <a:off x="3743687" y="4044018"/>
              <a:ext cx="570658" cy="533630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2" name="달 191">
              <a:extLst>
                <a:ext uri="{FF2B5EF4-FFF2-40B4-BE49-F238E27FC236}">
                  <a16:creationId xmlns:a16="http://schemas.microsoft.com/office/drawing/2014/main" id="{A62A6939-0C30-47C9-A1C9-26EDFB88A121}"/>
                </a:ext>
              </a:extLst>
            </p:cNvPr>
            <p:cNvSpPr/>
            <p:nvPr/>
          </p:nvSpPr>
          <p:spPr>
            <a:xfrm flipH="1">
              <a:off x="3743687" y="4785463"/>
              <a:ext cx="570658" cy="533630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F105BDF-AD65-4F19-B596-E06E1389DCB4}"/>
                </a:ext>
              </a:extLst>
            </p:cNvPr>
            <p:cNvSpPr/>
            <p:nvPr/>
          </p:nvSpPr>
          <p:spPr>
            <a:xfrm>
              <a:off x="4277630" y="3861884"/>
              <a:ext cx="651140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kern="0" dirty="0" err="1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+y</a:t>
              </a: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07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12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2.4 </a:t>
            </a:r>
            <a:r>
              <a:rPr lang="ko-KR" altLang="en-US" sz="2200"/>
              <a:t>부울 함수 표현 방식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82367" y="764734"/>
            <a:ext cx="104714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dirty="0" err="1">
                <a:solidFill>
                  <a:srgbClr val="0070C0"/>
                </a:solidFill>
              </a:rPr>
              <a:t>최소항</a:t>
            </a:r>
            <a:r>
              <a:rPr lang="en-US" altLang="ko-KR" sz="2200" dirty="0">
                <a:solidFill>
                  <a:srgbClr val="0070C0"/>
                </a:solidFill>
              </a:rPr>
              <a:t>(</a:t>
            </a:r>
            <a:r>
              <a:rPr lang="en-US" altLang="ko-KR" sz="2200" dirty="0" err="1">
                <a:solidFill>
                  <a:srgbClr val="0070C0"/>
                </a:solidFill>
              </a:rPr>
              <a:t>minterm</a:t>
            </a:r>
            <a:r>
              <a:rPr lang="en-US" altLang="ko-KR" sz="2200" dirty="0">
                <a:solidFill>
                  <a:srgbClr val="0070C0"/>
                </a:solidFill>
              </a:rPr>
              <a:t>) </a:t>
            </a:r>
            <a:r>
              <a:rPr lang="ko-KR" altLang="en-US" sz="2200" dirty="0">
                <a:solidFill>
                  <a:srgbClr val="0070C0"/>
                </a:solidFill>
              </a:rPr>
              <a:t>및 </a:t>
            </a:r>
            <a:r>
              <a:rPr lang="ko-KR" altLang="en-US" sz="2200" dirty="0" err="1">
                <a:solidFill>
                  <a:srgbClr val="0070C0"/>
                </a:solidFill>
              </a:rPr>
              <a:t>최대항</a:t>
            </a:r>
            <a:r>
              <a:rPr lang="en-US" altLang="ko-KR" sz="2200" dirty="0">
                <a:solidFill>
                  <a:srgbClr val="0070C0"/>
                </a:solidFill>
              </a:rPr>
              <a:t>(</a:t>
            </a:r>
            <a:r>
              <a:rPr lang="en-US" altLang="ko-KR" sz="2200" dirty="0" err="1">
                <a:solidFill>
                  <a:srgbClr val="0070C0"/>
                </a:solidFill>
              </a:rPr>
              <a:t>maxterm</a:t>
            </a:r>
            <a:r>
              <a:rPr lang="en-US" altLang="ko-KR" sz="2200" dirty="0" smtClean="0">
                <a:solidFill>
                  <a:srgbClr val="0070C0"/>
                </a:solidFill>
              </a:rPr>
              <a:t>) : </a:t>
            </a:r>
            <a:r>
              <a:rPr lang="ko-KR" altLang="en-US" sz="2200" dirty="0" smtClean="0">
                <a:solidFill>
                  <a:srgbClr val="FF0000"/>
                </a:solidFill>
              </a:rPr>
              <a:t>입력 </a:t>
            </a:r>
            <a:r>
              <a:rPr lang="ko-KR" altLang="en-US" sz="2200" dirty="0" err="1" smtClean="0">
                <a:solidFill>
                  <a:srgbClr val="FF0000"/>
                </a:solidFill>
              </a:rPr>
              <a:t>리터럴의</a:t>
            </a:r>
            <a:r>
              <a:rPr lang="ko-KR" altLang="en-US" sz="2200" dirty="0" smtClean="0">
                <a:solidFill>
                  <a:srgbClr val="FF0000"/>
                </a:solidFill>
              </a:rPr>
              <a:t> 상태를 논리식으로 표현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860159-7BAE-4B50-93E9-FF1A143E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07" y="1214401"/>
            <a:ext cx="10245393" cy="74370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ko-KR" altLang="en-US" sz="1800"/>
              <a:t>하나의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최소항</a:t>
            </a:r>
            <a:r>
              <a:rPr lang="en-US" altLang="ko-KR" sz="1800">
                <a:solidFill>
                  <a:srgbClr val="00A048"/>
                </a:solidFill>
              </a:rPr>
              <a:t>: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리터럴의 곱</a:t>
            </a:r>
            <a:r>
              <a:rPr lang="en-US" altLang="ko-KR" sz="1800">
                <a:solidFill>
                  <a:srgbClr val="00A048"/>
                </a:solidFill>
              </a:rPr>
              <a:t>(AND)</a:t>
            </a:r>
            <a:r>
              <a:rPr lang="ko-KR" altLang="en-US" sz="1800"/>
              <a:t>으로 표현</a:t>
            </a:r>
            <a:r>
              <a:rPr lang="en-US" altLang="ko-KR" sz="1800"/>
              <a:t>(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인 경우의 표현</a:t>
            </a:r>
            <a:r>
              <a:rPr lang="en-US" altLang="ko-KR" sz="180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최소항을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로 만드는 리터럴 값을 </a:t>
            </a:r>
            <a:r>
              <a:rPr lang="ko-KR" altLang="en-US" sz="1800">
                <a:solidFill>
                  <a:srgbClr val="C00000"/>
                </a:solidFill>
              </a:rPr>
              <a:t>유일</a:t>
            </a:r>
            <a:r>
              <a:rPr lang="en-US" altLang="ko-KR" sz="1800">
                <a:solidFill>
                  <a:srgbClr val="C00000"/>
                </a:solidFill>
              </a:rPr>
              <a:t>(unique)</a:t>
            </a:r>
            <a:r>
              <a:rPr lang="ko-KR" altLang="en-US" sz="1800"/>
              <a:t>하게 지정</a:t>
            </a:r>
            <a:endParaRPr lang="en-US" altLang="ko-KR" sz="18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E631A4-FFCE-4C61-BCEE-45BED005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13687"/>
              </p:ext>
            </p:extLst>
          </p:nvPr>
        </p:nvGraphicFramePr>
        <p:xfrm>
          <a:off x="2438400" y="3621741"/>
          <a:ext cx="6920753" cy="2545842"/>
        </p:xfrm>
        <a:graphic>
          <a:graphicData uri="http://schemas.openxmlformats.org/drawingml/2006/table">
            <a:tbl>
              <a:tblPr/>
              <a:tblGrid>
                <a:gridCol w="678213">
                  <a:extLst>
                    <a:ext uri="{9D8B030D-6E8A-4147-A177-3AD203B41FA5}">
                      <a16:colId xmlns:a16="http://schemas.microsoft.com/office/drawing/2014/main" val="3728330874"/>
                    </a:ext>
                  </a:extLst>
                </a:gridCol>
                <a:gridCol w="586215">
                  <a:extLst>
                    <a:ext uri="{9D8B030D-6E8A-4147-A177-3AD203B41FA5}">
                      <a16:colId xmlns:a16="http://schemas.microsoft.com/office/drawing/2014/main" val="2379358497"/>
                    </a:ext>
                  </a:extLst>
                </a:gridCol>
                <a:gridCol w="586215">
                  <a:extLst>
                    <a:ext uri="{9D8B030D-6E8A-4147-A177-3AD203B41FA5}">
                      <a16:colId xmlns:a16="http://schemas.microsoft.com/office/drawing/2014/main" val="128794321"/>
                    </a:ext>
                  </a:extLst>
                </a:gridCol>
                <a:gridCol w="586215">
                  <a:extLst>
                    <a:ext uri="{9D8B030D-6E8A-4147-A177-3AD203B41FA5}">
                      <a16:colId xmlns:a16="http://schemas.microsoft.com/office/drawing/2014/main" val="117825933"/>
                    </a:ext>
                  </a:extLst>
                </a:gridCol>
                <a:gridCol w="1104201">
                  <a:extLst>
                    <a:ext uri="{9D8B030D-6E8A-4147-A177-3AD203B41FA5}">
                      <a16:colId xmlns:a16="http://schemas.microsoft.com/office/drawing/2014/main" val="1676408162"/>
                    </a:ext>
                  </a:extLst>
                </a:gridCol>
                <a:gridCol w="1039906">
                  <a:extLst>
                    <a:ext uri="{9D8B030D-6E8A-4147-A177-3AD203B41FA5}">
                      <a16:colId xmlns:a16="http://schemas.microsoft.com/office/drawing/2014/main" val="655755826"/>
                    </a:ext>
                  </a:extLst>
                </a:gridCol>
                <a:gridCol w="1434353">
                  <a:extLst>
                    <a:ext uri="{9D8B030D-6E8A-4147-A177-3AD203B41FA5}">
                      <a16:colId xmlns:a16="http://schemas.microsoft.com/office/drawing/2014/main" val="668553811"/>
                    </a:ext>
                  </a:extLst>
                </a:gridCol>
                <a:gridCol w="905435">
                  <a:extLst>
                    <a:ext uri="{9D8B030D-6E8A-4147-A177-3AD203B41FA5}">
                      <a16:colId xmlns:a16="http://schemas.microsoft.com/office/drawing/2014/main" val="4174968836"/>
                    </a:ext>
                  </a:extLst>
                </a:gridCol>
              </a:tblGrid>
              <a:tr h="27149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minterm)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최대항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maxterm)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52770"/>
                  </a:ext>
                </a:extLst>
              </a:tr>
              <a:tr h="271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95845"/>
                  </a:ext>
                </a:extLst>
              </a:tr>
              <a:tr h="1928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yz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xyz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′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159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99519D-A2FC-4A9D-B781-DBBFAF7D9520}"/>
              </a:ext>
            </a:extLst>
          </p:cNvPr>
          <p:cNvSpPr txBox="1"/>
          <p:nvPr/>
        </p:nvSpPr>
        <p:spPr>
          <a:xfrm>
            <a:off x="882369" y="3059668"/>
            <a:ext cx="1047143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예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x+y+z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이면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각 리터럴이 모두 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인 경우만 해당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AC598-6018-4453-9174-4FB7D96F34D8}"/>
              </a:ext>
            </a:extLst>
          </p:cNvPr>
          <p:cNvSpPr txBox="1"/>
          <p:nvPr/>
        </p:nvSpPr>
        <p:spPr>
          <a:xfrm>
            <a:off x="1108407" y="2382560"/>
            <a:ext cx="982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하나의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최대항</a:t>
            </a:r>
            <a:r>
              <a:rPr lang="en-US" altLang="ko-KR">
                <a:solidFill>
                  <a:srgbClr val="00A048"/>
                </a:solidFill>
              </a:rPr>
              <a:t>:</a:t>
            </a:r>
            <a:r>
              <a:rPr lang="ko-KR" altLang="en-US"/>
              <a:t> </a:t>
            </a:r>
            <a:r>
              <a:rPr lang="ko-KR" altLang="en-US">
                <a:solidFill>
                  <a:srgbClr val="00A048"/>
                </a:solidFill>
              </a:rPr>
              <a:t>리터럴의 합</a:t>
            </a:r>
            <a:r>
              <a:rPr lang="en-US" altLang="ko-KR">
                <a:solidFill>
                  <a:srgbClr val="00A048"/>
                </a:solidFill>
              </a:rPr>
              <a:t>(OR)</a:t>
            </a:r>
            <a:r>
              <a:rPr lang="ko-KR" altLang="en-US"/>
              <a:t>으로 표현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인 경우의 표현</a:t>
            </a:r>
            <a:r>
              <a:rPr lang="en-US" altLang="ko-KR"/>
              <a:t>)</a:t>
            </a:r>
          </a:p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ko-KR" altLang="en-US"/>
              <a:t>최대항을 </a:t>
            </a:r>
            <a:r>
              <a:rPr lang="en-US" altLang="ko-KR">
                <a:solidFill>
                  <a:srgbClr val="C00000"/>
                </a:solidFill>
              </a:rPr>
              <a:t>0</a:t>
            </a:r>
            <a:r>
              <a:rPr lang="ko-KR" altLang="en-US"/>
              <a:t>으로 만드는 리터럴 값을 </a:t>
            </a:r>
            <a:r>
              <a:rPr lang="ko-KR" altLang="en-US">
                <a:solidFill>
                  <a:srgbClr val="C00000"/>
                </a:solidFill>
              </a:rPr>
              <a:t>유일</a:t>
            </a:r>
            <a:r>
              <a:rPr lang="ko-KR" altLang="en-US"/>
              <a:t>하게 지정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E10D1-BAD2-4B31-A89B-43239202273E}"/>
              </a:ext>
            </a:extLst>
          </p:cNvPr>
          <p:cNvSpPr txBox="1"/>
          <p:nvPr/>
        </p:nvSpPr>
        <p:spPr>
          <a:xfrm>
            <a:off x="882368" y="1976432"/>
            <a:ext cx="1047143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257300" lvl="2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예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이면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각 리터럴이 모두 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인 경우만 해당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ko-KR" sz="1600" i="1" kern="0">
                <a:solidFill>
                  <a:srgbClr val="C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x</a:t>
            </a:r>
            <a:r>
              <a:rPr lang="pl-PL" altLang="ko-KR" sz="1600" kern="0">
                <a:solidFill>
                  <a:srgbClr val="C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′</a:t>
            </a:r>
            <a:r>
              <a:rPr lang="pl-PL" altLang="ko-KR" sz="1600" i="1" kern="0">
                <a:solidFill>
                  <a:srgbClr val="C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y</a:t>
            </a:r>
            <a:r>
              <a:rPr lang="pl-PL" altLang="ko-KR" sz="1600" kern="0">
                <a:solidFill>
                  <a:srgbClr val="C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′</a:t>
            </a:r>
            <a:r>
              <a:rPr lang="pl-PL" altLang="ko-KR" sz="1600" i="1" kern="0">
                <a:solidFill>
                  <a:srgbClr val="C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z</a:t>
            </a:r>
            <a:r>
              <a:rPr lang="pl-PL" altLang="ko-KR" sz="1600" kern="0">
                <a:solidFill>
                  <a:srgbClr val="C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′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모든 리터럴이 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임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86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13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2.4 </a:t>
            </a:r>
            <a:r>
              <a:rPr lang="ko-KR" altLang="en-US" sz="2200"/>
              <a:t>부울 함수 표현 방식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82368" y="764734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기본 형식</a:t>
            </a:r>
            <a:r>
              <a:rPr lang="en-US" altLang="ko-KR" sz="2000" dirty="0">
                <a:solidFill>
                  <a:srgbClr val="0070C0"/>
                </a:solidFill>
              </a:rPr>
              <a:t>(canonical form) - </a:t>
            </a:r>
            <a:r>
              <a:rPr lang="ko-KR" altLang="en-US" sz="2000" kern="0" dirty="0" err="1">
                <a:solidFill>
                  <a:srgbClr val="00A048"/>
                </a:solidFill>
              </a:rPr>
              <a:t>최소항의</a:t>
            </a:r>
            <a:r>
              <a:rPr lang="en-US" altLang="ko-KR" sz="2000" kern="0" dirty="0">
                <a:solidFill>
                  <a:srgbClr val="00A048"/>
                </a:solidFill>
              </a:rPr>
              <a:t> </a:t>
            </a:r>
            <a:r>
              <a:rPr lang="ko-KR" altLang="en-US" sz="2000" kern="0" dirty="0">
                <a:solidFill>
                  <a:srgbClr val="00A048"/>
                </a:solidFill>
              </a:rPr>
              <a:t>합</a:t>
            </a:r>
            <a:r>
              <a:rPr lang="en-US" altLang="ko-KR" sz="2000" kern="0" dirty="0">
                <a:solidFill>
                  <a:srgbClr val="00A048"/>
                </a:solidFill>
              </a:rPr>
              <a:t>(sum of product: </a:t>
            </a:r>
            <a:r>
              <a:rPr lang="en-US" altLang="ko-KR" sz="2000" kern="0" dirty="0" smtClean="0">
                <a:solidFill>
                  <a:srgbClr val="00A048"/>
                </a:solidFill>
              </a:rPr>
              <a:t>SOP, sum of </a:t>
            </a:r>
            <a:r>
              <a:rPr lang="en-US" altLang="ko-KR" sz="2000" kern="0" dirty="0" err="1" smtClean="0">
                <a:solidFill>
                  <a:srgbClr val="00A048"/>
                </a:solidFill>
              </a:rPr>
              <a:t>minterm</a:t>
            </a:r>
            <a:r>
              <a:rPr lang="en-US" altLang="ko-KR" sz="2000" kern="0" dirty="0" smtClean="0">
                <a:solidFill>
                  <a:srgbClr val="00A048"/>
                </a:solidFill>
              </a:rPr>
              <a:t>)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860159-7BAE-4B50-93E9-FF1A143E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882" y="1288491"/>
            <a:ext cx="10053918" cy="369332"/>
          </a:xfrm>
        </p:spPr>
        <p:txBody>
          <a:bodyPr>
            <a:noAutofit/>
          </a:bodyPr>
          <a:lstStyle/>
          <a:p>
            <a:pPr marL="0" lvl="1" indent="127000"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Canonical </a:t>
            </a:r>
            <a:r>
              <a:rPr lang="en-US" altLang="ko-KR" sz="1800" dirty="0">
                <a:solidFill>
                  <a:srgbClr val="C00000"/>
                </a:solidFill>
              </a:rPr>
              <a:t>conjunctive</a:t>
            </a:r>
            <a:r>
              <a:rPr lang="en-US" altLang="ko-KR" sz="1800" dirty="0"/>
              <a:t> normal form(</a:t>
            </a:r>
            <a:r>
              <a:rPr lang="ko-KR" altLang="en-US" sz="1800" dirty="0" err="1">
                <a:solidFill>
                  <a:srgbClr val="C00000"/>
                </a:solidFill>
              </a:rPr>
              <a:t>연결적</a:t>
            </a:r>
            <a:r>
              <a:rPr lang="ko-KR" altLang="en-US" sz="1800" dirty="0"/>
              <a:t> 기본 정규 형식</a:t>
            </a:r>
            <a:r>
              <a:rPr lang="en-US" altLang="ko-KR" sz="1800" dirty="0" smtClean="0"/>
              <a:t>) :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진리표</a:t>
            </a:r>
            <a:r>
              <a:rPr lang="ko-KR" altLang="en-US" sz="1800" dirty="0" smtClean="0">
                <a:solidFill>
                  <a:srgbClr val="FF0000"/>
                </a:solidFill>
              </a:rPr>
              <a:t> 전체를 하나의 논리식으로 표현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62535E-E769-40CD-9FEE-CF18568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5450"/>
              </p:ext>
            </p:extLst>
          </p:nvPr>
        </p:nvGraphicFramePr>
        <p:xfrm>
          <a:off x="1889314" y="3509674"/>
          <a:ext cx="3132215" cy="2266188"/>
        </p:xfrm>
        <a:graphic>
          <a:graphicData uri="http://schemas.openxmlformats.org/drawingml/2006/table">
            <a:tbl>
              <a:tblPr/>
              <a:tblGrid>
                <a:gridCol w="596675">
                  <a:extLst>
                    <a:ext uri="{9D8B030D-6E8A-4147-A177-3AD203B41FA5}">
                      <a16:colId xmlns:a16="http://schemas.microsoft.com/office/drawing/2014/main" val="1280152203"/>
                    </a:ext>
                  </a:extLst>
                </a:gridCol>
                <a:gridCol w="596675">
                  <a:extLst>
                    <a:ext uri="{9D8B030D-6E8A-4147-A177-3AD203B41FA5}">
                      <a16:colId xmlns:a16="http://schemas.microsoft.com/office/drawing/2014/main" val="3875109550"/>
                    </a:ext>
                  </a:extLst>
                </a:gridCol>
                <a:gridCol w="596675">
                  <a:extLst>
                    <a:ext uri="{9D8B030D-6E8A-4147-A177-3AD203B41FA5}">
                      <a16:colId xmlns:a16="http://schemas.microsoft.com/office/drawing/2014/main" val="3422252655"/>
                    </a:ext>
                  </a:extLst>
                </a:gridCol>
                <a:gridCol w="1342190">
                  <a:extLst>
                    <a:ext uri="{9D8B030D-6E8A-4147-A177-3AD203B41FA5}">
                      <a16:colId xmlns:a16="http://schemas.microsoft.com/office/drawing/2014/main" val="1096744888"/>
                    </a:ext>
                  </a:extLst>
                </a:gridCol>
              </a:tblGrid>
              <a:tr h="2121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03523"/>
                  </a:ext>
                </a:extLst>
              </a:tr>
              <a:tr h="15068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951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158C2-BD3D-4B69-8E7F-F88D9C050EAC}"/>
              </a:ext>
            </a:extLst>
          </p:cNvPr>
          <p:cNvSpPr/>
          <p:nvPr/>
        </p:nvSpPr>
        <p:spPr>
          <a:xfrm>
            <a:off x="5377444" y="3786208"/>
            <a:ext cx="5290277" cy="15432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=001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일 때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이거나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=011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때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이거나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=110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때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이거나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=111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때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이면 됨</a:t>
            </a: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=001, 011, 110, 111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중 하나의 경우일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때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36565D-FCDD-4F99-89E0-4F3C6690B8F2}"/>
              </a:ext>
            </a:extLst>
          </p:cNvPr>
          <p:cNvSpPr txBox="1"/>
          <p:nvPr/>
        </p:nvSpPr>
        <p:spPr>
          <a:xfrm>
            <a:off x="2642908" y="2741906"/>
            <a:ext cx="7091083" cy="395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ctr" fontAlgn="base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>
                <a:solidFill>
                  <a:srgbClr val="0070C0"/>
                </a:solidFill>
              </a:rPr>
              <a:t>표현식</a:t>
            </a:r>
            <a:r>
              <a:rPr lang="en-US" altLang="ko-KR">
                <a:solidFill>
                  <a:srgbClr val="0070C0"/>
                </a:solidFill>
              </a:rPr>
              <a:t>:</a:t>
            </a:r>
            <a:r>
              <a:rPr lang="ko-KR" altLang="en-US">
                <a:solidFill>
                  <a:srgbClr val="0070C0"/>
                </a:solidFill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∑(1, 3, 6, 7) :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ko-KR" altLang="en-US"/>
              <a:t>들의</a:t>
            </a:r>
            <a:r>
              <a:rPr lang="ko-KR" altLang="en-US">
                <a:solidFill>
                  <a:srgbClr val="00A048"/>
                </a:solidFill>
              </a:rPr>
              <a:t> 합집합</a:t>
            </a:r>
            <a:endParaRPr lang="en-US" altLang="ko-KR">
              <a:solidFill>
                <a:srgbClr val="00A04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DE543-8F04-44AB-A13F-3D6356EDFFD0}"/>
              </a:ext>
            </a:extLst>
          </p:cNvPr>
          <p:cNvSpPr txBox="1"/>
          <p:nvPr/>
        </p:nvSpPr>
        <p:spPr>
          <a:xfrm>
            <a:off x="4248234" y="1664366"/>
            <a:ext cx="3515943" cy="391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 +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endParaRPr lang="pl-PL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67665D-8FE1-44EA-B1DA-FC12E971B561}"/>
              </a:ext>
            </a:extLst>
          </p:cNvPr>
          <p:cNvSpPr txBox="1"/>
          <p:nvPr/>
        </p:nvSpPr>
        <p:spPr>
          <a:xfrm>
            <a:off x="1730707" y="2215777"/>
            <a:ext cx="7879150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algn="ctr" fontAlgn="base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ko-KR" sz="1600"/>
              <a:t>2</a:t>
            </a:r>
            <a:r>
              <a:rPr lang="ko-KR" altLang="en-US" sz="1600"/>
              <a:t>진수 </a:t>
            </a:r>
            <a:r>
              <a:rPr kumimoji="0" lang="en-US" altLang="ko-KR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xyz</a:t>
            </a:r>
            <a:r>
              <a:rPr kumimoji="0" lang="en-US" altLang="ko-KR" sz="1600" b="0" i="1" u="none" strike="noStrike" kern="1200" cap="none" spc="0" normalizeH="0" baseline="0" noProof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/>
              <a:t>가 </a:t>
            </a:r>
            <a:r>
              <a:rPr lang="en-US" altLang="ko-KR" sz="1600">
                <a:solidFill>
                  <a:srgbClr val="C00000"/>
                </a:solidFill>
              </a:rPr>
              <a:t>1,3,6,7</a:t>
            </a:r>
            <a:r>
              <a:rPr lang="ko-KR" altLang="en-US" sz="1600"/>
              <a:t>일 때 </a:t>
            </a:r>
            <a:r>
              <a:rPr lang="en-US" altLang="ko-KR" sz="1600">
                <a:solidFill>
                  <a:srgbClr val="C00000"/>
                </a:solidFill>
              </a:rPr>
              <a:t>1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네 가지 어느 경우에서도 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  <a:r>
              <a:rPr lang="ko-KR" altLang="en-US" sz="1600"/>
              <a:t>이 되어야 함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170337-BF18-4B15-8126-B60A2EDD5CFE}"/>
              </a:ext>
            </a:extLst>
          </p:cNvPr>
          <p:cNvSpPr txBox="1"/>
          <p:nvPr/>
        </p:nvSpPr>
        <p:spPr>
          <a:xfrm>
            <a:off x="1329177" y="1688641"/>
            <a:ext cx="256150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dirty="0" err="1"/>
              <a:t>진리표의</a:t>
            </a:r>
            <a:r>
              <a:rPr lang="ko-KR" altLang="en-US" sz="1800" kern="0" dirty="0"/>
              <a:t> </a:t>
            </a:r>
            <a:r>
              <a:rPr lang="en-US" altLang="ko-KR" sz="1800" kern="0" dirty="0">
                <a:solidFill>
                  <a:srgbClr val="00A048"/>
                </a:solidFill>
              </a:rPr>
              <a:t>1</a:t>
            </a:r>
            <a:r>
              <a:rPr lang="ko-KR" altLang="en-US" sz="1800" kern="0" dirty="0">
                <a:solidFill>
                  <a:srgbClr val="00A048"/>
                </a:solidFill>
              </a:rPr>
              <a:t>들의 합</a:t>
            </a:r>
            <a:r>
              <a:rPr lang="ko-KR" altLang="en-US" sz="1800" kern="0" dirty="0"/>
              <a:t>  </a:t>
            </a:r>
            <a:endParaRPr lang="en-US" altLang="ko-KR" sz="1800" kern="0" dirty="0"/>
          </a:p>
        </p:txBody>
      </p:sp>
    </p:spTree>
    <p:extLst>
      <p:ext uri="{BB962C8B-B14F-4D97-AF65-F5344CB8AC3E}">
        <p14:creationId xmlns:p14="http://schemas.microsoft.com/office/powerpoint/2010/main" val="263650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14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2.4 </a:t>
            </a:r>
            <a:r>
              <a:rPr lang="ko-KR" altLang="en-US" sz="2200"/>
              <a:t>부울 함수 표현 방식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82368" y="764734"/>
            <a:ext cx="10471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기본 형식</a:t>
            </a:r>
            <a:r>
              <a:rPr lang="en-US" altLang="ko-KR" sz="2000" dirty="0">
                <a:solidFill>
                  <a:srgbClr val="0070C0"/>
                </a:solidFill>
              </a:rPr>
              <a:t>(canonical form) - </a:t>
            </a:r>
            <a:r>
              <a:rPr lang="ko-KR" altLang="en-US" sz="2000" kern="0" dirty="0" err="1">
                <a:solidFill>
                  <a:srgbClr val="00A048"/>
                </a:solidFill>
              </a:rPr>
              <a:t>최대항의</a:t>
            </a:r>
            <a:r>
              <a:rPr lang="en-US" altLang="ko-KR" sz="2000" kern="0" dirty="0">
                <a:solidFill>
                  <a:srgbClr val="00A048"/>
                </a:solidFill>
              </a:rPr>
              <a:t> </a:t>
            </a:r>
            <a:r>
              <a:rPr lang="ko-KR" altLang="en-US" sz="2000" kern="0" dirty="0">
                <a:solidFill>
                  <a:srgbClr val="00A048"/>
                </a:solidFill>
              </a:rPr>
              <a:t>곱</a:t>
            </a:r>
            <a:r>
              <a:rPr lang="en-US" altLang="ko-KR" sz="2000" kern="0" dirty="0">
                <a:solidFill>
                  <a:srgbClr val="00A048"/>
                </a:solidFill>
              </a:rPr>
              <a:t>(product of sum: </a:t>
            </a:r>
            <a:r>
              <a:rPr lang="en-US" altLang="ko-KR" sz="2000" kern="0" dirty="0" smtClean="0">
                <a:solidFill>
                  <a:srgbClr val="00A048"/>
                </a:solidFill>
              </a:rPr>
              <a:t>POS, </a:t>
            </a:r>
            <a:r>
              <a:rPr lang="en-US" altLang="ko-KR" sz="2000" kern="0" dirty="0">
                <a:solidFill>
                  <a:srgbClr val="00A048"/>
                </a:solidFill>
              </a:rPr>
              <a:t>product </a:t>
            </a:r>
            <a:r>
              <a:rPr lang="en-US" altLang="ko-KR" sz="2000" kern="0" dirty="0" smtClean="0">
                <a:solidFill>
                  <a:srgbClr val="00A048"/>
                </a:solidFill>
              </a:rPr>
              <a:t>of </a:t>
            </a:r>
            <a:r>
              <a:rPr lang="en-US" altLang="ko-KR" sz="2000" kern="0" dirty="0" err="1" smtClean="0">
                <a:solidFill>
                  <a:srgbClr val="00A048"/>
                </a:solidFill>
              </a:rPr>
              <a:t>maxterm</a:t>
            </a:r>
            <a:r>
              <a:rPr lang="en-US" altLang="ko-KR" sz="2000" kern="0" dirty="0" smtClean="0">
                <a:solidFill>
                  <a:srgbClr val="00A048"/>
                </a:solidFill>
              </a:rPr>
              <a:t>)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860159-7BAE-4B50-93E9-FF1A143E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186321"/>
            <a:ext cx="10870582" cy="702942"/>
          </a:xfrm>
        </p:spPr>
        <p:txBody>
          <a:bodyPr>
            <a:noAutofit/>
          </a:bodyPr>
          <a:lstStyle/>
          <a:p>
            <a:pPr marL="971550" lvl="1" indent="-285750"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canonical </a:t>
            </a:r>
            <a:r>
              <a:rPr lang="en-US" altLang="ko-KR" sz="1800" dirty="0">
                <a:solidFill>
                  <a:srgbClr val="C00000"/>
                </a:solidFill>
              </a:rPr>
              <a:t>disjunctive</a:t>
            </a:r>
            <a:r>
              <a:rPr lang="en-US" altLang="ko-KR" sz="1800" dirty="0"/>
              <a:t> normal form(</a:t>
            </a:r>
            <a:r>
              <a:rPr lang="ko-KR" altLang="en-US" sz="1800" dirty="0">
                <a:solidFill>
                  <a:srgbClr val="C00000"/>
                </a:solidFill>
              </a:rPr>
              <a:t>분리적 </a:t>
            </a:r>
            <a:r>
              <a:rPr lang="ko-KR" altLang="en-US" sz="1800" dirty="0"/>
              <a:t>기본 정규 형식</a:t>
            </a:r>
            <a:r>
              <a:rPr lang="en-US" altLang="ko-KR" sz="1800" dirty="0" smtClean="0"/>
              <a:t>) :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진리표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전체를 하나의 논리식으로 표현</a:t>
            </a:r>
            <a:endParaRPr lang="en-US" altLang="ko-KR" sz="1800" kern="0" dirty="0"/>
          </a:p>
          <a:p>
            <a:pPr marL="971550" lvl="1" indent="-285750" algn="just" fontAlgn="base">
              <a:lnSpc>
                <a:spcPct val="120000"/>
              </a:lnSpc>
              <a:spcBef>
                <a:spcPts val="0"/>
              </a:spcBef>
            </a:pPr>
            <a:r>
              <a:rPr lang="ko-KR" altLang="en-US" sz="1800" kern="0" dirty="0" err="1"/>
              <a:t>진리표의</a:t>
            </a:r>
            <a:r>
              <a:rPr lang="ko-KR" altLang="en-US" sz="1800" kern="0" dirty="0"/>
              <a:t> </a:t>
            </a:r>
            <a:r>
              <a:rPr lang="en-US" altLang="ko-KR" sz="1800" kern="0" dirty="0">
                <a:solidFill>
                  <a:srgbClr val="00A048"/>
                </a:solidFill>
              </a:rPr>
              <a:t>0</a:t>
            </a:r>
            <a:r>
              <a:rPr lang="ko-KR" altLang="en-US" sz="1800" kern="0" dirty="0">
                <a:solidFill>
                  <a:srgbClr val="00A048"/>
                </a:solidFill>
              </a:rPr>
              <a:t>들의 곱</a:t>
            </a:r>
            <a:endParaRPr lang="en-US" altLang="ko-KR" sz="1800" kern="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62535E-E769-40CD-9FEE-CF18568C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62853"/>
              </p:ext>
            </p:extLst>
          </p:nvPr>
        </p:nvGraphicFramePr>
        <p:xfrm>
          <a:off x="2124635" y="3731578"/>
          <a:ext cx="3132215" cy="2266188"/>
        </p:xfrm>
        <a:graphic>
          <a:graphicData uri="http://schemas.openxmlformats.org/drawingml/2006/table">
            <a:tbl>
              <a:tblPr/>
              <a:tblGrid>
                <a:gridCol w="596675">
                  <a:extLst>
                    <a:ext uri="{9D8B030D-6E8A-4147-A177-3AD203B41FA5}">
                      <a16:colId xmlns:a16="http://schemas.microsoft.com/office/drawing/2014/main" val="1280152203"/>
                    </a:ext>
                  </a:extLst>
                </a:gridCol>
                <a:gridCol w="596675">
                  <a:extLst>
                    <a:ext uri="{9D8B030D-6E8A-4147-A177-3AD203B41FA5}">
                      <a16:colId xmlns:a16="http://schemas.microsoft.com/office/drawing/2014/main" val="3875109550"/>
                    </a:ext>
                  </a:extLst>
                </a:gridCol>
                <a:gridCol w="596675">
                  <a:extLst>
                    <a:ext uri="{9D8B030D-6E8A-4147-A177-3AD203B41FA5}">
                      <a16:colId xmlns:a16="http://schemas.microsoft.com/office/drawing/2014/main" val="3422252655"/>
                    </a:ext>
                  </a:extLst>
                </a:gridCol>
                <a:gridCol w="1342190">
                  <a:extLst>
                    <a:ext uri="{9D8B030D-6E8A-4147-A177-3AD203B41FA5}">
                      <a16:colId xmlns:a16="http://schemas.microsoft.com/office/drawing/2014/main" val="1096744888"/>
                    </a:ext>
                  </a:extLst>
                </a:gridCol>
              </a:tblGrid>
              <a:tr h="200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03523"/>
                  </a:ext>
                </a:extLst>
              </a:tr>
              <a:tr h="14216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951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AE158C2-BD3D-4B69-8E7F-F88D9C050EAC}"/>
              </a:ext>
            </a:extLst>
          </p:cNvPr>
          <p:cNvSpPr/>
          <p:nvPr/>
        </p:nvSpPr>
        <p:spPr>
          <a:xfrm>
            <a:off x="5540187" y="3731578"/>
            <a:ext cx="5581906" cy="1838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=000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일 때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이거나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=010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때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이거나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=100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때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이거나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=101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일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때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이면 됨</a:t>
            </a: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ko-KR" sz="16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ko-KR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xyz=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en-US" altLang="ko-KR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010, 100, 101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중 하나의 경우일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때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ko-KR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F192C-FD8E-4FAA-BE89-F1588E85E82D}"/>
              </a:ext>
            </a:extLst>
          </p:cNvPr>
          <p:cNvSpPr txBox="1"/>
          <p:nvPr/>
        </p:nvSpPr>
        <p:spPr>
          <a:xfrm>
            <a:off x="2124635" y="2942440"/>
            <a:ext cx="6831105" cy="395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ctr" fontAlgn="base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>
                <a:solidFill>
                  <a:srgbClr val="0070C0"/>
                </a:solidFill>
              </a:rPr>
              <a:t>표현식</a:t>
            </a:r>
            <a:r>
              <a:rPr lang="en-US" altLang="ko-KR">
                <a:solidFill>
                  <a:srgbClr val="0070C0"/>
                </a:solidFill>
              </a:rPr>
              <a:t>:</a:t>
            </a:r>
            <a:r>
              <a:rPr lang="ko-KR" altLang="en-US">
                <a:solidFill>
                  <a:srgbClr val="0070C0"/>
                </a:solidFill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∏(0, 2, 4, 5) : </a:t>
            </a:r>
            <a:r>
              <a:rPr lang="en-US" altLang="ko-KR">
                <a:solidFill>
                  <a:srgbClr val="C00000"/>
                </a:solidFill>
              </a:rPr>
              <a:t>0</a:t>
            </a:r>
            <a:r>
              <a:rPr lang="ko-KR" altLang="en-US">
                <a:solidFill>
                  <a:srgbClr val="00A048"/>
                </a:solidFill>
              </a:rPr>
              <a:t>들의 곱집합</a:t>
            </a:r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4B3515C-4D1C-42DF-8C01-494DB5712633}"/>
              </a:ext>
            </a:extLst>
          </p:cNvPr>
          <p:cNvSpPr txBox="1">
            <a:spLocks/>
          </p:cNvSpPr>
          <p:nvPr/>
        </p:nvSpPr>
        <p:spPr>
          <a:xfrm>
            <a:off x="4083422" y="1558479"/>
            <a:ext cx="5867402" cy="417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2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1800" i="1">
                <a:solidFill>
                  <a:schemeClr val="tx1"/>
                </a:solidFill>
              </a:rPr>
              <a:t>F</a:t>
            </a:r>
            <a:r>
              <a:rPr lang="en-US" altLang="ko-KR" sz="1800">
                <a:solidFill>
                  <a:schemeClr val="tx1"/>
                </a:solidFill>
              </a:rPr>
              <a:t>(</a:t>
            </a:r>
            <a:r>
              <a:rPr lang="en-US" altLang="ko-KR" sz="1800" i="1">
                <a:solidFill>
                  <a:schemeClr val="tx1"/>
                </a:solidFill>
              </a:rPr>
              <a:t>x</a:t>
            </a:r>
            <a:r>
              <a:rPr lang="en-US" altLang="ko-KR" sz="1800">
                <a:solidFill>
                  <a:schemeClr val="tx1"/>
                </a:solidFill>
              </a:rPr>
              <a:t>, </a:t>
            </a:r>
            <a:r>
              <a:rPr lang="en-US" altLang="ko-KR" sz="1800" i="1">
                <a:solidFill>
                  <a:schemeClr val="tx1"/>
                </a:solidFill>
              </a:rPr>
              <a:t>y</a:t>
            </a:r>
            <a:r>
              <a:rPr lang="en-US" altLang="ko-KR" sz="1800">
                <a:solidFill>
                  <a:schemeClr val="tx1"/>
                </a:solidFill>
              </a:rPr>
              <a:t>, </a:t>
            </a:r>
            <a:r>
              <a:rPr lang="en-US" altLang="ko-KR" sz="1800" i="1">
                <a:solidFill>
                  <a:schemeClr val="tx1"/>
                </a:solidFill>
              </a:rPr>
              <a:t>z</a:t>
            </a:r>
            <a:r>
              <a:rPr lang="en-US" altLang="ko-KR" sz="1800">
                <a:solidFill>
                  <a:schemeClr val="tx1"/>
                </a:solidFill>
              </a:rPr>
              <a:t>) = (</a:t>
            </a:r>
            <a:r>
              <a:rPr lang="en-US" altLang="ko-KR" sz="1800" i="1">
                <a:solidFill>
                  <a:schemeClr val="tx1"/>
                </a:solidFill>
              </a:rPr>
              <a:t>x </a:t>
            </a:r>
            <a:r>
              <a:rPr lang="en-US" altLang="ko-KR" sz="1800">
                <a:solidFill>
                  <a:schemeClr val="tx1"/>
                </a:solidFill>
              </a:rPr>
              <a:t>+ </a:t>
            </a:r>
            <a:r>
              <a:rPr lang="en-US" altLang="ko-KR" sz="1800" i="1">
                <a:solidFill>
                  <a:schemeClr val="tx1"/>
                </a:solidFill>
              </a:rPr>
              <a:t>y </a:t>
            </a:r>
            <a:r>
              <a:rPr lang="en-US" altLang="ko-KR" sz="1800">
                <a:solidFill>
                  <a:schemeClr val="tx1"/>
                </a:solidFill>
              </a:rPr>
              <a:t>+ </a:t>
            </a:r>
            <a:r>
              <a:rPr lang="en-US" altLang="ko-KR" sz="1800" i="1">
                <a:solidFill>
                  <a:schemeClr val="tx1"/>
                </a:solidFill>
              </a:rPr>
              <a:t>z</a:t>
            </a:r>
            <a:r>
              <a:rPr lang="en-US" altLang="ko-KR" sz="1800">
                <a:solidFill>
                  <a:schemeClr val="tx1"/>
                </a:solidFill>
              </a:rPr>
              <a:t>)(</a:t>
            </a:r>
            <a:r>
              <a:rPr lang="en-US" altLang="ko-KR" sz="1800" i="1">
                <a:solidFill>
                  <a:schemeClr val="tx1"/>
                </a:solidFill>
              </a:rPr>
              <a:t>x </a:t>
            </a:r>
            <a:r>
              <a:rPr lang="en-US" altLang="ko-KR" sz="1800">
                <a:solidFill>
                  <a:schemeClr val="tx1"/>
                </a:solidFill>
              </a:rPr>
              <a:t>+ </a:t>
            </a:r>
            <a:r>
              <a:rPr lang="en-US" altLang="ko-KR" sz="1800" i="1">
                <a:solidFill>
                  <a:schemeClr val="tx1"/>
                </a:solidFill>
              </a:rPr>
              <a:t>y</a:t>
            </a:r>
            <a:r>
              <a:rPr lang="en-US" altLang="ko-KR" sz="1800">
                <a:solidFill>
                  <a:schemeClr val="tx1"/>
                </a:solidFill>
              </a:rPr>
              <a:t>′</a:t>
            </a:r>
            <a:r>
              <a:rPr lang="en-US" altLang="ko-KR" sz="1800" i="1">
                <a:solidFill>
                  <a:schemeClr val="tx1"/>
                </a:solidFill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+ </a:t>
            </a:r>
            <a:r>
              <a:rPr lang="en-US" altLang="ko-KR" sz="1800" i="1">
                <a:solidFill>
                  <a:schemeClr val="tx1"/>
                </a:solidFill>
              </a:rPr>
              <a:t>z</a:t>
            </a:r>
            <a:r>
              <a:rPr lang="en-US" altLang="ko-KR" sz="1800">
                <a:solidFill>
                  <a:schemeClr val="tx1"/>
                </a:solidFill>
              </a:rPr>
              <a:t>)(</a:t>
            </a:r>
            <a:r>
              <a:rPr lang="en-US" altLang="ko-KR" sz="1800" i="1">
                <a:solidFill>
                  <a:schemeClr val="tx1"/>
                </a:solidFill>
              </a:rPr>
              <a:t>x</a:t>
            </a:r>
            <a:r>
              <a:rPr lang="en-US" altLang="ko-KR" sz="1800">
                <a:solidFill>
                  <a:schemeClr val="tx1"/>
                </a:solidFill>
              </a:rPr>
              <a:t>′</a:t>
            </a:r>
            <a:r>
              <a:rPr lang="en-US" altLang="ko-KR" sz="1800" i="1">
                <a:solidFill>
                  <a:schemeClr val="tx1"/>
                </a:solidFill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+ </a:t>
            </a:r>
            <a:r>
              <a:rPr lang="en-US" altLang="ko-KR" sz="1800" i="1">
                <a:solidFill>
                  <a:schemeClr val="tx1"/>
                </a:solidFill>
              </a:rPr>
              <a:t>y </a:t>
            </a:r>
            <a:r>
              <a:rPr lang="en-US" altLang="ko-KR" sz="1800">
                <a:solidFill>
                  <a:schemeClr val="tx1"/>
                </a:solidFill>
              </a:rPr>
              <a:t>+ </a:t>
            </a:r>
            <a:r>
              <a:rPr lang="en-US" altLang="ko-KR" sz="1800" i="1">
                <a:solidFill>
                  <a:schemeClr val="tx1"/>
                </a:solidFill>
              </a:rPr>
              <a:t>z</a:t>
            </a:r>
            <a:r>
              <a:rPr lang="en-US" altLang="ko-KR" sz="1800">
                <a:solidFill>
                  <a:schemeClr val="tx1"/>
                </a:solidFill>
              </a:rPr>
              <a:t>)(</a:t>
            </a:r>
            <a:r>
              <a:rPr lang="en-US" altLang="ko-KR" sz="1800" i="1">
                <a:solidFill>
                  <a:schemeClr val="tx1"/>
                </a:solidFill>
              </a:rPr>
              <a:t>x</a:t>
            </a:r>
            <a:r>
              <a:rPr lang="en-US" altLang="ko-KR" sz="1800">
                <a:solidFill>
                  <a:schemeClr val="tx1"/>
                </a:solidFill>
              </a:rPr>
              <a:t>′</a:t>
            </a:r>
            <a:r>
              <a:rPr lang="en-US" altLang="ko-KR" sz="1800" i="1">
                <a:solidFill>
                  <a:schemeClr val="tx1"/>
                </a:solidFill>
              </a:rPr>
              <a:t> </a:t>
            </a:r>
            <a:r>
              <a:rPr lang="en-US" altLang="ko-KR" sz="1800">
                <a:solidFill>
                  <a:schemeClr val="tx1"/>
                </a:solidFill>
              </a:rPr>
              <a:t>+ </a:t>
            </a:r>
            <a:r>
              <a:rPr lang="en-US" altLang="ko-KR" sz="1800" i="1">
                <a:solidFill>
                  <a:schemeClr val="tx1"/>
                </a:solidFill>
              </a:rPr>
              <a:t>y </a:t>
            </a:r>
            <a:r>
              <a:rPr lang="en-US" altLang="ko-KR" sz="1800">
                <a:solidFill>
                  <a:schemeClr val="tx1"/>
                </a:solidFill>
              </a:rPr>
              <a:t>+ </a:t>
            </a:r>
            <a:r>
              <a:rPr lang="en-US" altLang="ko-KR" sz="1800" i="1">
                <a:solidFill>
                  <a:schemeClr val="tx1"/>
                </a:solidFill>
              </a:rPr>
              <a:t>z</a:t>
            </a:r>
            <a:r>
              <a:rPr lang="en-US" altLang="ko-KR" sz="1800">
                <a:solidFill>
                  <a:schemeClr val="tx1"/>
                </a:solidFill>
              </a:rPr>
              <a:t>′)</a:t>
            </a:r>
            <a:endParaRPr lang="pl-PL" altLang="ko-KR" sz="1800">
              <a:solidFill>
                <a:schemeClr val="tx1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7F7949F-D469-46C5-83FC-728EDA17DDA2}"/>
              </a:ext>
            </a:extLst>
          </p:cNvPr>
          <p:cNvSpPr txBox="1">
            <a:spLocks/>
          </p:cNvSpPr>
          <p:nvPr/>
        </p:nvSpPr>
        <p:spPr>
          <a:xfrm>
            <a:off x="1259539" y="2033068"/>
            <a:ext cx="10515601" cy="77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2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lvl="3" indent="0" algn="just" fontAlgn="base">
              <a:lnSpc>
                <a:spcPct val="120000"/>
              </a:lnSpc>
              <a:spcBef>
                <a:spcPts val="0"/>
              </a:spcBef>
              <a:buFont typeface="맑은 고딕" panose="020B0503020000020004" pitchFamily="50" charset="-127"/>
              <a:buNone/>
            </a:pP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2</a:t>
            </a:r>
            <a:r>
              <a:rPr lang="ko-KR" altLang="en-US" sz="1600"/>
              <a:t>진수 </a:t>
            </a:r>
            <a:r>
              <a:rPr lang="en-US" altLang="ko-KR" sz="1600" i="1">
                <a:solidFill>
                  <a:srgbClr val="C00000"/>
                </a:solidFill>
              </a:rPr>
              <a:t>xyz</a:t>
            </a:r>
            <a:r>
              <a:rPr lang="ko-KR" altLang="en-US" sz="1600"/>
              <a:t>가 </a:t>
            </a:r>
            <a:r>
              <a:rPr lang="en-US" altLang="ko-KR" sz="1600">
                <a:solidFill>
                  <a:srgbClr val="C00000"/>
                </a:solidFill>
              </a:rPr>
              <a:t>0,2,4,5</a:t>
            </a:r>
            <a:r>
              <a:rPr lang="ko-KR" altLang="en-US" sz="1600"/>
              <a:t>일 때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r>
              <a:rPr lang="ko-KR" altLang="en-US" sz="1600"/>
              <a:t>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네 가지 어느 경우에서도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r>
              <a:rPr lang="ko-KR" altLang="en-US" sz="1600"/>
              <a:t>이 되어야 함</a:t>
            </a:r>
            <a:endParaRPr lang="en-US" altLang="ko-KR" sz="1600"/>
          </a:p>
          <a:p>
            <a:pPr marL="1143000" lvl="3" indent="0" algn="just" fontAlgn="base">
              <a:lnSpc>
                <a:spcPct val="120000"/>
              </a:lnSpc>
              <a:spcBef>
                <a:spcPts val="0"/>
              </a:spcBef>
              <a:buFont typeface="맑은 고딕" panose="020B0503020000020004" pitchFamily="50" charset="-127"/>
              <a:buNone/>
            </a:pP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하나의 최대항이 </a:t>
            </a:r>
            <a:r>
              <a:rPr lang="en-US" altLang="ko-KR" sz="1600">
                <a:solidFill>
                  <a:srgbClr val="C00000"/>
                </a:solidFill>
              </a:rPr>
              <a:t>0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</a:t>
            </a:r>
            <a:r>
              <a:rPr lang="ko-KR" altLang="en-US" sz="1600"/>
              <a:t>전체가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r>
              <a:rPr lang="ko-KR" altLang="en-US" sz="1600"/>
              <a:t> 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26429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15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2.4 </a:t>
            </a:r>
            <a:r>
              <a:rPr lang="ko-KR" altLang="en-US" sz="2200"/>
              <a:t>부울 함수 표현 방식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82368" y="764734"/>
            <a:ext cx="6531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표준 형식</a:t>
            </a:r>
            <a:r>
              <a:rPr lang="en-US" altLang="ko-KR" sz="2000">
                <a:solidFill>
                  <a:srgbClr val="0070C0"/>
                </a:solidFill>
              </a:rPr>
              <a:t>(standard form)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B79AAB9-857F-4E79-897A-1EB6F1C5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585150"/>
            <a:ext cx="9931399" cy="361093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lvl="1" indent="0" fontAlgn="base">
              <a:lnSpc>
                <a:spcPct val="120000"/>
              </a:lnSpc>
              <a:buNone/>
            </a:pPr>
            <a:endParaRPr lang="en-US" altLang="ko-KR" sz="1800" i="1"/>
          </a:p>
          <a:p>
            <a:pPr marL="457200" lvl="1" indent="0" fontAlgn="base">
              <a:lnSpc>
                <a:spcPct val="120000"/>
              </a:lnSpc>
              <a:buNone/>
            </a:pPr>
            <a:r>
              <a:rPr lang="en-US" altLang="ko-KR" sz="1800" i="1"/>
              <a:t>F</a:t>
            </a:r>
            <a:r>
              <a:rPr lang="en-US" altLang="ko-KR" sz="1800" dirty="0"/>
              <a:t>(</a:t>
            </a:r>
            <a:r>
              <a:rPr lang="en-US" altLang="ko-KR" sz="1800" i="1" dirty="0"/>
              <a:t>x</a:t>
            </a:r>
            <a:r>
              <a:rPr lang="en-US" altLang="ko-KR" sz="1800" dirty="0"/>
              <a:t>, </a:t>
            </a:r>
            <a:r>
              <a:rPr lang="en-US" altLang="ko-KR" sz="1800" i="1" dirty="0"/>
              <a:t>y</a:t>
            </a:r>
            <a:r>
              <a:rPr lang="en-US" altLang="ko-KR" sz="1800" dirty="0"/>
              <a:t>, </a:t>
            </a:r>
            <a:r>
              <a:rPr lang="en-US" altLang="ko-KR" sz="1800" i="1" dirty="0"/>
              <a:t>z</a:t>
            </a:r>
            <a:r>
              <a:rPr lang="en-US" altLang="ko-KR" sz="1800" dirty="0"/>
              <a:t>) = </a:t>
            </a:r>
            <a:r>
              <a:rPr lang="en-US" altLang="ko-KR" sz="1800" i="1" dirty="0" err="1"/>
              <a:t>xy</a:t>
            </a:r>
            <a:r>
              <a:rPr lang="en-US" altLang="ko-KR" sz="1800" i="1" dirty="0"/>
              <a:t> </a:t>
            </a:r>
            <a:r>
              <a:rPr lang="en-US" altLang="ko-KR" sz="1800" dirty="0"/>
              <a:t>+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: canonical form(SOP)</a:t>
            </a:r>
            <a:br>
              <a:rPr lang="en-US" altLang="ko-KR" sz="1800" dirty="0">
                <a:solidFill>
                  <a:srgbClr val="0070C0"/>
                </a:solidFill>
              </a:rPr>
            </a:br>
            <a:r>
              <a:rPr lang="en-US" altLang="ko-KR" sz="1800" dirty="0"/>
              <a:t>   = </a:t>
            </a:r>
            <a:r>
              <a:rPr lang="en-US" altLang="ko-KR" sz="1800" i="1" dirty="0" err="1"/>
              <a:t>xy</a:t>
            </a:r>
            <a:r>
              <a:rPr lang="en-US" altLang="ko-KR" sz="1800" dirty="0"/>
              <a:t>(</a:t>
            </a:r>
            <a:r>
              <a:rPr lang="en-US" altLang="ko-KR" sz="1800" i="1" dirty="0"/>
              <a:t>z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z</a:t>
            </a:r>
            <a:r>
              <a:rPr lang="en-US" altLang="ko-KR" sz="1800" dirty="0"/>
              <a:t>)</a:t>
            </a:r>
            <a:r>
              <a:rPr lang="en-US" altLang="ko-KR" sz="1800" i="1" dirty="0"/>
              <a:t> </a:t>
            </a:r>
            <a:r>
              <a:rPr lang="en-US" altLang="ko-KR" sz="1800" dirty="0"/>
              <a:t>+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(</a:t>
            </a:r>
            <a:r>
              <a:rPr lang="en-US" altLang="ko-KR" sz="1800" i="1" dirty="0"/>
              <a:t>y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y</a:t>
            </a:r>
            <a:r>
              <a:rPr lang="en-US" altLang="ko-KR" sz="1800" dirty="0"/>
              <a:t>) : </a:t>
            </a:r>
            <a:r>
              <a:rPr lang="ko-KR" altLang="en-US" sz="1800" dirty="0"/>
              <a:t>제거된 </a:t>
            </a:r>
            <a:r>
              <a:rPr lang="ko-KR" altLang="en-US" sz="1800" dirty="0" err="1"/>
              <a:t>리터럴</a:t>
            </a:r>
            <a:r>
              <a:rPr lang="ko-KR" altLang="en-US" sz="1800" dirty="0"/>
              <a:t> 추가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= </a:t>
            </a:r>
            <a:r>
              <a:rPr lang="en-US" altLang="ko-KR" sz="1800" i="1" dirty="0"/>
              <a:t>xyz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xyz</a:t>
            </a:r>
            <a:r>
              <a:rPr lang="en-US" altLang="ko-KR" sz="1800" dirty="0"/>
              <a:t> +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 +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yz</a:t>
            </a:r>
            <a:r>
              <a:rPr lang="en-US" altLang="ko-KR" sz="1800" dirty="0"/>
              <a:t> : </a:t>
            </a:r>
            <a:r>
              <a:rPr lang="ko-KR" altLang="en-US" sz="1800" dirty="0"/>
              <a:t>중복 제거 및 순서 정리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=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 +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yz</a:t>
            </a:r>
            <a:r>
              <a:rPr lang="en-US" altLang="ko-KR" sz="1800" dirty="0"/>
              <a:t> + </a:t>
            </a:r>
            <a:r>
              <a:rPr lang="en-US" altLang="ko-KR" sz="1800" i="1" dirty="0"/>
              <a:t>xyz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xyz 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rgbClr val="C00000"/>
                </a:solidFill>
              </a:rPr>
              <a:t>standard form(SOP)</a:t>
            </a:r>
          </a:p>
          <a:p>
            <a:pPr marL="457200" lvl="1" indent="0" fontAlgn="base">
              <a:lnSpc>
                <a:spcPct val="120000"/>
              </a:lnSpc>
              <a:buNone/>
            </a:pPr>
            <a:r>
              <a:rPr lang="en-US" altLang="ko-KR" sz="1800" i="1" dirty="0"/>
              <a:t>F</a:t>
            </a:r>
            <a:r>
              <a:rPr lang="en-US" altLang="ko-KR" sz="1800" dirty="0"/>
              <a:t>(</a:t>
            </a:r>
            <a:r>
              <a:rPr lang="en-US" altLang="ko-KR" sz="1800" i="1" dirty="0"/>
              <a:t>x</a:t>
            </a:r>
            <a:r>
              <a:rPr lang="en-US" altLang="ko-KR" sz="1800" dirty="0"/>
              <a:t>, </a:t>
            </a:r>
            <a:r>
              <a:rPr lang="en-US" altLang="ko-KR" sz="1800" i="1" dirty="0"/>
              <a:t>y</a:t>
            </a:r>
            <a:r>
              <a:rPr lang="en-US" altLang="ko-KR" sz="1800" dirty="0"/>
              <a:t>, </a:t>
            </a:r>
            <a:r>
              <a:rPr lang="en-US" altLang="ko-KR" sz="1800" i="1" dirty="0"/>
              <a:t>z</a:t>
            </a:r>
            <a:r>
              <a:rPr lang="en-US" altLang="ko-KR" sz="1800" dirty="0"/>
              <a:t>) = (</a:t>
            </a:r>
            <a:r>
              <a:rPr lang="en-US" altLang="ko-KR" sz="1800" i="1" dirty="0"/>
              <a:t>x </a:t>
            </a:r>
            <a:r>
              <a:rPr lang="en-US" altLang="ko-KR" sz="1800" dirty="0"/>
              <a:t>+ </a:t>
            </a:r>
            <a:r>
              <a:rPr lang="en-US" altLang="ko-KR" sz="1800" i="1" dirty="0"/>
              <a:t>y</a:t>
            </a:r>
            <a:r>
              <a:rPr lang="en-US" altLang="ko-KR" sz="1800" dirty="0"/>
              <a:t>)(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z</a:t>
            </a:r>
            <a:r>
              <a:rPr lang="en-US" altLang="ko-KR" sz="1800" dirty="0"/>
              <a:t>) : </a:t>
            </a:r>
            <a:r>
              <a:rPr lang="en-US" altLang="ko-KR" sz="1800" dirty="0">
                <a:solidFill>
                  <a:srgbClr val="0070C0"/>
                </a:solidFill>
              </a:rPr>
              <a:t>canonical form(POS)</a:t>
            </a:r>
            <a:br>
              <a:rPr lang="en-US" altLang="ko-KR" sz="1800" dirty="0">
                <a:solidFill>
                  <a:srgbClr val="0070C0"/>
                </a:solidFill>
              </a:rPr>
            </a:br>
            <a:r>
              <a:rPr lang="en-US" altLang="ko-KR" sz="1800" dirty="0"/>
              <a:t>   = (</a:t>
            </a:r>
            <a:r>
              <a:rPr lang="en-US" altLang="ko-KR" sz="1800" i="1" dirty="0"/>
              <a:t>x </a:t>
            </a:r>
            <a:r>
              <a:rPr lang="en-US" altLang="ko-KR" sz="1800" dirty="0"/>
              <a:t>+ </a:t>
            </a:r>
            <a:r>
              <a:rPr lang="en-US" altLang="ko-KR" sz="1800" i="1" dirty="0"/>
              <a:t>y </a:t>
            </a:r>
            <a:r>
              <a:rPr lang="en-US" altLang="ko-KR" sz="1800" dirty="0"/>
              <a:t>+ </a:t>
            </a:r>
            <a:r>
              <a:rPr lang="en-US" altLang="ko-KR" sz="1800" i="1" dirty="0" err="1"/>
              <a:t>z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)(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z</a:t>
            </a:r>
            <a:r>
              <a:rPr lang="en-US" altLang="ko-KR" sz="1800" dirty="0"/>
              <a:t> + 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dirty="0"/>
              <a:t>) : </a:t>
            </a:r>
            <a:r>
              <a:rPr lang="ko-KR" altLang="en-US" sz="1800" dirty="0"/>
              <a:t>제거된 </a:t>
            </a:r>
            <a:r>
              <a:rPr lang="ko-KR" altLang="en-US" sz="1800" dirty="0" err="1"/>
              <a:t>리터럴</a:t>
            </a:r>
            <a:r>
              <a:rPr lang="ko-KR" altLang="en-US" sz="1800" dirty="0"/>
              <a:t> 추가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= (</a:t>
            </a:r>
            <a:r>
              <a:rPr lang="en-US" altLang="ko-KR" sz="1800" i="1" dirty="0"/>
              <a:t>x </a:t>
            </a:r>
            <a:r>
              <a:rPr lang="en-US" altLang="ko-KR" sz="1800" dirty="0"/>
              <a:t>+ </a:t>
            </a:r>
            <a:r>
              <a:rPr lang="en-US" altLang="ko-KR" sz="1800" i="1" dirty="0"/>
              <a:t>y </a:t>
            </a:r>
            <a:r>
              <a:rPr lang="en-US" altLang="ko-KR" sz="1800" dirty="0"/>
              <a:t>+ </a:t>
            </a:r>
            <a:r>
              <a:rPr lang="en-US" altLang="ko-KR" sz="1800" i="1" dirty="0"/>
              <a:t>z</a:t>
            </a:r>
            <a:r>
              <a:rPr lang="en-US" altLang="ko-KR" sz="1800" dirty="0"/>
              <a:t>)(</a:t>
            </a:r>
            <a:r>
              <a:rPr lang="en-US" altLang="ko-KR" sz="1800" i="1" dirty="0"/>
              <a:t>x </a:t>
            </a:r>
            <a:r>
              <a:rPr lang="en-US" altLang="ko-KR" sz="1800" dirty="0"/>
              <a:t>+ </a:t>
            </a:r>
            <a:r>
              <a:rPr lang="en-US" altLang="ko-KR" sz="1800" i="1" dirty="0"/>
              <a:t>y </a:t>
            </a:r>
            <a:r>
              <a:rPr lang="en-US" altLang="ko-KR" sz="1800" dirty="0"/>
              <a:t>+ </a:t>
            </a:r>
            <a:r>
              <a:rPr lang="en-US" altLang="ko-KR" sz="1800" i="1" dirty="0"/>
              <a:t>z</a:t>
            </a:r>
            <a:r>
              <a:rPr lang="en-US" altLang="ko-KR" sz="1800" dirty="0"/>
              <a:t>′)(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z</a:t>
            </a:r>
            <a:r>
              <a:rPr lang="en-US" altLang="ko-KR" sz="1800" dirty="0"/>
              <a:t> + </a:t>
            </a:r>
            <a:r>
              <a:rPr lang="en-US" altLang="ko-KR" sz="1800" i="1" dirty="0"/>
              <a:t>y</a:t>
            </a:r>
            <a:r>
              <a:rPr lang="en-US" altLang="ko-KR" sz="1800" dirty="0"/>
              <a:t>)(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z</a:t>
            </a:r>
            <a:r>
              <a:rPr lang="en-US" altLang="ko-KR" sz="1800" dirty="0"/>
              <a:t> + </a:t>
            </a:r>
            <a:r>
              <a:rPr lang="en-US" altLang="ko-KR" sz="1800" i="1" dirty="0"/>
              <a:t>y</a:t>
            </a:r>
            <a:r>
              <a:rPr lang="en-US" altLang="ko-KR" sz="1800" dirty="0"/>
              <a:t>′) : </a:t>
            </a:r>
            <a:r>
              <a:rPr lang="ko-KR" altLang="en-US" sz="1800" dirty="0"/>
              <a:t>중복 제거 및 순서 정리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= (</a:t>
            </a:r>
            <a:r>
              <a:rPr lang="en-US" altLang="ko-KR" sz="1800" i="1" dirty="0"/>
              <a:t>x </a:t>
            </a:r>
            <a:r>
              <a:rPr lang="en-US" altLang="ko-KR" sz="1800" dirty="0"/>
              <a:t>+ </a:t>
            </a:r>
            <a:r>
              <a:rPr lang="en-US" altLang="ko-KR" sz="1800" i="1" dirty="0"/>
              <a:t>y </a:t>
            </a:r>
            <a:r>
              <a:rPr lang="en-US" altLang="ko-KR" sz="1800" dirty="0"/>
              <a:t>+ </a:t>
            </a:r>
            <a:r>
              <a:rPr lang="en-US" altLang="ko-KR" sz="1800" i="1" dirty="0"/>
              <a:t>z</a:t>
            </a:r>
            <a:r>
              <a:rPr lang="en-US" altLang="ko-KR" sz="1800" dirty="0"/>
              <a:t>)(</a:t>
            </a:r>
            <a:r>
              <a:rPr lang="en-US" altLang="ko-KR" sz="1800" i="1" dirty="0"/>
              <a:t>x </a:t>
            </a:r>
            <a:r>
              <a:rPr lang="en-US" altLang="ko-KR" sz="1800" dirty="0"/>
              <a:t>+ </a:t>
            </a:r>
            <a:r>
              <a:rPr lang="en-US" altLang="ko-KR" sz="1800" i="1" dirty="0"/>
              <a:t>y </a:t>
            </a:r>
            <a:r>
              <a:rPr lang="en-US" altLang="ko-KR" sz="1800" dirty="0"/>
              <a:t>+ </a:t>
            </a:r>
            <a:r>
              <a:rPr lang="en-US" altLang="ko-KR" sz="1800" i="1" dirty="0"/>
              <a:t>z</a:t>
            </a:r>
            <a:r>
              <a:rPr lang="en-US" altLang="ko-KR" sz="1800" dirty="0"/>
              <a:t>′)(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y</a:t>
            </a:r>
            <a:r>
              <a:rPr lang="en-US" altLang="ko-KR" sz="1800" dirty="0"/>
              <a:t> + </a:t>
            </a:r>
            <a:r>
              <a:rPr lang="en-US" altLang="ko-KR" sz="1800" i="1" dirty="0"/>
              <a:t>z</a:t>
            </a:r>
            <a:r>
              <a:rPr lang="en-US" altLang="ko-KR" sz="1800" dirty="0"/>
              <a:t>)(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y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z</a:t>
            </a:r>
            <a:r>
              <a:rPr lang="en-US" altLang="ko-KR" sz="1800" dirty="0"/>
              <a:t>)</a:t>
            </a:r>
            <a:r>
              <a:rPr lang="en-US" altLang="ko-KR" sz="1800" i="1" dirty="0"/>
              <a:t> 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rgbClr val="C00000"/>
                </a:solidFill>
              </a:rPr>
              <a:t>standard form(POS)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D97E9-E7D4-4319-924B-58477DE61F73}"/>
              </a:ext>
            </a:extLst>
          </p:cNvPr>
          <p:cNvSpPr txBox="1"/>
          <p:nvPr/>
        </p:nvSpPr>
        <p:spPr>
          <a:xfrm>
            <a:off x="838200" y="1127602"/>
            <a:ext cx="10515599" cy="105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 fontAlgn="base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kern="0"/>
              <a:t>모든 리터럴이 제거되지 않고 표현된</a:t>
            </a:r>
            <a:r>
              <a:rPr lang="en-US" altLang="ko-KR" kern="0"/>
              <a:t> </a:t>
            </a:r>
            <a:r>
              <a:rPr lang="ko-KR" altLang="en-US" kern="0"/>
              <a:t>함수 형식</a:t>
            </a:r>
            <a:endParaRPr lang="en-US" altLang="ko-KR" kern="0"/>
          </a:p>
          <a:p>
            <a:pPr lvl="2"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altLang="ko-KR" kern="0">
                <a:sym typeface="Wingdings" panose="05000000000000000000" pitchFamily="2" charset="2"/>
              </a:rPr>
              <a:t> </a:t>
            </a:r>
            <a:r>
              <a:rPr lang="ko-KR" altLang="en-US" kern="0">
                <a:solidFill>
                  <a:schemeClr val="accent1">
                    <a:lumMod val="75000"/>
                  </a:schemeClr>
                </a:solidFill>
              </a:rPr>
              <a:t>기본</a:t>
            </a:r>
            <a:r>
              <a:rPr lang="en-US" altLang="ko-KR" ker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kern="0">
                <a:solidFill>
                  <a:schemeClr val="accent1">
                    <a:lumMod val="75000"/>
                  </a:schemeClr>
                </a:solidFill>
              </a:rPr>
              <a:t>형식</a:t>
            </a:r>
            <a:r>
              <a:rPr lang="en-US" altLang="ko-KR" ker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ko-KR" altLang="en-US" ker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kern="0">
                <a:solidFill>
                  <a:srgbClr val="00A048"/>
                </a:solidFill>
              </a:rPr>
              <a:t>간소화</a:t>
            </a:r>
            <a:r>
              <a:rPr lang="ko-KR" altLang="en-US" kern="0"/>
              <a:t>된 표현</a:t>
            </a:r>
            <a:r>
              <a:rPr lang="en-US" altLang="ko-KR" kern="0"/>
              <a:t> / </a:t>
            </a:r>
            <a:r>
              <a:rPr lang="ko-KR" altLang="en-US" kern="0">
                <a:solidFill>
                  <a:schemeClr val="accent1">
                    <a:lumMod val="75000"/>
                  </a:schemeClr>
                </a:solidFill>
              </a:rPr>
              <a:t>표준 형식</a:t>
            </a:r>
            <a:r>
              <a:rPr lang="en-US" altLang="ko-KR" kern="0">
                <a:solidFill>
                  <a:srgbClr val="00A048"/>
                </a:solidFill>
              </a:rPr>
              <a:t>:</a:t>
            </a:r>
            <a:r>
              <a:rPr lang="ko-KR" altLang="en-US" kern="0"/>
              <a:t> </a:t>
            </a:r>
            <a:r>
              <a:rPr lang="ko-KR" altLang="en-US" kern="0">
                <a:solidFill>
                  <a:srgbClr val="00A048"/>
                </a:solidFill>
              </a:rPr>
              <a:t>비간소화</a:t>
            </a:r>
            <a:r>
              <a:rPr lang="ko-KR" altLang="en-US" kern="0"/>
              <a:t>된 표현</a:t>
            </a:r>
            <a:endParaRPr lang="en-US" altLang="ko-KR" kern="0"/>
          </a:p>
          <a:p>
            <a:pPr lvl="2" algn="just" fontAlgn="base">
              <a:lnSpc>
                <a:spcPct val="120000"/>
              </a:lnSpc>
              <a:spcBef>
                <a:spcPts val="0"/>
              </a:spcBef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기본 형식과 같이</a:t>
            </a:r>
            <a:r>
              <a:rPr lang="en-US" altLang="ko-KR"/>
              <a:t> </a:t>
            </a:r>
            <a:r>
              <a:rPr lang="en-US" altLang="ko-KR">
                <a:solidFill>
                  <a:srgbClr val="00A048"/>
                </a:solidFill>
              </a:rPr>
              <a:t>SOP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>
                <a:solidFill>
                  <a:srgbClr val="00A048"/>
                </a:solidFill>
              </a:rPr>
              <a:t>POS</a:t>
            </a:r>
            <a:r>
              <a:rPr lang="ko-KR" altLang="en-US"/>
              <a:t> 형식이 있음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78686D-A933-400F-90FA-77D29814B9C4}"/>
              </a:ext>
            </a:extLst>
          </p:cNvPr>
          <p:cNvGrpSpPr/>
          <p:nvPr/>
        </p:nvGrpSpPr>
        <p:grpSpPr>
          <a:xfrm>
            <a:off x="8668869" y="5826752"/>
            <a:ext cx="2689411" cy="369332"/>
            <a:chOff x="8668869" y="5826752"/>
            <a:chExt cx="2689411" cy="369332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7543058B-BE0F-450A-BEAC-AA3094740CBD}"/>
                </a:ext>
              </a:extLst>
            </p:cNvPr>
            <p:cNvSpPr/>
            <p:nvPr/>
          </p:nvSpPr>
          <p:spPr>
            <a:xfrm>
              <a:off x="8668869" y="5906950"/>
              <a:ext cx="564777" cy="28913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F5631-561E-48BE-A514-D1ABC428BA71}"/>
                </a:ext>
              </a:extLst>
            </p:cNvPr>
            <p:cNvSpPr txBox="1"/>
            <p:nvPr/>
          </p:nvSpPr>
          <p:spPr>
            <a:xfrm>
              <a:off x="9395009" y="5826752"/>
              <a:ext cx="1963271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예제 </a:t>
              </a:r>
              <a:r>
                <a:rPr lang="en-US" altLang="ko-KR"/>
                <a:t>2.3/2.4 </a:t>
              </a:r>
              <a:r>
                <a:rPr lang="ko-KR" altLang="en-US"/>
                <a:t>참조</a:t>
              </a:r>
            </a:p>
          </p:txBody>
        </p:sp>
      </p:grpSp>
      <p:pic>
        <p:nvPicPr>
          <p:cNvPr id="21" name="그림 20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E4647360-AEFA-4515-AE2A-1A5008810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0" y="2266358"/>
            <a:ext cx="1907237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1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16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2.4 </a:t>
            </a:r>
            <a:r>
              <a:rPr lang="ko-KR" altLang="en-US" sz="2200"/>
              <a:t>부울 함수 표현 방식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82368" y="764734"/>
            <a:ext cx="6531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SOP</a:t>
            </a:r>
            <a:r>
              <a:rPr lang="ko-KR" altLang="en-US" sz="2000">
                <a:solidFill>
                  <a:srgbClr val="0070C0"/>
                </a:solidFill>
              </a:rPr>
              <a:t>와 </a:t>
            </a:r>
            <a:r>
              <a:rPr lang="en-US" altLang="ko-KR" sz="2000">
                <a:solidFill>
                  <a:srgbClr val="0070C0"/>
                </a:solidFill>
              </a:rPr>
              <a:t>POS </a:t>
            </a:r>
            <a:r>
              <a:rPr lang="ko-KR" altLang="en-US" sz="2000">
                <a:solidFill>
                  <a:srgbClr val="0070C0"/>
                </a:solidFill>
              </a:rPr>
              <a:t>관계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EA0CF1E-FE48-4219-8770-44FC090DD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13584"/>
              </p:ext>
            </p:extLst>
          </p:nvPr>
        </p:nvGraphicFramePr>
        <p:xfrm>
          <a:off x="2328569" y="1204849"/>
          <a:ext cx="3497872" cy="2266188"/>
        </p:xfrm>
        <a:graphic>
          <a:graphicData uri="http://schemas.openxmlformats.org/drawingml/2006/table">
            <a:tbl>
              <a:tblPr/>
              <a:tblGrid>
                <a:gridCol w="466452">
                  <a:extLst>
                    <a:ext uri="{9D8B030D-6E8A-4147-A177-3AD203B41FA5}">
                      <a16:colId xmlns:a16="http://schemas.microsoft.com/office/drawing/2014/main" val="3916591760"/>
                    </a:ext>
                  </a:extLst>
                </a:gridCol>
                <a:gridCol w="466452">
                  <a:extLst>
                    <a:ext uri="{9D8B030D-6E8A-4147-A177-3AD203B41FA5}">
                      <a16:colId xmlns:a16="http://schemas.microsoft.com/office/drawing/2014/main" val="2209545029"/>
                    </a:ext>
                  </a:extLst>
                </a:gridCol>
                <a:gridCol w="466452">
                  <a:extLst>
                    <a:ext uri="{9D8B030D-6E8A-4147-A177-3AD203B41FA5}">
                      <a16:colId xmlns:a16="http://schemas.microsoft.com/office/drawing/2014/main" val="2479822368"/>
                    </a:ext>
                  </a:extLst>
                </a:gridCol>
                <a:gridCol w="1049258">
                  <a:extLst>
                    <a:ext uri="{9D8B030D-6E8A-4147-A177-3AD203B41FA5}">
                      <a16:colId xmlns:a16="http://schemas.microsoft.com/office/drawing/2014/main" val="364203565"/>
                    </a:ext>
                  </a:extLst>
                </a:gridCol>
                <a:gridCol w="1049258">
                  <a:extLst>
                    <a:ext uri="{9D8B030D-6E8A-4147-A177-3AD203B41FA5}">
                      <a16:colId xmlns:a16="http://schemas.microsoft.com/office/drawing/2014/main" val="3147692566"/>
                    </a:ext>
                  </a:extLst>
                </a:gridCol>
              </a:tblGrid>
              <a:tr h="2300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95225"/>
                  </a:ext>
                </a:extLst>
              </a:tr>
              <a:tr h="16339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8512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09BC83-0B10-4C96-BC58-24FF2A42B4DE}"/>
              </a:ext>
            </a:extLst>
          </p:cNvPr>
          <p:cNvSpPr/>
          <p:nvPr/>
        </p:nvSpPr>
        <p:spPr>
          <a:xfrm>
            <a:off x="6096001" y="1690965"/>
            <a:ext cx="4195482" cy="9210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  </a:t>
            </a:r>
            <a:r>
              <a:rPr lang="pl-PL" altLang="ko-KR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(</a:t>
            </a:r>
            <a:r>
              <a:rPr lang="pl-PL" altLang="ko-KR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, </a:t>
            </a:r>
            <a:r>
              <a:rPr lang="pl-PL" altLang="ko-KR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y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, </a:t>
            </a:r>
            <a:r>
              <a:rPr lang="pl-PL" altLang="ko-KR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z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) = 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∑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(1,5,6,7) = 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∏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(0,2,3,4)</a:t>
            </a:r>
            <a:endParaRPr lang="pl-PL" altLang="ko-KR" kern="0" dirty="0">
              <a:solidFill>
                <a:schemeClr val="accent1">
                  <a:lumMod val="7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indent="127000" algn="just" fontAlgn="base">
              <a:lnSpc>
                <a:spcPct val="160000"/>
              </a:lnSpc>
            </a:pP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[</a:t>
            </a:r>
            <a:r>
              <a:rPr lang="pl-PL" altLang="ko-KR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(</a:t>
            </a:r>
            <a:r>
              <a:rPr lang="pl-PL" altLang="ko-KR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, </a:t>
            </a:r>
            <a:r>
              <a:rPr lang="pl-PL" altLang="ko-KR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y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, </a:t>
            </a:r>
            <a:r>
              <a:rPr lang="pl-PL" altLang="ko-KR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z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)]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′ 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= 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∏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(1,5,6,7) = 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∑</a:t>
            </a:r>
            <a:r>
              <a:rPr lang="pl-PL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(0,2,3,4)</a:t>
            </a:r>
            <a:endParaRPr lang="pl-PL" altLang="ko-KR" kern="0" dirty="0">
              <a:solidFill>
                <a:schemeClr val="accent1">
                  <a:lumMod val="75000"/>
                </a:schemeClr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64DC63F-6432-4BC5-AF13-5B23DDC21690}"/>
              </a:ext>
            </a:extLst>
          </p:cNvPr>
          <p:cNvSpPr txBox="1">
            <a:spLocks/>
          </p:cNvSpPr>
          <p:nvPr/>
        </p:nvSpPr>
        <p:spPr>
          <a:xfrm>
            <a:off x="1712259" y="3789153"/>
            <a:ext cx="9657069" cy="2249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l-PL" altLang="ko-KR" sz="1800" i="1" dirty="0"/>
              <a:t>F</a:t>
            </a:r>
            <a:r>
              <a:rPr lang="pl-PL" altLang="ko-KR" sz="1800" dirty="0"/>
              <a:t>(</a:t>
            </a:r>
            <a:r>
              <a:rPr lang="pl-PL" altLang="ko-KR" sz="1800" i="1" dirty="0"/>
              <a:t>x, y, z</a:t>
            </a:r>
            <a:r>
              <a:rPr lang="pl-PL" altLang="ko-KR" sz="1800" dirty="0"/>
              <a:t>)</a:t>
            </a:r>
            <a:r>
              <a:rPr lang="pl-PL" altLang="ko-KR" sz="1800" i="1" dirty="0"/>
              <a:t> =</a:t>
            </a:r>
            <a:r>
              <a:rPr lang="en-US" altLang="ko-KR" sz="1800" i="1" dirty="0"/>
              <a:t> </a:t>
            </a:r>
            <a:r>
              <a:rPr lang="pl-PL" altLang="ko-KR" sz="1800" i="1" dirty="0"/>
              <a:t>x</a:t>
            </a:r>
            <a:r>
              <a:rPr lang="pl-PL" altLang="ko-KR" sz="1800" dirty="0"/>
              <a:t>′</a:t>
            </a:r>
            <a:r>
              <a:rPr lang="pl-PL" altLang="ko-KR" sz="1800" i="1" dirty="0"/>
              <a:t>y</a:t>
            </a:r>
            <a:r>
              <a:rPr lang="pl-PL" altLang="ko-KR" sz="1800" dirty="0"/>
              <a:t>′</a:t>
            </a:r>
            <a:r>
              <a:rPr lang="pl-PL" altLang="ko-KR" sz="1800" i="1" dirty="0"/>
              <a:t>z</a:t>
            </a:r>
            <a:r>
              <a:rPr lang="pl-PL" altLang="ko-KR" sz="1800" dirty="0"/>
              <a:t>+</a:t>
            </a:r>
            <a:r>
              <a:rPr lang="pl-PL" altLang="ko-KR" sz="1800" i="1" dirty="0"/>
              <a:t>xy</a:t>
            </a:r>
            <a:r>
              <a:rPr lang="pl-PL" altLang="ko-KR" sz="1800" dirty="0"/>
              <a:t>′</a:t>
            </a:r>
            <a:r>
              <a:rPr lang="pl-PL" altLang="ko-KR" sz="1800" i="1" dirty="0"/>
              <a:t>z</a:t>
            </a:r>
            <a:r>
              <a:rPr lang="pl-PL" altLang="ko-KR" sz="1800" dirty="0"/>
              <a:t>+</a:t>
            </a:r>
            <a:r>
              <a:rPr lang="pl-PL" altLang="ko-KR" sz="1800" i="1" dirty="0"/>
              <a:t>xyz</a:t>
            </a:r>
            <a:r>
              <a:rPr lang="pl-PL" altLang="ko-KR" sz="1800" dirty="0"/>
              <a:t>′+</a:t>
            </a:r>
            <a:r>
              <a:rPr lang="pl-PL" altLang="ko-KR" sz="1800" i="1" dirty="0"/>
              <a:t>xyz </a:t>
            </a:r>
            <a:r>
              <a:rPr lang="en-US" altLang="ko-KR" sz="1800" i="1" dirty="0"/>
              <a:t>=</a:t>
            </a:r>
            <a:r>
              <a:rPr lang="pl-PL" altLang="ko-KR" sz="1800" i="1" dirty="0"/>
              <a:t> m</a:t>
            </a:r>
            <a:r>
              <a:rPr lang="pl-PL" altLang="ko-KR" sz="1800" baseline="-25000" dirty="0"/>
              <a:t>1</a:t>
            </a:r>
            <a:r>
              <a:rPr lang="pl-PL" altLang="ko-KR" sz="1800" dirty="0"/>
              <a:t>+</a:t>
            </a:r>
            <a:r>
              <a:rPr lang="pl-PL" altLang="ko-KR" sz="1800" i="1" dirty="0"/>
              <a:t>m</a:t>
            </a:r>
            <a:r>
              <a:rPr lang="pl-PL" altLang="ko-KR" sz="1800" baseline="-25000" dirty="0"/>
              <a:t>5</a:t>
            </a:r>
            <a:r>
              <a:rPr lang="pl-PL" altLang="ko-KR" sz="1800" dirty="0"/>
              <a:t>+</a:t>
            </a:r>
            <a:r>
              <a:rPr lang="pl-PL" altLang="ko-KR" sz="1800" i="1" dirty="0"/>
              <a:t>m</a:t>
            </a:r>
            <a:r>
              <a:rPr lang="pl-PL" altLang="ko-KR" sz="1800" baseline="-25000" dirty="0"/>
              <a:t>6</a:t>
            </a:r>
            <a:r>
              <a:rPr lang="pl-PL" altLang="ko-KR" sz="1800" dirty="0"/>
              <a:t>+</a:t>
            </a:r>
            <a:r>
              <a:rPr lang="pl-PL" altLang="ko-KR" sz="1800" i="1" dirty="0"/>
              <a:t>m</a:t>
            </a:r>
            <a:r>
              <a:rPr lang="pl-PL" altLang="ko-KR" sz="1800" baseline="-25000" dirty="0"/>
              <a:t>7</a:t>
            </a:r>
            <a:r>
              <a:rPr lang="pl-PL" altLang="ko-KR" sz="1800" dirty="0"/>
              <a:t> = ∑(1,5,6,7)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pl-PL" altLang="ko-KR" sz="1800" dirty="0"/>
              <a:t>[</a:t>
            </a:r>
            <a:r>
              <a:rPr lang="pl-PL" altLang="ko-KR" sz="1800" i="1" dirty="0"/>
              <a:t>F</a:t>
            </a:r>
            <a:r>
              <a:rPr lang="pl-PL" altLang="ko-KR" sz="1800" dirty="0"/>
              <a:t>(</a:t>
            </a:r>
            <a:r>
              <a:rPr lang="pl-PL" altLang="ko-KR" sz="1800" i="1" dirty="0"/>
              <a:t>x</a:t>
            </a:r>
            <a:r>
              <a:rPr lang="pl-PL" altLang="ko-KR" sz="1800" dirty="0"/>
              <a:t>, </a:t>
            </a:r>
            <a:r>
              <a:rPr lang="pl-PL" altLang="ko-KR" sz="1800" i="1" dirty="0"/>
              <a:t>y</a:t>
            </a:r>
            <a:r>
              <a:rPr lang="pl-PL" altLang="ko-KR" sz="1800" dirty="0"/>
              <a:t>, </a:t>
            </a:r>
            <a:r>
              <a:rPr lang="pl-PL" altLang="ko-KR" sz="1800" i="1" dirty="0"/>
              <a:t>z</a:t>
            </a:r>
            <a:r>
              <a:rPr lang="pl-PL" altLang="ko-KR" sz="1800" dirty="0"/>
              <a:t>)]′ = (</a:t>
            </a:r>
            <a:r>
              <a:rPr lang="pl-PL" altLang="ko-KR" sz="1800" i="1" dirty="0"/>
              <a:t>x</a:t>
            </a:r>
            <a:r>
              <a:rPr lang="pl-PL" altLang="ko-KR" sz="1800" dirty="0"/>
              <a:t>′</a:t>
            </a:r>
            <a:r>
              <a:rPr lang="pl-PL" altLang="ko-KR" sz="1800" i="1" dirty="0"/>
              <a:t>y</a:t>
            </a:r>
            <a:r>
              <a:rPr lang="pl-PL" altLang="ko-KR" sz="1800" dirty="0"/>
              <a:t>′</a:t>
            </a:r>
            <a:r>
              <a:rPr lang="pl-PL" altLang="ko-KR" sz="1800" i="1" dirty="0"/>
              <a:t>z</a:t>
            </a:r>
            <a:r>
              <a:rPr lang="pl-PL" altLang="ko-KR" sz="1800" dirty="0"/>
              <a:t>+</a:t>
            </a:r>
            <a:r>
              <a:rPr lang="pl-PL" altLang="ko-KR" sz="1800" i="1" dirty="0"/>
              <a:t>xy</a:t>
            </a:r>
            <a:r>
              <a:rPr lang="pl-PL" altLang="ko-KR" sz="1800" dirty="0"/>
              <a:t>′</a:t>
            </a:r>
            <a:r>
              <a:rPr lang="pl-PL" altLang="ko-KR" sz="1800" i="1" dirty="0"/>
              <a:t>z</a:t>
            </a:r>
            <a:r>
              <a:rPr lang="pl-PL" altLang="ko-KR" sz="1800" dirty="0"/>
              <a:t>+</a:t>
            </a:r>
            <a:r>
              <a:rPr lang="pl-PL" altLang="ko-KR" sz="1800" i="1" dirty="0"/>
              <a:t>xyz</a:t>
            </a:r>
            <a:r>
              <a:rPr lang="pl-PL" altLang="ko-KR" sz="1800" dirty="0"/>
              <a:t>′+</a:t>
            </a:r>
            <a:r>
              <a:rPr lang="pl-PL" altLang="ko-KR" sz="1800" i="1" dirty="0"/>
              <a:t>xyz</a:t>
            </a:r>
            <a:r>
              <a:rPr lang="pl-PL" altLang="ko-KR" sz="1800" dirty="0"/>
              <a:t>)′ = (</a:t>
            </a:r>
            <a:r>
              <a:rPr lang="pl-PL" altLang="ko-KR" sz="1800" i="1" dirty="0"/>
              <a:t>m</a:t>
            </a:r>
            <a:r>
              <a:rPr lang="pl-PL" altLang="ko-KR" sz="1800" baseline="-25000" dirty="0"/>
              <a:t>1</a:t>
            </a:r>
            <a:r>
              <a:rPr lang="pl-PL" altLang="ko-KR" sz="1800" dirty="0"/>
              <a:t>+</a:t>
            </a:r>
            <a:r>
              <a:rPr lang="pl-PL" altLang="ko-KR" sz="1800" i="1" dirty="0"/>
              <a:t>m</a:t>
            </a:r>
            <a:r>
              <a:rPr lang="pl-PL" altLang="ko-KR" sz="1800" baseline="-25000" dirty="0"/>
              <a:t>5</a:t>
            </a:r>
            <a:r>
              <a:rPr lang="pl-PL" altLang="ko-KR" sz="1800" dirty="0"/>
              <a:t>+</a:t>
            </a:r>
            <a:r>
              <a:rPr lang="pl-PL" altLang="ko-KR" sz="1800" i="1" dirty="0"/>
              <a:t>m</a:t>
            </a:r>
            <a:r>
              <a:rPr lang="pl-PL" altLang="ko-KR" sz="1800" baseline="-25000" dirty="0"/>
              <a:t>6</a:t>
            </a:r>
            <a:r>
              <a:rPr lang="pl-PL" altLang="ko-KR" sz="1800" dirty="0"/>
              <a:t>+</a:t>
            </a:r>
            <a:r>
              <a:rPr lang="pl-PL" altLang="ko-KR" sz="1800" i="1" dirty="0"/>
              <a:t>m</a:t>
            </a:r>
            <a:r>
              <a:rPr lang="pl-PL" altLang="ko-KR" sz="1800" baseline="-25000" dirty="0"/>
              <a:t>7</a:t>
            </a:r>
            <a:r>
              <a:rPr lang="pl-PL" altLang="ko-KR" sz="1800" dirty="0"/>
              <a:t>)′ = [∑(1,5,6,7)]′</a:t>
            </a:r>
            <a:endParaRPr lang="en-US" altLang="ko-KR" sz="18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[</a:t>
            </a:r>
            <a:r>
              <a:rPr lang="en-US" altLang="ko-KR" sz="1800" i="1" dirty="0"/>
              <a:t>F</a:t>
            </a:r>
            <a:r>
              <a:rPr lang="en-US" altLang="ko-KR" sz="1800" dirty="0"/>
              <a:t>(</a:t>
            </a:r>
            <a:r>
              <a:rPr lang="en-US" altLang="ko-KR" sz="1800" i="1" dirty="0"/>
              <a:t>x</a:t>
            </a:r>
            <a:r>
              <a:rPr lang="en-US" altLang="ko-KR" sz="1800" dirty="0"/>
              <a:t>, </a:t>
            </a:r>
            <a:r>
              <a:rPr lang="en-US" altLang="ko-KR" sz="1800" i="1" dirty="0"/>
              <a:t>y</a:t>
            </a:r>
            <a:r>
              <a:rPr lang="en-US" altLang="ko-KR" sz="1800" dirty="0"/>
              <a:t>, </a:t>
            </a:r>
            <a:r>
              <a:rPr lang="en-US" altLang="ko-KR" sz="1800" i="1" dirty="0"/>
              <a:t>z</a:t>
            </a:r>
            <a:r>
              <a:rPr lang="en-US" altLang="ko-KR" sz="1800" dirty="0"/>
              <a:t>)]′ = (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+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+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′)(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′+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+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′)(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′+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′+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)(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′+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′+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′) = </a:t>
            </a:r>
            <a:r>
              <a:rPr lang="en-US" altLang="ko-KR" sz="1800" i="1" dirty="0" smtClean="0"/>
              <a:t>M</a:t>
            </a:r>
            <a:r>
              <a:rPr lang="en-US" altLang="ko-KR" sz="1800" baseline="-25000" dirty="0" smtClean="0"/>
              <a:t>1</a:t>
            </a:r>
            <a:r>
              <a:rPr lang="en-US" altLang="ko-KR" sz="1800" i="1" dirty="0" smtClean="0"/>
              <a:t>M</a:t>
            </a:r>
            <a:r>
              <a:rPr lang="en-US" altLang="ko-KR" sz="1800" baseline="-25000" dirty="0" smtClean="0"/>
              <a:t>5</a:t>
            </a:r>
            <a:r>
              <a:rPr lang="en-US" altLang="ko-KR" sz="1800" i="1" dirty="0" smtClean="0"/>
              <a:t>M</a:t>
            </a:r>
            <a:r>
              <a:rPr lang="en-US" altLang="ko-KR" sz="1800" baseline="-25000" dirty="0" smtClean="0"/>
              <a:t>6</a:t>
            </a:r>
            <a:r>
              <a:rPr lang="en-US" altLang="ko-KR" sz="1800" i="1" dirty="0" smtClean="0"/>
              <a:t>M</a:t>
            </a:r>
            <a:r>
              <a:rPr lang="en-US" altLang="ko-KR" sz="1800" baseline="-25000" dirty="0" smtClean="0"/>
              <a:t>7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∏(1,5,6,7)</a:t>
            </a:r>
            <a:endParaRPr lang="pl-PL" altLang="ko-KR" sz="18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 dirty="0"/>
              <a:t>m</a:t>
            </a:r>
            <a:r>
              <a:rPr lang="en-US" altLang="ko-KR" sz="1800" baseline="-25000" dirty="0"/>
              <a:t>1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z</a:t>
            </a:r>
            <a:r>
              <a:rPr lang="ko-KR" altLang="en-US" sz="1800" dirty="0"/>
              <a:t> </a:t>
            </a:r>
            <a:r>
              <a:rPr lang="en-US" altLang="ko-KR" sz="1800" dirty="0"/>
              <a:t>, (</a:t>
            </a:r>
            <a:r>
              <a:rPr lang="en-US" altLang="ko-KR" sz="1800" i="1" dirty="0"/>
              <a:t>m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)′ = (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)′ = (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+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+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′) = </a:t>
            </a:r>
            <a:r>
              <a:rPr lang="en-US" altLang="ko-KR" sz="1800" i="1" dirty="0"/>
              <a:t>M</a:t>
            </a:r>
            <a:r>
              <a:rPr lang="en-US" altLang="ko-KR" sz="1800" baseline="-25000" dirty="0"/>
              <a:t>1</a:t>
            </a:r>
            <a:endParaRPr lang="ko-KR" altLang="en-US" sz="18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 dirty="0" err="1"/>
              <a:t>m</a:t>
            </a:r>
            <a:r>
              <a:rPr lang="en-US" altLang="ko-KR" sz="1800" i="1" baseline="-25000" dirty="0" err="1"/>
              <a:t>k</a:t>
            </a:r>
            <a:r>
              <a:rPr lang="en-US" altLang="ko-KR" sz="1800" i="1" dirty="0"/>
              <a:t>′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en-US" altLang="ko-KR" sz="1800" i="1" dirty="0"/>
              <a:t>M</a:t>
            </a:r>
            <a:r>
              <a:rPr lang="en-US" altLang="ko-KR" sz="1800" i="1" baseline="-25000" dirty="0"/>
              <a:t>k</a:t>
            </a:r>
            <a:r>
              <a:rPr lang="ko-KR" altLang="en-US" sz="1800" dirty="0"/>
              <a:t> 및 </a:t>
            </a:r>
            <a:r>
              <a:rPr lang="en-US" altLang="ko-KR" sz="1800" i="1" dirty="0"/>
              <a:t>M</a:t>
            </a:r>
            <a:r>
              <a:rPr lang="en-US" altLang="ko-KR" sz="1800" i="1" baseline="-25000" dirty="0"/>
              <a:t>k</a:t>
            </a:r>
            <a:r>
              <a:rPr lang="en-US" altLang="ko-KR" sz="1800" i="1" dirty="0"/>
              <a:t>′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en-US" altLang="ko-KR" sz="1800" i="1" dirty="0" err="1"/>
              <a:t>m</a:t>
            </a:r>
            <a:r>
              <a:rPr lang="en-US" altLang="ko-KR" sz="1800" i="1" baseline="-25000" dirty="0" err="1"/>
              <a:t>k</a:t>
            </a:r>
            <a:r>
              <a:rPr lang="en-US" altLang="ko-KR" sz="1800" i="1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최소항과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최대항은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C00000"/>
                </a:solidFill>
              </a:rPr>
              <a:t>부정 관계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pl-PL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1461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17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2.4 </a:t>
            </a:r>
            <a:r>
              <a:rPr lang="ko-KR" altLang="en-US" sz="2200"/>
              <a:t>부울 함수 표현 방식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82368" y="764734"/>
            <a:ext cx="6531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2-</a:t>
            </a:r>
            <a:r>
              <a:rPr lang="ko-KR" altLang="en-US" sz="2000">
                <a:solidFill>
                  <a:srgbClr val="0070C0"/>
                </a:solidFill>
              </a:rPr>
              <a:t>단계 구현</a:t>
            </a:r>
            <a:r>
              <a:rPr lang="en-US" altLang="ko-KR" sz="2000">
                <a:solidFill>
                  <a:srgbClr val="0070C0"/>
                </a:solidFill>
              </a:rPr>
              <a:t>(2-level implementation)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F3E8404-D38E-44A4-935D-BC72B00F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68" y="1265445"/>
            <a:ext cx="10515600" cy="86815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SOP :</a:t>
            </a:r>
            <a:r>
              <a:rPr lang="ko-KR" altLang="en-US" sz="1800"/>
              <a:t> </a:t>
            </a:r>
            <a:r>
              <a:rPr lang="en-US" altLang="ko-KR" sz="1800" dirty="0"/>
              <a:t>AND-OR </a:t>
            </a:r>
            <a:r>
              <a:rPr lang="ko-KR" altLang="en-US" sz="1800" dirty="0"/>
              <a:t>게이트의 </a:t>
            </a:r>
            <a:r>
              <a:rPr lang="en-US" altLang="ko-KR" sz="1800" dirty="0">
                <a:solidFill>
                  <a:srgbClr val="00A048"/>
                </a:solidFill>
              </a:rPr>
              <a:t>2-</a:t>
            </a:r>
            <a:r>
              <a:rPr lang="ko-KR" altLang="en-US" sz="1800">
                <a:solidFill>
                  <a:srgbClr val="00A048"/>
                </a:solidFill>
              </a:rPr>
              <a:t>단계 구현 </a:t>
            </a:r>
            <a:r>
              <a:rPr lang="ko-KR" altLang="en-US" sz="1800"/>
              <a:t>가능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POS :</a:t>
            </a:r>
            <a:r>
              <a:rPr lang="ko-KR" altLang="en-US" sz="1800"/>
              <a:t> </a:t>
            </a:r>
            <a:r>
              <a:rPr lang="en-US" altLang="ko-KR" sz="1800" dirty="0"/>
              <a:t>OR-AND </a:t>
            </a:r>
            <a:r>
              <a:rPr lang="ko-KR" altLang="en-US" sz="1800" dirty="0"/>
              <a:t>게이트의 </a:t>
            </a:r>
            <a:r>
              <a:rPr lang="en-US" altLang="ko-KR" sz="1800" dirty="0">
                <a:solidFill>
                  <a:srgbClr val="00A048"/>
                </a:solidFill>
              </a:rPr>
              <a:t>2-</a:t>
            </a:r>
            <a:r>
              <a:rPr lang="ko-KR" altLang="en-US" sz="1800">
                <a:solidFill>
                  <a:srgbClr val="00A048"/>
                </a:solidFill>
              </a:rPr>
              <a:t>단계 구현 </a:t>
            </a:r>
            <a:r>
              <a:rPr lang="ko-KR" altLang="en-US" sz="1800"/>
              <a:t>가능</a:t>
            </a:r>
            <a:endParaRPr lang="en-US" altLang="ko-KR" sz="1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A2BF241-8E7B-46CD-9CFB-C9DB89109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0492"/>
              </p:ext>
            </p:extLst>
          </p:nvPr>
        </p:nvGraphicFramePr>
        <p:xfrm>
          <a:off x="2154715" y="2224093"/>
          <a:ext cx="2290806" cy="1290828"/>
        </p:xfrm>
        <a:graphic>
          <a:graphicData uri="http://schemas.openxmlformats.org/drawingml/2006/table">
            <a:tbl>
              <a:tblPr/>
              <a:tblGrid>
                <a:gridCol w="539083">
                  <a:extLst>
                    <a:ext uri="{9D8B030D-6E8A-4147-A177-3AD203B41FA5}">
                      <a16:colId xmlns:a16="http://schemas.microsoft.com/office/drawing/2014/main" val="1294502929"/>
                    </a:ext>
                  </a:extLst>
                </a:gridCol>
                <a:gridCol w="641850">
                  <a:extLst>
                    <a:ext uri="{9D8B030D-6E8A-4147-A177-3AD203B41FA5}">
                      <a16:colId xmlns:a16="http://schemas.microsoft.com/office/drawing/2014/main" val="1826545788"/>
                    </a:ext>
                  </a:extLst>
                </a:gridCol>
                <a:gridCol w="1109873">
                  <a:extLst>
                    <a:ext uri="{9D8B030D-6E8A-4147-A177-3AD203B41FA5}">
                      <a16:colId xmlns:a16="http://schemas.microsoft.com/office/drawing/2014/main" val="4041175380"/>
                    </a:ext>
                  </a:extLst>
                </a:gridCol>
              </a:tblGrid>
              <a:tr h="26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01286"/>
                  </a:ext>
                </a:extLst>
              </a:tr>
              <a:tr h="8493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61333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C41CB-62A2-40CD-8E6D-171EF2095ECE}"/>
              </a:ext>
            </a:extLst>
          </p:cNvPr>
          <p:cNvSpPr/>
          <p:nvPr/>
        </p:nvSpPr>
        <p:spPr>
          <a:xfrm>
            <a:off x="1511737" y="4152756"/>
            <a:ext cx="503112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(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, 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y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)</a:t>
            </a:r>
            <a:r>
              <a:rPr lang="es-E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es-E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′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y 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+ 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xy</a:t>
            </a:r>
            <a:r>
              <a:rPr lang="es-E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′</a:t>
            </a:r>
            <a:r>
              <a:rPr lang="es-E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s-ES" altLang="ko-KR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canonical form(SOP)</a:t>
            </a:r>
            <a:endParaRPr lang="es-ES" altLang="ko-KR" kern="0" dirty="0">
              <a:solidFill>
                <a:srgbClr val="00A048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/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(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, 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y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)</a:t>
            </a:r>
            <a:r>
              <a:rPr lang="es-E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= (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 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+ 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y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)(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es-E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′ 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+ </a:t>
            </a:r>
            <a:r>
              <a:rPr lang="es-ES" altLang="ko-KR" i="1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y</a:t>
            </a:r>
            <a:r>
              <a:rPr lang="es-E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′</a:t>
            </a:r>
            <a:r>
              <a:rPr lang="es-ES" altLang="ko-KR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: </a:t>
            </a:r>
            <a:r>
              <a:rPr lang="es-ES" altLang="ko-KR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canonical form(POS)</a:t>
            </a:r>
            <a:endParaRPr lang="es-ES" altLang="ko-KR" kern="0" dirty="0">
              <a:solidFill>
                <a:srgbClr val="00A048"/>
              </a:solidFill>
              <a:latin typeface="함초롬바탕" panose="02030604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232A4F-EB8F-41A3-ADB3-BC36814617A0}"/>
              </a:ext>
            </a:extLst>
          </p:cNvPr>
          <p:cNvGrpSpPr/>
          <p:nvPr/>
        </p:nvGrpSpPr>
        <p:grpSpPr>
          <a:xfrm>
            <a:off x="7020173" y="954496"/>
            <a:ext cx="3863011" cy="4079570"/>
            <a:chOff x="3482935" y="0"/>
            <a:chExt cx="5286500" cy="5967937"/>
          </a:xfrm>
        </p:grpSpPr>
        <p:sp>
          <p:nvSpPr>
            <p:cNvPr id="15" name="순서도: 지연 14">
              <a:extLst>
                <a:ext uri="{FF2B5EF4-FFF2-40B4-BE49-F238E27FC236}">
                  <a16:creationId xmlns:a16="http://schemas.microsoft.com/office/drawing/2014/main" id="{6CF4D44D-9CEB-4AE5-A147-5DEC418FE362}"/>
                </a:ext>
              </a:extLst>
            </p:cNvPr>
            <p:cNvSpPr/>
            <p:nvPr/>
          </p:nvSpPr>
          <p:spPr>
            <a:xfrm>
              <a:off x="5384573" y="1523182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" name="달 15">
              <a:extLst>
                <a:ext uri="{FF2B5EF4-FFF2-40B4-BE49-F238E27FC236}">
                  <a16:creationId xmlns:a16="http://schemas.microsoft.com/office/drawing/2014/main" id="{1760D81C-DF0E-42E6-B92A-90B56D3026A5}"/>
                </a:ext>
              </a:extLst>
            </p:cNvPr>
            <p:cNvSpPr/>
            <p:nvPr/>
          </p:nvSpPr>
          <p:spPr>
            <a:xfrm flipH="1">
              <a:off x="7316818" y="2003691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09B795-0E3D-4F05-9DBC-1F09B5CE3697}"/>
                </a:ext>
              </a:extLst>
            </p:cNvPr>
            <p:cNvSpPr txBox="1"/>
            <p:nvPr/>
          </p:nvSpPr>
          <p:spPr>
            <a:xfrm>
              <a:off x="8345613" y="2123531"/>
              <a:ext cx="423822" cy="49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A56B19-B2D8-4D03-B871-1BD64BD98901}"/>
                </a:ext>
              </a:extLst>
            </p:cNvPr>
            <p:cNvCxnSpPr/>
            <p:nvPr/>
          </p:nvCxnSpPr>
          <p:spPr>
            <a:xfrm>
              <a:off x="4022392" y="1729423"/>
              <a:ext cx="1359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8268C3-4A92-4D7C-ADCE-CE07ECCCBB59}"/>
                </a:ext>
              </a:extLst>
            </p:cNvPr>
            <p:cNvSpPr/>
            <p:nvPr/>
          </p:nvSpPr>
          <p:spPr>
            <a:xfrm>
              <a:off x="6243325" y="1301929"/>
              <a:ext cx="568606" cy="63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sz="1600" kern="0" dirty="0" err="1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y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02DC92-1231-442E-8DC9-7EA949FA5836}"/>
                </a:ext>
              </a:extLst>
            </p:cNvPr>
            <p:cNvSpPr txBox="1"/>
            <p:nvPr/>
          </p:nvSpPr>
          <p:spPr>
            <a:xfrm>
              <a:off x="3482935" y="0"/>
              <a:ext cx="377756" cy="49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C75C2D37-9A46-44DE-A329-66B435EA9780}"/>
                </a:ext>
              </a:extLst>
            </p:cNvPr>
            <p:cNvSpPr/>
            <p:nvPr/>
          </p:nvSpPr>
          <p:spPr>
            <a:xfrm rot="10800000">
              <a:off x="3822466" y="1092918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B92D7D7-A5A6-4ECC-B692-0652D9BB4F23}"/>
                </a:ext>
              </a:extLst>
            </p:cNvPr>
            <p:cNvSpPr/>
            <p:nvPr/>
          </p:nvSpPr>
          <p:spPr>
            <a:xfrm>
              <a:off x="3978960" y="1436317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0CC4F3D-EAA2-4224-A853-F9468AE43951}"/>
                </a:ext>
              </a:extLst>
            </p:cNvPr>
            <p:cNvGrpSpPr/>
            <p:nvPr/>
          </p:nvGrpSpPr>
          <p:grpSpPr>
            <a:xfrm>
              <a:off x="3482935" y="5472672"/>
              <a:ext cx="1537407" cy="495265"/>
              <a:chOff x="3477617" y="3356910"/>
              <a:chExt cx="1537407" cy="495265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E315FE7-540D-4F1E-A5FE-9ED3B39A0E6B}"/>
                  </a:ext>
                </a:extLst>
              </p:cNvPr>
              <p:cNvSpPr txBox="1"/>
              <p:nvPr/>
            </p:nvSpPr>
            <p:spPr>
              <a:xfrm>
                <a:off x="3477617" y="3356910"/>
                <a:ext cx="377756" cy="49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DA24229-49F5-402C-AA74-02363A2A73B6}"/>
                  </a:ext>
                </a:extLst>
              </p:cNvPr>
              <p:cNvSpPr txBox="1"/>
              <p:nvPr/>
            </p:nvSpPr>
            <p:spPr>
              <a:xfrm>
                <a:off x="3843771" y="3356910"/>
                <a:ext cx="443567" cy="49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kern="0" dirty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′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662F03-C690-44FD-A00B-605BEAC190CB}"/>
                  </a:ext>
                </a:extLst>
              </p:cNvPr>
              <p:cNvSpPr txBox="1"/>
              <p:nvPr/>
            </p:nvSpPr>
            <p:spPr>
              <a:xfrm>
                <a:off x="4205303" y="3356910"/>
                <a:ext cx="377756" cy="49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78028BE-2197-4567-805A-09A61E2D1628}"/>
                  </a:ext>
                </a:extLst>
              </p:cNvPr>
              <p:cNvSpPr txBox="1"/>
              <p:nvPr/>
            </p:nvSpPr>
            <p:spPr>
              <a:xfrm>
                <a:off x="4571457" y="3356910"/>
                <a:ext cx="443567" cy="49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kern="0" dirty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′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AB6BAD8-74A3-44EE-8D2E-42613A4BAA6A}"/>
                </a:ext>
              </a:extLst>
            </p:cNvPr>
            <p:cNvCxnSpPr/>
            <p:nvPr/>
          </p:nvCxnSpPr>
          <p:spPr>
            <a:xfrm>
              <a:off x="4024470" y="1526905"/>
              <a:ext cx="0" cy="405883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73705E-92B0-4F11-B6D6-388D594EBD05}"/>
                </a:ext>
              </a:extLst>
            </p:cNvPr>
            <p:cNvCxnSpPr/>
            <p:nvPr/>
          </p:nvCxnSpPr>
          <p:spPr>
            <a:xfrm>
              <a:off x="4022392" y="827784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82D448C-38DC-4F93-8865-BAB5D7D4047B}"/>
                </a:ext>
              </a:extLst>
            </p:cNvPr>
            <p:cNvSpPr/>
            <p:nvPr/>
          </p:nvSpPr>
          <p:spPr>
            <a:xfrm>
              <a:off x="3606888" y="79206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019F34D-97DE-41B1-8075-C4B72661E6ED}"/>
                </a:ext>
              </a:extLst>
            </p:cNvPr>
            <p:cNvCxnSpPr/>
            <p:nvPr/>
          </p:nvCxnSpPr>
          <p:spPr>
            <a:xfrm>
              <a:off x="3645465" y="467104"/>
              <a:ext cx="0" cy="51186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BDAB628-2EE6-49F8-B560-F79680768557}"/>
                </a:ext>
              </a:extLst>
            </p:cNvPr>
            <p:cNvCxnSpPr/>
            <p:nvPr/>
          </p:nvCxnSpPr>
          <p:spPr>
            <a:xfrm>
              <a:off x="3647370" y="830324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5E8DC9-8C55-461B-8BD4-280C25A06A7C}"/>
                </a:ext>
              </a:extLst>
            </p:cNvPr>
            <p:cNvSpPr txBox="1"/>
            <p:nvPr/>
          </p:nvSpPr>
          <p:spPr>
            <a:xfrm>
              <a:off x="4210622" y="0"/>
              <a:ext cx="377756" cy="49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9F53FEE1-AEE6-4102-B103-26207BE12293}"/>
                </a:ext>
              </a:extLst>
            </p:cNvPr>
            <p:cNvSpPr/>
            <p:nvPr/>
          </p:nvSpPr>
          <p:spPr>
            <a:xfrm rot="10800000">
              <a:off x="4544826" y="1092918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C7F6264-F327-4DD5-A4C5-25C00A052DE6}"/>
                </a:ext>
              </a:extLst>
            </p:cNvPr>
            <p:cNvSpPr/>
            <p:nvPr/>
          </p:nvSpPr>
          <p:spPr>
            <a:xfrm>
              <a:off x="4701320" y="1436317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E6CE7AB-54AE-4648-9DFB-239649627C7A}"/>
                </a:ext>
              </a:extLst>
            </p:cNvPr>
            <p:cNvCxnSpPr/>
            <p:nvPr/>
          </p:nvCxnSpPr>
          <p:spPr>
            <a:xfrm>
              <a:off x="4746830" y="1526905"/>
              <a:ext cx="0" cy="405883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7A2ABE9-A060-415B-8AC9-E661D5B9D496}"/>
                </a:ext>
              </a:extLst>
            </p:cNvPr>
            <p:cNvCxnSpPr/>
            <p:nvPr/>
          </p:nvCxnSpPr>
          <p:spPr>
            <a:xfrm>
              <a:off x="4744752" y="827784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A4B5728-D154-4FCB-B4C0-9F9380853789}"/>
                </a:ext>
              </a:extLst>
            </p:cNvPr>
            <p:cNvSpPr/>
            <p:nvPr/>
          </p:nvSpPr>
          <p:spPr>
            <a:xfrm>
              <a:off x="4329248" y="79206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A18A633-F929-4F5B-B002-DA2661ADBA49}"/>
                </a:ext>
              </a:extLst>
            </p:cNvPr>
            <p:cNvCxnSpPr/>
            <p:nvPr/>
          </p:nvCxnSpPr>
          <p:spPr>
            <a:xfrm>
              <a:off x="4367825" y="467104"/>
              <a:ext cx="0" cy="51186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2B6D2E5-FF2D-451C-A9A8-FA944F169727}"/>
                </a:ext>
              </a:extLst>
            </p:cNvPr>
            <p:cNvCxnSpPr/>
            <p:nvPr/>
          </p:nvCxnSpPr>
          <p:spPr>
            <a:xfrm>
              <a:off x="4369730" y="830324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8DAA806-9F12-48E4-BD2E-656F1543B934}"/>
                </a:ext>
              </a:extLst>
            </p:cNvPr>
            <p:cNvSpPr/>
            <p:nvPr/>
          </p:nvSpPr>
          <p:spPr>
            <a:xfrm>
              <a:off x="3987458" y="168967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E2AA090-8A99-4591-8CF9-FF9460514651}"/>
                </a:ext>
              </a:extLst>
            </p:cNvPr>
            <p:cNvCxnSpPr/>
            <p:nvPr/>
          </p:nvCxnSpPr>
          <p:spPr>
            <a:xfrm>
              <a:off x="4372354" y="2028579"/>
              <a:ext cx="10177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9726901-EEE9-475D-94D6-0E4865C19FB6}"/>
                </a:ext>
              </a:extLst>
            </p:cNvPr>
            <p:cNvCxnSpPr/>
            <p:nvPr/>
          </p:nvCxnSpPr>
          <p:spPr>
            <a:xfrm>
              <a:off x="6891200" y="2188919"/>
              <a:ext cx="51860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0DCAA1A-5E6D-478D-9DDB-1A3AD4BFF592}"/>
                </a:ext>
              </a:extLst>
            </p:cNvPr>
            <p:cNvCxnSpPr/>
            <p:nvPr/>
          </p:nvCxnSpPr>
          <p:spPr>
            <a:xfrm>
              <a:off x="6893740" y="2544679"/>
              <a:ext cx="5160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0343D89-CD8B-4D1D-969F-C805EB595635}"/>
                </a:ext>
              </a:extLst>
            </p:cNvPr>
            <p:cNvCxnSpPr/>
            <p:nvPr/>
          </p:nvCxnSpPr>
          <p:spPr>
            <a:xfrm>
              <a:off x="6147298" y="1886075"/>
              <a:ext cx="76065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7C8C8C4-B2BC-4E2B-85FC-F9B92F2CBB8A}"/>
                </a:ext>
              </a:extLst>
            </p:cNvPr>
            <p:cNvCxnSpPr/>
            <p:nvPr/>
          </p:nvCxnSpPr>
          <p:spPr>
            <a:xfrm>
              <a:off x="6900333" y="1878455"/>
              <a:ext cx="0" cy="30284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9C0A019-98FC-425C-8256-EF799FEA197A}"/>
                </a:ext>
              </a:extLst>
            </p:cNvPr>
            <p:cNvCxnSpPr/>
            <p:nvPr/>
          </p:nvCxnSpPr>
          <p:spPr>
            <a:xfrm>
              <a:off x="6900333" y="2536813"/>
              <a:ext cx="0" cy="3456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29D118E-B4EB-48EC-9011-12C40795F8E9}"/>
                </a:ext>
              </a:extLst>
            </p:cNvPr>
            <p:cNvSpPr/>
            <p:nvPr/>
          </p:nvSpPr>
          <p:spPr>
            <a:xfrm>
              <a:off x="6247471" y="2271206"/>
              <a:ext cx="568606" cy="63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xy</a:t>
              </a:r>
              <a:r>
                <a:rPr lang="en-US" altLang="ko-KR" sz="16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46" name="순서도: 지연 45">
              <a:extLst>
                <a:ext uri="{FF2B5EF4-FFF2-40B4-BE49-F238E27FC236}">
                  <a16:creationId xmlns:a16="http://schemas.microsoft.com/office/drawing/2014/main" id="{0213FE58-A069-4D70-860C-78AC57003BB2}"/>
                </a:ext>
              </a:extLst>
            </p:cNvPr>
            <p:cNvSpPr/>
            <p:nvPr/>
          </p:nvSpPr>
          <p:spPr>
            <a:xfrm>
              <a:off x="5390054" y="251953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3BB16C8-9B68-4056-9A99-400E76E6D215}"/>
                </a:ext>
              </a:extLst>
            </p:cNvPr>
            <p:cNvCxnSpPr/>
            <p:nvPr/>
          </p:nvCxnSpPr>
          <p:spPr>
            <a:xfrm>
              <a:off x="3641035" y="2725780"/>
              <a:ext cx="174597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E0403BB-8D66-489B-8A65-277868DA5000}"/>
                </a:ext>
              </a:extLst>
            </p:cNvPr>
            <p:cNvSpPr/>
            <p:nvPr/>
          </p:nvSpPr>
          <p:spPr>
            <a:xfrm>
              <a:off x="3608748" y="268883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DC3B0A4-1826-4091-84F7-74523772B8F4}"/>
                </a:ext>
              </a:extLst>
            </p:cNvPr>
            <p:cNvCxnSpPr/>
            <p:nvPr/>
          </p:nvCxnSpPr>
          <p:spPr>
            <a:xfrm>
              <a:off x="4744752" y="3035096"/>
              <a:ext cx="65078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5953A64-9BB4-464D-BFD8-37A3E6D53565}"/>
                </a:ext>
              </a:extLst>
            </p:cNvPr>
            <p:cNvCxnSpPr/>
            <p:nvPr/>
          </p:nvCxnSpPr>
          <p:spPr>
            <a:xfrm>
              <a:off x="6152779" y="2882432"/>
              <a:ext cx="76065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79FEEC9-3EBA-456D-AA37-345AE5C6B788}"/>
                </a:ext>
              </a:extLst>
            </p:cNvPr>
            <p:cNvSpPr/>
            <p:nvPr/>
          </p:nvSpPr>
          <p:spPr>
            <a:xfrm>
              <a:off x="4328225" y="198587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0878C37-93A1-499B-B342-89A01569ABE2}"/>
                </a:ext>
              </a:extLst>
            </p:cNvPr>
            <p:cNvSpPr/>
            <p:nvPr/>
          </p:nvSpPr>
          <p:spPr>
            <a:xfrm>
              <a:off x="4707176" y="299142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순서도: 지연 52">
              <a:extLst>
                <a:ext uri="{FF2B5EF4-FFF2-40B4-BE49-F238E27FC236}">
                  <a16:creationId xmlns:a16="http://schemas.microsoft.com/office/drawing/2014/main" id="{7C2FDB21-B15C-4FBD-B270-3DE17CD5F758}"/>
                </a:ext>
              </a:extLst>
            </p:cNvPr>
            <p:cNvSpPr/>
            <p:nvPr/>
          </p:nvSpPr>
          <p:spPr>
            <a:xfrm>
              <a:off x="7284909" y="4095620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54" name="달 53">
              <a:extLst>
                <a:ext uri="{FF2B5EF4-FFF2-40B4-BE49-F238E27FC236}">
                  <a16:creationId xmlns:a16="http://schemas.microsoft.com/office/drawing/2014/main" id="{701C4EA7-3143-4A10-970E-DCDC5611CF4E}"/>
                </a:ext>
              </a:extLst>
            </p:cNvPr>
            <p:cNvSpPr/>
            <p:nvPr/>
          </p:nvSpPr>
          <p:spPr>
            <a:xfrm flipH="1">
              <a:off x="5404465" y="3629195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ABE7FA7-69E5-4739-B8EC-E7CD9D866D8C}"/>
                </a:ext>
              </a:extLst>
            </p:cNvPr>
            <p:cNvCxnSpPr/>
            <p:nvPr/>
          </p:nvCxnSpPr>
          <p:spPr>
            <a:xfrm>
              <a:off x="8047030" y="4465741"/>
              <a:ext cx="2762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5B355E3-0C57-456E-8CAA-0A53CA1FA5C5}"/>
                </a:ext>
              </a:extLst>
            </p:cNvPr>
            <p:cNvSpPr/>
            <p:nvPr/>
          </p:nvSpPr>
          <p:spPr>
            <a:xfrm>
              <a:off x="6154934" y="3413714"/>
              <a:ext cx="700229" cy="63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sz="1600" kern="0" dirty="0" err="1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+</a:t>
              </a: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y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86794A5-66A6-4457-8CD1-8AA373E67321}"/>
                </a:ext>
              </a:extLst>
            </p:cNvPr>
            <p:cNvCxnSpPr/>
            <p:nvPr/>
          </p:nvCxnSpPr>
          <p:spPr>
            <a:xfrm>
              <a:off x="6868622" y="4300704"/>
              <a:ext cx="41628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9D6E4AC-8B0E-4821-A018-F81BF3295A36}"/>
                </a:ext>
              </a:extLst>
            </p:cNvPr>
            <p:cNvCxnSpPr/>
            <p:nvPr/>
          </p:nvCxnSpPr>
          <p:spPr>
            <a:xfrm>
              <a:off x="6871162" y="4656464"/>
              <a:ext cx="4137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D32BD3D-C066-4E41-9700-1A8CEAAA8CAD}"/>
                </a:ext>
              </a:extLst>
            </p:cNvPr>
            <p:cNvCxnSpPr/>
            <p:nvPr/>
          </p:nvCxnSpPr>
          <p:spPr>
            <a:xfrm>
              <a:off x="6124720" y="3997860"/>
              <a:ext cx="76065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7C0DD83-5D80-427E-97C8-5907D6EE91F3}"/>
                </a:ext>
              </a:extLst>
            </p:cNvPr>
            <p:cNvCxnSpPr/>
            <p:nvPr/>
          </p:nvCxnSpPr>
          <p:spPr>
            <a:xfrm>
              <a:off x="6877755" y="3990240"/>
              <a:ext cx="0" cy="30284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6FFD4E1A-30A5-4B9C-9CE7-D7708F9C5E58}"/>
                </a:ext>
              </a:extLst>
            </p:cNvPr>
            <p:cNvCxnSpPr/>
            <p:nvPr/>
          </p:nvCxnSpPr>
          <p:spPr>
            <a:xfrm>
              <a:off x="6877755" y="4648598"/>
              <a:ext cx="0" cy="3456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1B8B013-99C3-4045-A000-016FB5F8A9B0}"/>
                </a:ext>
              </a:extLst>
            </p:cNvPr>
            <p:cNvSpPr/>
            <p:nvPr/>
          </p:nvSpPr>
          <p:spPr>
            <a:xfrm>
              <a:off x="6097350" y="4387480"/>
              <a:ext cx="823075" cy="63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sz="1600" kern="0" dirty="0" err="1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+y</a:t>
              </a:r>
              <a:r>
                <a:rPr lang="en-US" altLang="ko-KR" sz="16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E3F8093-6964-4249-BEE5-517318FCE877}"/>
                </a:ext>
              </a:extLst>
            </p:cNvPr>
            <p:cNvCxnSpPr/>
            <p:nvPr/>
          </p:nvCxnSpPr>
          <p:spPr>
            <a:xfrm>
              <a:off x="6130201" y="4994217"/>
              <a:ext cx="76065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달 63">
              <a:extLst>
                <a:ext uri="{FF2B5EF4-FFF2-40B4-BE49-F238E27FC236}">
                  <a16:creationId xmlns:a16="http://schemas.microsoft.com/office/drawing/2014/main" id="{ED37760D-A63A-4EDD-8417-677841BE6136}"/>
                </a:ext>
              </a:extLst>
            </p:cNvPr>
            <p:cNvSpPr/>
            <p:nvPr/>
          </p:nvSpPr>
          <p:spPr>
            <a:xfrm flipH="1">
              <a:off x="5417356" y="463281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61FC6F2-9B88-4A58-9571-AAEDF19D50C0}"/>
                </a:ext>
              </a:extLst>
            </p:cNvPr>
            <p:cNvCxnSpPr/>
            <p:nvPr/>
          </p:nvCxnSpPr>
          <p:spPr>
            <a:xfrm>
              <a:off x="8046074" y="2354366"/>
              <a:ext cx="2762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9742B68-6B69-4CF6-8F33-477EB3CA6C14}"/>
                </a:ext>
              </a:extLst>
            </p:cNvPr>
            <p:cNvSpPr txBox="1"/>
            <p:nvPr/>
          </p:nvSpPr>
          <p:spPr>
            <a:xfrm>
              <a:off x="8345613" y="4227680"/>
              <a:ext cx="423822" cy="49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23BACD4-5F87-477D-9511-617071D5C631}"/>
                </a:ext>
              </a:extLst>
            </p:cNvPr>
            <p:cNvCxnSpPr/>
            <p:nvPr/>
          </p:nvCxnSpPr>
          <p:spPr>
            <a:xfrm>
              <a:off x="3641035" y="3833220"/>
              <a:ext cx="18570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CC9476B-4E76-48EF-A99F-D222DD09E384}"/>
                </a:ext>
              </a:extLst>
            </p:cNvPr>
            <p:cNvCxnSpPr/>
            <p:nvPr/>
          </p:nvCxnSpPr>
          <p:spPr>
            <a:xfrm>
              <a:off x="4372354" y="4141662"/>
              <a:ext cx="113334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6E45193-7271-4AE8-9042-C0B926D7B276}"/>
                </a:ext>
              </a:extLst>
            </p:cNvPr>
            <p:cNvCxnSpPr/>
            <p:nvPr/>
          </p:nvCxnSpPr>
          <p:spPr>
            <a:xfrm>
              <a:off x="4022392" y="4839060"/>
              <a:ext cx="15017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E7B77171-EDF9-432E-BF9C-9C1CEBB4D54E}"/>
                </a:ext>
              </a:extLst>
            </p:cNvPr>
            <p:cNvCxnSpPr/>
            <p:nvPr/>
          </p:nvCxnSpPr>
          <p:spPr>
            <a:xfrm>
              <a:off x="4744752" y="5147502"/>
              <a:ext cx="78697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4B60B4EC-93A8-42E3-A91D-0887A8764EE2}"/>
                </a:ext>
              </a:extLst>
            </p:cNvPr>
            <p:cNvSpPr/>
            <p:nvPr/>
          </p:nvSpPr>
          <p:spPr>
            <a:xfrm>
              <a:off x="3609919" y="379559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A841785-5886-43C7-84BF-F5146194CC64}"/>
                </a:ext>
              </a:extLst>
            </p:cNvPr>
            <p:cNvSpPr/>
            <p:nvPr/>
          </p:nvSpPr>
          <p:spPr>
            <a:xfrm>
              <a:off x="4329248" y="409845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CAE3A79-EC1E-4843-9C8E-7F353DBA18D9}"/>
                </a:ext>
              </a:extLst>
            </p:cNvPr>
            <p:cNvSpPr/>
            <p:nvPr/>
          </p:nvSpPr>
          <p:spPr>
            <a:xfrm>
              <a:off x="3988718" y="480143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48DF936-4AC0-4E94-BAE4-FFCC9CA64D76}"/>
                </a:ext>
              </a:extLst>
            </p:cNvPr>
            <p:cNvSpPr/>
            <p:nvPr/>
          </p:nvSpPr>
          <p:spPr>
            <a:xfrm>
              <a:off x="4714539" y="510987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57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946F2321-061A-47B3-B518-6B04FC258C36}"/>
              </a:ext>
            </a:extLst>
          </p:cNvPr>
          <p:cNvSpPr txBox="1">
            <a:spLocks/>
          </p:cNvSpPr>
          <p:nvPr/>
        </p:nvSpPr>
        <p:spPr>
          <a:xfrm>
            <a:off x="1039906" y="2852626"/>
            <a:ext cx="1515036" cy="365125"/>
          </a:xfrm>
          <a:prstGeom prst="rect">
            <a:avLst/>
          </a:prstGeom>
          <a:solidFill>
            <a:srgbClr val="EDF3DB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i="1" kern="0" dirty="0">
                <a:solidFill>
                  <a:srgbClr val="0070C0"/>
                </a:solidFill>
                <a:ea typeface="함초롬바탕" panose="02030604000101010101" pitchFamily="18" charset="-127"/>
              </a:rPr>
              <a:t>F</a:t>
            </a:r>
            <a:r>
              <a:rPr lang="en-US" altLang="ko-KR" sz="1800" kern="0" baseline="-25000" dirty="0">
                <a:solidFill>
                  <a:srgbClr val="0070C0"/>
                </a:solidFill>
                <a:ea typeface="함초롬바탕" panose="02030604000101010101" pitchFamily="18" charset="-127"/>
              </a:rPr>
              <a:t>0</a:t>
            </a:r>
            <a:r>
              <a:rPr lang="en-US" altLang="ko-KR" sz="1800" kern="0">
                <a:solidFill>
                  <a:srgbClr val="0070C0"/>
                </a:solidFill>
                <a:ea typeface="함초롬바탕" panose="02030604000101010101" pitchFamily="18" charset="-127"/>
              </a:rPr>
              <a:t>,</a:t>
            </a:r>
            <a:r>
              <a:rPr lang="ko-KR" altLang="en-US" sz="1800" kern="0">
                <a:solidFill>
                  <a:srgbClr val="0070C0"/>
                </a:solidFill>
                <a:ea typeface="함초롬바탕" panose="02030604000101010101" pitchFamily="18" charset="-127"/>
              </a:rPr>
              <a:t> </a:t>
            </a:r>
            <a:r>
              <a:rPr lang="en-US" altLang="ko-KR" sz="1800" i="1" kern="0">
                <a:solidFill>
                  <a:srgbClr val="0070C0"/>
                </a:solidFill>
                <a:ea typeface="함초롬바탕" panose="02030604000101010101" pitchFamily="18" charset="-127"/>
              </a:rPr>
              <a:t>F</a:t>
            </a:r>
            <a:r>
              <a:rPr lang="en-US" altLang="ko-KR" sz="1800" kern="0" baseline="-25000">
                <a:solidFill>
                  <a:srgbClr val="0070C0"/>
                </a:solidFill>
                <a:ea typeface="함초롬바탕" panose="02030604000101010101" pitchFamily="18" charset="-127"/>
              </a:rPr>
              <a:t>15</a:t>
            </a:r>
            <a:endParaRPr lang="en-US" altLang="ko-KR" sz="1800" kern="0" baseline="-25000" dirty="0">
              <a:solidFill>
                <a:srgbClr val="0070C0"/>
              </a:solidFill>
              <a:ea typeface="함초롬바탕" panose="02030604000101010101" pitchFamily="18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18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2.5 2-</a:t>
            </a:r>
            <a:r>
              <a:rPr lang="ko-KR" altLang="en-US" sz="2200"/>
              <a:t>변수 부울 함수와 부수적 연산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38199" y="661200"/>
            <a:ext cx="6531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rgbClr val="0070C0"/>
                </a:solidFill>
              </a:rPr>
              <a:t>2-</a:t>
            </a:r>
            <a:r>
              <a:rPr lang="ko-KR" altLang="en-US" sz="2200">
                <a:solidFill>
                  <a:srgbClr val="0070C0"/>
                </a:solidFill>
              </a:rPr>
              <a:t>변수의 모든 경우에 대한 부울 함수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166E5978-DAA9-4B7B-A4D6-BD4FA3474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23769"/>
              </p:ext>
            </p:extLst>
          </p:nvPr>
        </p:nvGraphicFramePr>
        <p:xfrm>
          <a:off x="1989888" y="1225385"/>
          <a:ext cx="8794376" cy="1315757"/>
        </p:xfrm>
        <a:graphic>
          <a:graphicData uri="http://schemas.openxmlformats.org/drawingml/2006/table">
            <a:tbl>
              <a:tblPr/>
              <a:tblGrid>
                <a:gridCol w="299947">
                  <a:extLst>
                    <a:ext uri="{9D8B030D-6E8A-4147-A177-3AD203B41FA5}">
                      <a16:colId xmlns:a16="http://schemas.microsoft.com/office/drawing/2014/main" val="4001967816"/>
                    </a:ext>
                  </a:extLst>
                </a:gridCol>
                <a:gridCol w="318617">
                  <a:extLst>
                    <a:ext uri="{9D8B030D-6E8A-4147-A177-3AD203B41FA5}">
                      <a16:colId xmlns:a16="http://schemas.microsoft.com/office/drawing/2014/main" val="4056972591"/>
                    </a:ext>
                  </a:extLst>
                </a:gridCol>
                <a:gridCol w="726142">
                  <a:extLst>
                    <a:ext uri="{9D8B030D-6E8A-4147-A177-3AD203B41FA5}">
                      <a16:colId xmlns:a16="http://schemas.microsoft.com/office/drawing/2014/main" val="824101955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2740975739"/>
                    </a:ext>
                  </a:extLst>
                </a:gridCol>
                <a:gridCol w="394447">
                  <a:extLst>
                    <a:ext uri="{9D8B030D-6E8A-4147-A177-3AD203B41FA5}">
                      <a16:colId xmlns:a16="http://schemas.microsoft.com/office/drawing/2014/main" val="259747958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476392675"/>
                    </a:ext>
                  </a:extLst>
                </a:gridCol>
                <a:gridCol w="421341">
                  <a:extLst>
                    <a:ext uri="{9D8B030D-6E8A-4147-A177-3AD203B41FA5}">
                      <a16:colId xmlns:a16="http://schemas.microsoft.com/office/drawing/2014/main" val="372047085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397092675"/>
                    </a:ext>
                  </a:extLst>
                </a:gridCol>
                <a:gridCol w="376518">
                  <a:extLst>
                    <a:ext uri="{9D8B030D-6E8A-4147-A177-3AD203B41FA5}">
                      <a16:colId xmlns:a16="http://schemas.microsoft.com/office/drawing/2014/main" val="3907342415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806961454"/>
                    </a:ext>
                  </a:extLst>
                </a:gridCol>
                <a:gridCol w="367553">
                  <a:extLst>
                    <a:ext uri="{9D8B030D-6E8A-4147-A177-3AD203B41FA5}">
                      <a16:colId xmlns:a16="http://schemas.microsoft.com/office/drawing/2014/main" val="2885877919"/>
                    </a:ext>
                  </a:extLst>
                </a:gridCol>
                <a:gridCol w="367553">
                  <a:extLst>
                    <a:ext uri="{9D8B030D-6E8A-4147-A177-3AD203B41FA5}">
                      <a16:colId xmlns:a16="http://schemas.microsoft.com/office/drawing/2014/main" val="7495139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3948811990"/>
                    </a:ext>
                  </a:extLst>
                </a:gridCol>
                <a:gridCol w="367553">
                  <a:extLst>
                    <a:ext uri="{9D8B030D-6E8A-4147-A177-3AD203B41FA5}">
                      <a16:colId xmlns:a16="http://schemas.microsoft.com/office/drawing/2014/main" val="3832944128"/>
                    </a:ext>
                  </a:extLst>
                </a:gridCol>
                <a:gridCol w="439271">
                  <a:extLst>
                    <a:ext uri="{9D8B030D-6E8A-4147-A177-3AD203B41FA5}">
                      <a16:colId xmlns:a16="http://schemas.microsoft.com/office/drawing/2014/main" val="838774552"/>
                    </a:ext>
                  </a:extLst>
                </a:gridCol>
                <a:gridCol w="493058">
                  <a:extLst>
                    <a:ext uri="{9D8B030D-6E8A-4147-A177-3AD203B41FA5}">
                      <a16:colId xmlns:a16="http://schemas.microsoft.com/office/drawing/2014/main" val="3215205150"/>
                    </a:ext>
                  </a:extLst>
                </a:gridCol>
                <a:gridCol w="466165">
                  <a:extLst>
                    <a:ext uri="{9D8B030D-6E8A-4147-A177-3AD203B41FA5}">
                      <a16:colId xmlns:a16="http://schemas.microsoft.com/office/drawing/2014/main" val="2558791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7790698"/>
                    </a:ext>
                  </a:extLst>
                </a:gridCol>
                <a:gridCol w="439271">
                  <a:extLst>
                    <a:ext uri="{9D8B030D-6E8A-4147-A177-3AD203B41FA5}">
                      <a16:colId xmlns:a16="http://schemas.microsoft.com/office/drawing/2014/main" val="929172192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1111748532"/>
                    </a:ext>
                  </a:extLst>
                </a:gridCol>
              </a:tblGrid>
              <a:tr h="3276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64244"/>
                  </a:ext>
                </a:extLst>
              </a:tr>
              <a:tr h="9881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05797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50CD40A-69B4-4D75-9A39-AE4247F4E340}"/>
              </a:ext>
            </a:extLst>
          </p:cNvPr>
          <p:cNvGrpSpPr/>
          <p:nvPr/>
        </p:nvGrpSpPr>
        <p:grpSpPr>
          <a:xfrm>
            <a:off x="8328052" y="5027411"/>
            <a:ext cx="1274383" cy="1152393"/>
            <a:chOff x="9412781" y="5009836"/>
            <a:chExt cx="1274383" cy="115239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2DE5D69-9291-4271-A554-CD112C4CFC5D}"/>
                </a:ext>
              </a:extLst>
            </p:cNvPr>
            <p:cNvGrpSpPr/>
            <p:nvPr/>
          </p:nvGrpSpPr>
          <p:grpSpPr>
            <a:xfrm>
              <a:off x="9412781" y="5009836"/>
              <a:ext cx="1274383" cy="722089"/>
              <a:chOff x="2273032" y="3213809"/>
              <a:chExt cx="1274383" cy="722089"/>
            </a:xfrm>
          </p:grpSpPr>
          <p:sp>
            <p:nvSpPr>
              <p:cNvPr id="82" name="달 81">
                <a:extLst>
                  <a:ext uri="{FF2B5EF4-FFF2-40B4-BE49-F238E27FC236}">
                    <a16:creationId xmlns:a16="http://schemas.microsoft.com/office/drawing/2014/main" id="{BB4E080A-EE5B-48E6-810D-07AC718D2761}"/>
                  </a:ext>
                </a:extLst>
              </p:cNvPr>
              <p:cNvSpPr/>
              <p:nvPr/>
            </p:nvSpPr>
            <p:spPr>
              <a:xfrm flipH="1">
                <a:off x="2485848" y="3213809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C2BE550F-0BE2-4117-92A9-122EBD9A4697}"/>
                  </a:ext>
                </a:extLst>
              </p:cNvPr>
              <p:cNvCxnSpPr/>
              <p:nvPr/>
            </p:nvCxnSpPr>
            <p:spPr>
              <a:xfrm>
                <a:off x="3309952" y="3575504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CDF1F3C-0581-4D2B-A6C8-C758D19167DB}"/>
                  </a:ext>
                </a:extLst>
              </p:cNvPr>
              <p:cNvCxnSpPr/>
              <p:nvPr/>
            </p:nvCxnSpPr>
            <p:spPr>
              <a:xfrm>
                <a:off x="2273032" y="3399037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B0D92F6F-136B-4081-AEB5-27E8044A3AC3}"/>
                  </a:ext>
                </a:extLst>
              </p:cNvPr>
              <p:cNvCxnSpPr/>
              <p:nvPr/>
            </p:nvCxnSpPr>
            <p:spPr>
              <a:xfrm>
                <a:off x="2273032" y="3754797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EFE2306E-2CBD-4DA1-9BCC-22F22674C06C}"/>
                  </a:ext>
                </a:extLst>
              </p:cNvPr>
              <p:cNvSpPr/>
              <p:nvPr/>
            </p:nvSpPr>
            <p:spPr>
              <a:xfrm rot="16200000">
                <a:off x="3223087" y="3531421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4B53007-D6A0-43A7-A66E-7AF62C747050}"/>
                </a:ext>
              </a:extLst>
            </p:cNvPr>
            <p:cNvSpPr txBox="1"/>
            <p:nvPr/>
          </p:nvSpPr>
          <p:spPr>
            <a:xfrm>
              <a:off x="9682874" y="579289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F5C3E42-EE6B-4CDF-A67D-27C3A30615D7}"/>
              </a:ext>
            </a:extLst>
          </p:cNvPr>
          <p:cNvSpPr txBox="1">
            <a:spLocks/>
          </p:cNvSpPr>
          <p:nvPr/>
        </p:nvSpPr>
        <p:spPr>
          <a:xfrm>
            <a:off x="1039907" y="4716804"/>
            <a:ext cx="1515036" cy="332759"/>
          </a:xfrm>
          <a:prstGeom prst="rect">
            <a:avLst/>
          </a:prstGeom>
          <a:solidFill>
            <a:srgbClr val="CAFBED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70C0"/>
                </a:solidFill>
              </a:rPr>
              <a:t>F</a:t>
            </a:r>
            <a:r>
              <a:rPr lang="en-US" altLang="ko-KR" sz="1800" baseline="-25000">
                <a:solidFill>
                  <a:srgbClr val="0070C0"/>
                </a:solidFill>
              </a:rPr>
              <a:t>1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endParaRPr lang="en-US" altLang="ko-KR" sz="1800" dirty="0">
              <a:solidFill>
                <a:srgbClr val="00A048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9BE67D7-7A46-442E-9AE3-A8D197B177AC}"/>
              </a:ext>
            </a:extLst>
          </p:cNvPr>
          <p:cNvSpPr txBox="1">
            <a:spLocks/>
          </p:cNvSpPr>
          <p:nvPr/>
        </p:nvSpPr>
        <p:spPr>
          <a:xfrm>
            <a:off x="1339569" y="3328342"/>
            <a:ext cx="10014231" cy="1231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 kern="0">
                <a:solidFill>
                  <a:srgbClr val="000000"/>
                </a:solidFill>
              </a:rPr>
              <a:t>모두 </a:t>
            </a:r>
            <a:r>
              <a:rPr lang="en-US" altLang="ko-KR" sz="1600" kern="0" dirty="0">
                <a:solidFill>
                  <a:srgbClr val="C00000"/>
                </a:solidFill>
              </a:rPr>
              <a:t>0</a:t>
            </a:r>
            <a:r>
              <a:rPr lang="ko-KR" altLang="en-US" sz="1600" kern="0">
                <a:solidFill>
                  <a:srgbClr val="000000"/>
                </a:solidFill>
              </a:rPr>
              <a:t>과 </a:t>
            </a:r>
            <a:r>
              <a:rPr lang="en-US" altLang="ko-KR" sz="1600" kern="0">
                <a:solidFill>
                  <a:srgbClr val="C00000"/>
                </a:solidFill>
              </a:rPr>
              <a:t>1</a:t>
            </a:r>
            <a:r>
              <a:rPr lang="en-US" altLang="ko-KR" sz="1600" kern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kern="0">
                <a:solidFill>
                  <a:srgbClr val="000000"/>
                </a:solidFill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</a:rPr>
              <a:t>입력 변수에 영향을 받지않는 </a:t>
            </a:r>
            <a:r>
              <a:rPr lang="en-US" altLang="ko-KR" sz="1600" kern="0" dirty="0">
                <a:solidFill>
                  <a:srgbClr val="C00000"/>
                </a:solidFill>
              </a:rPr>
              <a:t>logic-0</a:t>
            </a:r>
            <a:r>
              <a:rPr lang="ko-KR" altLang="en-US" sz="1600" kern="0">
                <a:solidFill>
                  <a:srgbClr val="000000"/>
                </a:solidFill>
              </a:rPr>
              <a:t>과</a:t>
            </a:r>
            <a:r>
              <a:rPr lang="en-US" altLang="ko-KR" sz="1600" kern="0">
                <a:solidFill>
                  <a:srgbClr val="000000"/>
                </a:solidFill>
              </a:rPr>
              <a:t> </a:t>
            </a:r>
            <a:r>
              <a:rPr lang="en-US" altLang="ko-KR" sz="1600" kern="0">
                <a:solidFill>
                  <a:srgbClr val="C00000"/>
                </a:solidFill>
              </a:rPr>
              <a:t>logic-1</a:t>
            </a:r>
            <a:endParaRPr lang="en-US" altLang="ko-KR" sz="1600" kern="0" dirty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kern="0">
                <a:solidFill>
                  <a:srgbClr val="C00000"/>
                </a:solidFill>
              </a:rPr>
              <a:t>logic-0 </a:t>
            </a:r>
            <a:r>
              <a:rPr lang="en-US" altLang="ko-KR" sz="1600" kern="0">
                <a:solidFill>
                  <a:srgbClr val="000000"/>
                </a:solidFill>
              </a:rPr>
              <a:t>:</a:t>
            </a:r>
            <a:r>
              <a:rPr lang="ko-KR" altLang="en-US" sz="1600" kern="0">
                <a:solidFill>
                  <a:srgbClr val="000000"/>
                </a:solidFill>
              </a:rPr>
              <a:t> </a:t>
            </a:r>
            <a:r>
              <a:rPr lang="en-US" altLang="ko-KR" sz="1600" kern="0">
                <a:solidFill>
                  <a:srgbClr val="C00000"/>
                </a:solidFill>
              </a:rPr>
              <a:t>0</a:t>
            </a:r>
            <a:r>
              <a:rPr lang="en-US" altLang="ko-KR" sz="1600" kern="0">
                <a:solidFill>
                  <a:srgbClr val="000000"/>
                </a:solidFill>
              </a:rPr>
              <a:t>V(</a:t>
            </a:r>
            <a:r>
              <a:rPr lang="ko-KR" altLang="en-US" sz="1600" kern="0">
                <a:solidFill>
                  <a:srgbClr val="000000"/>
                </a:solidFill>
              </a:rPr>
              <a:t>접지</a:t>
            </a:r>
            <a:r>
              <a:rPr lang="en-US" altLang="ko-KR" sz="1600" kern="0">
                <a:solidFill>
                  <a:srgbClr val="000000"/>
                </a:solidFill>
              </a:rPr>
              <a:t>,</a:t>
            </a:r>
            <a:r>
              <a:rPr lang="ko-KR" altLang="en-US" sz="1600" kern="0">
                <a:solidFill>
                  <a:srgbClr val="000000"/>
                </a:solidFill>
              </a:rPr>
              <a:t> </a:t>
            </a:r>
            <a:r>
              <a:rPr lang="en-US" altLang="ko-KR" sz="1600" kern="0">
                <a:solidFill>
                  <a:srgbClr val="000000"/>
                </a:solidFill>
              </a:rPr>
              <a:t>ground </a:t>
            </a:r>
            <a:r>
              <a:rPr lang="ko-KR" altLang="en-US" sz="1600" kern="0" dirty="0">
                <a:solidFill>
                  <a:srgbClr val="000000"/>
                </a:solidFill>
              </a:rPr>
              <a:t>또는 </a:t>
            </a:r>
            <a:r>
              <a:rPr lang="en-US" altLang="ko-KR" sz="1600" kern="0">
                <a:solidFill>
                  <a:srgbClr val="000000"/>
                </a:solidFill>
              </a:rPr>
              <a:t>earth)</a:t>
            </a:r>
            <a:r>
              <a:rPr lang="ko-KR" altLang="en-US" sz="1600" kern="0">
                <a:solidFill>
                  <a:srgbClr val="000000"/>
                </a:solidFill>
              </a:rPr>
              <a:t>에 연결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kern="0">
                <a:solidFill>
                  <a:srgbClr val="C00000"/>
                </a:solidFill>
              </a:rPr>
              <a:t>logic-1 </a:t>
            </a:r>
            <a:r>
              <a:rPr lang="en-US" altLang="ko-KR" sz="1600" kern="0">
                <a:solidFill>
                  <a:srgbClr val="000000"/>
                </a:solidFill>
              </a:rPr>
              <a:t>:</a:t>
            </a:r>
            <a:r>
              <a:rPr lang="ko-KR" altLang="en-US" sz="1600" kern="0">
                <a:solidFill>
                  <a:srgbClr val="000000"/>
                </a:solidFill>
              </a:rPr>
              <a:t> </a:t>
            </a:r>
            <a:r>
              <a:rPr lang="en-US" altLang="ko-KR" sz="1600" kern="0">
                <a:solidFill>
                  <a:srgbClr val="C00000"/>
                </a:solidFill>
              </a:rPr>
              <a:t>(+) </a:t>
            </a:r>
            <a:r>
              <a:rPr lang="ko-KR" altLang="en-US" sz="1600" kern="0">
                <a:solidFill>
                  <a:srgbClr val="000000"/>
                </a:solidFill>
              </a:rPr>
              <a:t>전원에 연결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i="1" dirty="0"/>
              <a:t>F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 = 0,</a:t>
            </a:r>
            <a:r>
              <a:rPr lang="ko-KR" altLang="en-US" sz="1600" dirty="0"/>
              <a:t> </a:t>
            </a:r>
            <a:r>
              <a:rPr lang="en-US" altLang="ko-KR" sz="1600" i="1" dirty="0"/>
              <a:t>F</a:t>
            </a:r>
            <a:r>
              <a:rPr lang="en-US" altLang="ko-KR" sz="1600" baseline="-25000" dirty="0"/>
              <a:t>15</a:t>
            </a:r>
            <a:r>
              <a:rPr lang="en-US" altLang="ko-KR" sz="1600" dirty="0"/>
              <a:t> </a:t>
            </a:r>
            <a:r>
              <a:rPr lang="en-US" altLang="ko-KR" sz="1600"/>
              <a:t>= 1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675E0E7E-39C3-4D3B-B961-42531EFAD3F5}"/>
              </a:ext>
            </a:extLst>
          </p:cNvPr>
          <p:cNvSpPr txBox="1">
            <a:spLocks/>
          </p:cNvSpPr>
          <p:nvPr/>
        </p:nvSpPr>
        <p:spPr>
          <a:xfrm>
            <a:off x="1339569" y="5181598"/>
            <a:ext cx="10014232" cy="84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A048"/>
                </a:solidFill>
              </a:rPr>
              <a:t>SOP</a:t>
            </a:r>
            <a:r>
              <a:rPr lang="en-US" altLang="ko-KR" sz="1600"/>
              <a:t>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</a:t>
            </a:r>
            <a:r>
              <a:rPr lang="en-US" altLang="ko-KR" sz="1600" i="1" dirty="0"/>
              <a:t>F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 = </a:t>
            </a:r>
            <a:r>
              <a:rPr lang="en-US" altLang="ko-KR" sz="1600" i="1" dirty="0" err="1"/>
              <a:t>x</a:t>
            </a:r>
            <a:r>
              <a:rPr lang="en-US" altLang="ko-KR" sz="1600" dirty="0" err="1"/>
              <a:t>′</a:t>
            </a:r>
            <a:r>
              <a:rPr lang="en-US" altLang="ko-KR" sz="1600" i="1" dirty="0" err="1"/>
              <a:t>y</a:t>
            </a:r>
            <a:r>
              <a:rPr lang="en-US" altLang="ko-KR" sz="1600" dirty="0"/>
              <a:t>′ = (</a:t>
            </a:r>
            <a:r>
              <a:rPr lang="en-US" altLang="ko-KR" sz="1600" i="1" dirty="0" err="1"/>
              <a:t>x</a:t>
            </a:r>
            <a:r>
              <a:rPr lang="en-US" altLang="ko-KR" sz="1600" dirty="0" err="1"/>
              <a:t>+</a:t>
            </a:r>
            <a:r>
              <a:rPr lang="en-US" altLang="ko-KR" sz="1600" i="1" dirty="0" err="1"/>
              <a:t>y</a:t>
            </a:r>
            <a:r>
              <a:rPr lang="en-US" altLang="ko-KR" sz="1600" dirty="0"/>
              <a:t>)′ : </a:t>
            </a:r>
            <a:r>
              <a:rPr lang="ko-KR" altLang="en-US" sz="1600" dirty="0" err="1">
                <a:solidFill>
                  <a:srgbClr val="00A048"/>
                </a:solidFill>
              </a:rPr>
              <a:t>드모르간</a:t>
            </a:r>
            <a:r>
              <a:rPr lang="en-US" altLang="ko-KR" sz="1600" dirty="0">
                <a:solidFill>
                  <a:srgbClr val="00A048"/>
                </a:solidFill>
              </a:rPr>
              <a:t> </a:t>
            </a:r>
            <a:r>
              <a:rPr lang="ko-KR" altLang="en-US" sz="1600" dirty="0">
                <a:solidFill>
                  <a:srgbClr val="00A048"/>
                </a:solidFill>
              </a:rPr>
              <a:t>법칙 </a:t>
            </a:r>
            <a:r>
              <a:rPr lang="ko-KR" altLang="en-US" sz="1600" dirty="0"/>
              <a:t>적용</a:t>
            </a:r>
            <a:endParaRPr lang="en-US" altLang="ko-KR" sz="16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A048"/>
                </a:solidFill>
              </a:rPr>
              <a:t>OR</a:t>
            </a:r>
            <a:r>
              <a:rPr lang="en-US" altLang="ko-KR" sz="1600" dirty="0"/>
              <a:t> </a:t>
            </a:r>
            <a:r>
              <a:rPr lang="ko-KR" altLang="en-US" sz="1600"/>
              <a:t>연산에 </a:t>
            </a:r>
            <a:r>
              <a:rPr lang="en-US" altLang="ko-KR" sz="1600">
                <a:solidFill>
                  <a:srgbClr val="00A048"/>
                </a:solidFill>
              </a:rPr>
              <a:t>NOT</a:t>
            </a:r>
            <a:r>
              <a:rPr lang="ko-KR" altLang="en-US" sz="1600"/>
              <a:t> 적용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en-US" altLang="ko-KR" sz="1600">
                <a:solidFill>
                  <a:srgbClr val="00A048"/>
                </a:solidFill>
              </a:rPr>
              <a:t>NOR </a:t>
            </a:r>
            <a:r>
              <a:rPr lang="ko-KR" altLang="en-US" sz="1600">
                <a:solidFill>
                  <a:srgbClr val="00A048"/>
                </a:solidFill>
              </a:rPr>
              <a:t>게이트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lvl="2">
              <a:lnSpc>
                <a:spcPct val="10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0326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16AC781-7EAB-4907-88BD-63E5F6F52E09}"/>
              </a:ext>
            </a:extLst>
          </p:cNvPr>
          <p:cNvSpPr txBox="1">
            <a:spLocks/>
          </p:cNvSpPr>
          <p:nvPr/>
        </p:nvSpPr>
        <p:spPr>
          <a:xfrm>
            <a:off x="1002164" y="2450974"/>
            <a:ext cx="1552778" cy="358234"/>
          </a:xfrm>
          <a:prstGeom prst="rect">
            <a:avLst/>
          </a:prstGeom>
          <a:solidFill>
            <a:srgbClr val="EDF3DB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i="1" dirty="0">
                <a:solidFill>
                  <a:srgbClr val="0070C0"/>
                </a:solidFill>
              </a:rPr>
              <a:t>F</a:t>
            </a:r>
            <a:r>
              <a:rPr lang="en-US" altLang="ko-KR" sz="1800" baseline="-25000" dirty="0">
                <a:solidFill>
                  <a:srgbClr val="0070C0"/>
                </a:solidFill>
              </a:rPr>
              <a:t>2</a:t>
            </a:r>
            <a:r>
              <a:rPr lang="en-US" altLang="ko-KR" sz="1800">
                <a:solidFill>
                  <a:srgbClr val="0070C0"/>
                </a:solidFill>
              </a:rPr>
              <a:t>, </a:t>
            </a:r>
            <a:r>
              <a:rPr lang="en-US" altLang="ko-KR" sz="1800" i="1">
                <a:solidFill>
                  <a:srgbClr val="0070C0"/>
                </a:solidFill>
              </a:rPr>
              <a:t>F</a:t>
            </a:r>
            <a:r>
              <a:rPr lang="en-US" altLang="ko-KR" sz="1800" baseline="-25000">
                <a:solidFill>
                  <a:srgbClr val="0070C0"/>
                </a:solidFill>
              </a:rPr>
              <a:t>4</a:t>
            </a:r>
            <a:endParaRPr lang="ko-KR" altLang="en-US" sz="1800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19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2.5 2-</a:t>
            </a:r>
            <a:r>
              <a:rPr lang="ko-KR" altLang="en-US" sz="2200"/>
              <a:t>변수 부울 함수와 부수적 연산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23984" y="610289"/>
            <a:ext cx="6531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2-</a:t>
            </a:r>
            <a:r>
              <a:rPr lang="ko-KR" altLang="en-US" sz="2000">
                <a:solidFill>
                  <a:srgbClr val="0070C0"/>
                </a:solidFill>
              </a:rPr>
              <a:t>변수의 모든 경우에 대한 부울 함수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166E5978-DAA9-4B7B-A4D6-BD4FA3474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10907"/>
              </p:ext>
            </p:extLst>
          </p:nvPr>
        </p:nvGraphicFramePr>
        <p:xfrm>
          <a:off x="1883510" y="1093675"/>
          <a:ext cx="8900754" cy="1272258"/>
        </p:xfrm>
        <a:graphic>
          <a:graphicData uri="http://schemas.openxmlformats.org/drawingml/2006/table">
            <a:tbl>
              <a:tblPr/>
              <a:tblGrid>
                <a:gridCol w="303596">
                  <a:extLst>
                    <a:ext uri="{9D8B030D-6E8A-4147-A177-3AD203B41FA5}">
                      <a16:colId xmlns:a16="http://schemas.microsoft.com/office/drawing/2014/main" val="4001967816"/>
                    </a:ext>
                  </a:extLst>
                </a:gridCol>
                <a:gridCol w="331694">
                  <a:extLst>
                    <a:ext uri="{9D8B030D-6E8A-4147-A177-3AD203B41FA5}">
                      <a16:colId xmlns:a16="http://schemas.microsoft.com/office/drawing/2014/main" val="4056972591"/>
                    </a:ext>
                  </a:extLst>
                </a:gridCol>
                <a:gridCol w="770965">
                  <a:extLst>
                    <a:ext uri="{9D8B030D-6E8A-4147-A177-3AD203B41FA5}">
                      <a16:colId xmlns:a16="http://schemas.microsoft.com/office/drawing/2014/main" val="824101955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2740975739"/>
                    </a:ext>
                  </a:extLst>
                </a:gridCol>
                <a:gridCol w="452541">
                  <a:extLst>
                    <a:ext uri="{9D8B030D-6E8A-4147-A177-3AD203B41FA5}">
                      <a16:colId xmlns:a16="http://schemas.microsoft.com/office/drawing/2014/main" val="2597479586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476392675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3720470850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397092675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3907342415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806961454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885877919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749513904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3948811990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3832944128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838774552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3215205150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255879150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3847790698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929172192"/>
                    </a:ext>
                  </a:extLst>
                </a:gridCol>
                <a:gridCol w="415078">
                  <a:extLst>
                    <a:ext uri="{9D8B030D-6E8A-4147-A177-3AD203B41FA5}">
                      <a16:colId xmlns:a16="http://schemas.microsoft.com/office/drawing/2014/main" val="1111748532"/>
                    </a:ext>
                  </a:extLst>
                </a:gridCol>
              </a:tblGrid>
              <a:tr h="3104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64244"/>
                  </a:ext>
                </a:extLst>
              </a:tr>
              <a:tr h="961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705797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EA2864C9-81F5-4B75-9566-D242A816DEFC}"/>
              </a:ext>
            </a:extLst>
          </p:cNvPr>
          <p:cNvGrpSpPr/>
          <p:nvPr/>
        </p:nvGrpSpPr>
        <p:grpSpPr>
          <a:xfrm>
            <a:off x="8566438" y="2922930"/>
            <a:ext cx="2059148" cy="1327862"/>
            <a:chOff x="8885140" y="3622738"/>
            <a:chExt cx="2059148" cy="132786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D63DF22-1941-48DC-BEC5-86A4B3D91A64}"/>
                </a:ext>
              </a:extLst>
            </p:cNvPr>
            <p:cNvGrpSpPr/>
            <p:nvPr/>
          </p:nvGrpSpPr>
          <p:grpSpPr>
            <a:xfrm>
              <a:off x="9470853" y="3750750"/>
              <a:ext cx="1473435" cy="1199850"/>
              <a:chOff x="9470853" y="3159076"/>
              <a:chExt cx="1473435" cy="1199850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EFC7A4BE-251D-49F1-86F3-B68CC5462B8D}"/>
                  </a:ext>
                </a:extLst>
              </p:cNvPr>
              <p:cNvGrpSpPr/>
              <p:nvPr/>
            </p:nvGrpSpPr>
            <p:grpSpPr>
              <a:xfrm>
                <a:off x="9470853" y="3159076"/>
                <a:ext cx="1473435" cy="725787"/>
                <a:chOff x="4144156" y="2129451"/>
                <a:chExt cx="1473435" cy="725787"/>
              </a:xfrm>
            </p:grpSpPr>
            <p:sp>
              <p:nvSpPr>
                <p:cNvPr id="46" name="순서도: 지연 45">
                  <a:extLst>
                    <a:ext uri="{FF2B5EF4-FFF2-40B4-BE49-F238E27FC236}">
                      <a16:creationId xmlns:a16="http://schemas.microsoft.com/office/drawing/2014/main" id="{345B8711-3135-4C3F-A04B-03C291FF297E}"/>
                    </a:ext>
                  </a:extLst>
                </p:cNvPr>
                <p:cNvSpPr/>
                <p:nvPr/>
              </p:nvSpPr>
              <p:spPr>
                <a:xfrm>
                  <a:off x="4552756" y="2129451"/>
                  <a:ext cx="759032" cy="725787"/>
                </a:xfrm>
                <a:prstGeom prst="flowChartDelay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79AEF216-C804-41BE-9D78-97FC38254456}"/>
                    </a:ext>
                  </a:extLst>
                </p:cNvPr>
                <p:cNvCxnSpPr/>
                <p:nvPr/>
              </p:nvCxnSpPr>
              <p:spPr>
                <a:xfrm>
                  <a:off x="4144156" y="2320449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EE5F6743-B75F-4B58-9F88-DCCF2DCFEBD2}"/>
                    </a:ext>
                  </a:extLst>
                </p:cNvPr>
                <p:cNvCxnSpPr/>
                <p:nvPr/>
              </p:nvCxnSpPr>
              <p:spPr>
                <a:xfrm>
                  <a:off x="4144156" y="2676209"/>
                  <a:ext cx="408600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2EDB7EFF-08CA-4035-AE81-4B0E5C3DD258}"/>
                    </a:ext>
                  </a:extLst>
                </p:cNvPr>
                <p:cNvCxnSpPr/>
                <p:nvPr/>
              </p:nvCxnSpPr>
              <p:spPr>
                <a:xfrm>
                  <a:off x="5311788" y="2492344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6F5750CA-20CA-45F9-92DD-E67C6526981A}"/>
                    </a:ext>
                  </a:extLst>
                </p:cNvPr>
                <p:cNvSpPr/>
                <p:nvPr/>
              </p:nvSpPr>
              <p:spPr>
                <a:xfrm rot="16200000">
                  <a:off x="4450047" y="2273097"/>
                  <a:ext cx="86865" cy="86865"/>
                </a:xfrm>
                <a:prstGeom prst="ellips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61F871-519C-4BF4-812B-89AF34099A63}"/>
                  </a:ext>
                </a:extLst>
              </p:cNvPr>
              <p:cNvSpPr txBox="1"/>
              <p:nvPr/>
            </p:nvSpPr>
            <p:spPr>
              <a:xfrm>
                <a:off x="9711383" y="3989594"/>
                <a:ext cx="109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Inhibition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195B4F-E495-4CAE-A47E-026255CFCE79}"/>
                </a:ext>
              </a:extLst>
            </p:cNvPr>
            <p:cNvSpPr txBox="1"/>
            <p:nvPr/>
          </p:nvSpPr>
          <p:spPr>
            <a:xfrm>
              <a:off x="8885140" y="3622738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제어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입력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05CEA7-798F-46FD-B04F-605EAB0331D9}"/>
              </a:ext>
            </a:extLst>
          </p:cNvPr>
          <p:cNvGrpSpPr/>
          <p:nvPr/>
        </p:nvGrpSpPr>
        <p:grpSpPr>
          <a:xfrm>
            <a:off x="8767636" y="5028591"/>
            <a:ext cx="2422201" cy="872423"/>
            <a:chOff x="8931599" y="5019682"/>
            <a:chExt cx="2422201" cy="87242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AFC6D4E-454E-4963-901F-A73340C3612E}"/>
                </a:ext>
              </a:extLst>
            </p:cNvPr>
            <p:cNvGrpSpPr/>
            <p:nvPr/>
          </p:nvGrpSpPr>
          <p:grpSpPr>
            <a:xfrm>
              <a:off x="8931599" y="5053576"/>
              <a:ext cx="917051" cy="838529"/>
              <a:chOff x="8931599" y="5053576"/>
              <a:chExt cx="917051" cy="838529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8A62EB0-51C0-448D-AA13-896A28F474EB}"/>
                  </a:ext>
                </a:extLst>
              </p:cNvPr>
              <p:cNvGrpSpPr/>
              <p:nvPr/>
            </p:nvGrpSpPr>
            <p:grpSpPr>
              <a:xfrm>
                <a:off x="8931599" y="5053576"/>
                <a:ext cx="917051" cy="412319"/>
                <a:chOff x="9285730" y="437850"/>
                <a:chExt cx="1521516" cy="776900"/>
              </a:xfrm>
            </p:grpSpPr>
            <p:sp>
              <p:nvSpPr>
                <p:cNvPr id="32" name="이등변 삼각형 31">
                  <a:extLst>
                    <a:ext uri="{FF2B5EF4-FFF2-40B4-BE49-F238E27FC236}">
                      <a16:creationId xmlns:a16="http://schemas.microsoft.com/office/drawing/2014/main" id="{6FC9E85F-6B9B-45DA-B322-71B1441DF482}"/>
                    </a:ext>
                  </a:extLst>
                </p:cNvPr>
                <p:cNvSpPr/>
                <p:nvPr/>
              </p:nvSpPr>
              <p:spPr>
                <a:xfrm rot="5400000">
                  <a:off x="9658038" y="507502"/>
                  <a:ext cx="776900" cy="637596"/>
                </a:xfrm>
                <a:prstGeom prst="triangl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F5338E11-2706-4795-8640-A0344278B5A0}"/>
                    </a:ext>
                  </a:extLst>
                </p:cNvPr>
                <p:cNvCxnSpPr/>
                <p:nvPr/>
              </p:nvCxnSpPr>
              <p:spPr>
                <a:xfrm>
                  <a:off x="9285730" y="826299"/>
                  <a:ext cx="441960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D166415E-3BBD-42A3-91AF-5B14B389CDDE}"/>
                    </a:ext>
                  </a:extLst>
                </p:cNvPr>
                <p:cNvCxnSpPr/>
                <p:nvPr/>
              </p:nvCxnSpPr>
              <p:spPr>
                <a:xfrm>
                  <a:off x="10365286" y="826299"/>
                  <a:ext cx="441960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D228A9-BD60-49B1-B560-C98BFE72841E}"/>
                  </a:ext>
                </a:extLst>
              </p:cNvPr>
              <p:cNvSpPr txBox="1"/>
              <p:nvPr/>
            </p:nvSpPr>
            <p:spPr>
              <a:xfrm>
                <a:off x="8993869" y="5522773"/>
                <a:ext cx="783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Buffer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1713DCD-C2A3-4876-AE7E-C7488709A460}"/>
                </a:ext>
              </a:extLst>
            </p:cNvPr>
            <p:cNvGrpSpPr/>
            <p:nvPr/>
          </p:nvGrpSpPr>
          <p:grpSpPr>
            <a:xfrm>
              <a:off x="10370676" y="5019682"/>
              <a:ext cx="983124" cy="872423"/>
              <a:chOff x="10370676" y="5019682"/>
              <a:chExt cx="983124" cy="872423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84EBC6F-F94F-4DE5-8407-E1BF9078CF48}"/>
                  </a:ext>
                </a:extLst>
              </p:cNvPr>
              <p:cNvGrpSpPr/>
              <p:nvPr/>
            </p:nvGrpSpPr>
            <p:grpSpPr>
              <a:xfrm>
                <a:off x="10370676" y="5019682"/>
                <a:ext cx="968727" cy="460546"/>
                <a:chOff x="1478279" y="1183980"/>
                <a:chExt cx="1679561" cy="776900"/>
              </a:xfrm>
            </p:grpSpPr>
            <p:sp>
              <p:nvSpPr>
                <p:cNvPr id="28" name="이등변 삼각형 27">
                  <a:extLst>
                    <a:ext uri="{FF2B5EF4-FFF2-40B4-BE49-F238E27FC236}">
                      <a16:creationId xmlns:a16="http://schemas.microsoft.com/office/drawing/2014/main" id="{C41B0F8A-60D1-4364-BD2B-7E63752BC8D3}"/>
                    </a:ext>
                  </a:extLst>
                </p:cNvPr>
                <p:cNvSpPr/>
                <p:nvPr/>
              </p:nvSpPr>
              <p:spPr>
                <a:xfrm rot="5400000">
                  <a:off x="1850587" y="1253632"/>
                  <a:ext cx="776900" cy="637596"/>
                </a:xfrm>
                <a:prstGeom prst="triangl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38AD9DCF-22D8-4C04-9C81-DED099836BDA}"/>
                    </a:ext>
                  </a:extLst>
                </p:cNvPr>
                <p:cNvSpPr/>
                <p:nvPr/>
              </p:nvSpPr>
              <p:spPr>
                <a:xfrm>
                  <a:off x="2565456" y="1493408"/>
                  <a:ext cx="158044" cy="158044"/>
                </a:xfrm>
                <a:prstGeom prst="ellips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6E16FB99-29C6-4B2D-8BD0-4C11A7D748FC}"/>
                    </a:ext>
                  </a:extLst>
                </p:cNvPr>
                <p:cNvCxnSpPr/>
                <p:nvPr/>
              </p:nvCxnSpPr>
              <p:spPr>
                <a:xfrm>
                  <a:off x="1478279" y="1572429"/>
                  <a:ext cx="441960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A4EFF68D-0042-456D-AA65-A38E66C41B53}"/>
                    </a:ext>
                  </a:extLst>
                </p:cNvPr>
                <p:cNvCxnSpPr/>
                <p:nvPr/>
              </p:nvCxnSpPr>
              <p:spPr>
                <a:xfrm>
                  <a:off x="2715880" y="1572430"/>
                  <a:ext cx="441960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F23835-8A00-4E08-96CD-3A2427F20B72}"/>
                  </a:ext>
                </a:extLst>
              </p:cNvPr>
              <p:cNvSpPr txBox="1"/>
              <p:nvPr/>
            </p:nvSpPr>
            <p:spPr>
              <a:xfrm>
                <a:off x="10438165" y="5522773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Inverter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5542089A-D2FC-4983-B9DE-9184B960AC38}"/>
              </a:ext>
            </a:extLst>
          </p:cNvPr>
          <p:cNvSpPr txBox="1">
            <a:spLocks/>
          </p:cNvSpPr>
          <p:nvPr/>
        </p:nvSpPr>
        <p:spPr>
          <a:xfrm>
            <a:off x="1002164" y="4388669"/>
            <a:ext cx="4170472" cy="363328"/>
          </a:xfrm>
          <a:prstGeom prst="rect">
            <a:avLst/>
          </a:prstGeom>
          <a:solidFill>
            <a:srgbClr val="C9DA92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70C0"/>
                </a:solidFill>
              </a:rPr>
              <a:t>F</a:t>
            </a:r>
            <a:r>
              <a:rPr lang="en-US" altLang="ko-KR" sz="1800" baseline="-25000">
                <a:solidFill>
                  <a:srgbClr val="0070C0"/>
                </a:solidFill>
              </a:rPr>
              <a:t>3</a:t>
            </a:r>
            <a:r>
              <a:rPr lang="en-US" altLang="ko-KR" sz="1800" dirty="0">
                <a:solidFill>
                  <a:srgbClr val="0070C0"/>
                </a:solidFill>
              </a:rPr>
              <a:t>,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</a:rPr>
              <a:t>F</a:t>
            </a:r>
            <a:r>
              <a:rPr lang="en-US" altLang="ko-KR" sz="1800" baseline="-25000" dirty="0">
                <a:solidFill>
                  <a:srgbClr val="0070C0"/>
                </a:solidFill>
              </a:rPr>
              <a:t>12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ko-KR" altLang="en-US" sz="1800" dirty="0">
                <a:solidFill>
                  <a:srgbClr val="0070C0"/>
                </a:solidFill>
              </a:rPr>
              <a:t>및 </a:t>
            </a:r>
            <a:r>
              <a:rPr lang="en-US" altLang="ko-KR" sz="1800" i="1" dirty="0">
                <a:solidFill>
                  <a:srgbClr val="0070C0"/>
                </a:solidFill>
              </a:rPr>
              <a:t>F</a:t>
            </a:r>
            <a:r>
              <a:rPr lang="en-US" altLang="ko-KR" sz="1800" baseline="-25000" dirty="0">
                <a:solidFill>
                  <a:srgbClr val="0070C0"/>
                </a:solidFill>
              </a:rPr>
              <a:t>5</a:t>
            </a:r>
            <a:r>
              <a:rPr lang="en-US" altLang="ko-KR" sz="1800" dirty="0">
                <a:solidFill>
                  <a:srgbClr val="0070C0"/>
                </a:solidFill>
              </a:rPr>
              <a:t>,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en-US" altLang="ko-KR" sz="1800" i="1" dirty="0">
                <a:solidFill>
                  <a:srgbClr val="0070C0"/>
                </a:solidFill>
              </a:rPr>
              <a:t>F</a:t>
            </a:r>
            <a:r>
              <a:rPr lang="en-US" altLang="ko-KR" sz="1800" baseline="-25000" dirty="0">
                <a:solidFill>
                  <a:srgbClr val="0070C0"/>
                </a:solidFill>
              </a:rPr>
              <a:t>10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A048"/>
                </a:solidFill>
              </a:rPr>
              <a:t>: </a:t>
            </a:r>
            <a:r>
              <a:rPr lang="ko-KR" altLang="en-US" sz="1800">
                <a:solidFill>
                  <a:srgbClr val="00A048"/>
                </a:solidFill>
              </a:rPr>
              <a:t>인버터와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ko-KR" altLang="en-US" sz="1800">
                <a:solidFill>
                  <a:srgbClr val="00A048"/>
                </a:solidFill>
              </a:rPr>
              <a:t>버퍼</a:t>
            </a:r>
            <a:endParaRPr lang="en-US" altLang="ko-KR" sz="1800" dirty="0">
              <a:solidFill>
                <a:srgbClr val="00A048"/>
              </a:solidFill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DF76CAB6-6FCA-4FAB-B1B0-F6E84097495F}"/>
              </a:ext>
            </a:extLst>
          </p:cNvPr>
          <p:cNvSpPr txBox="1">
            <a:spLocks/>
          </p:cNvSpPr>
          <p:nvPr/>
        </p:nvSpPr>
        <p:spPr>
          <a:xfrm>
            <a:off x="942265" y="2809209"/>
            <a:ext cx="10307469" cy="1396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/>
              <a:t>F</a:t>
            </a:r>
            <a:r>
              <a:rPr lang="en-US" altLang="ko-KR" sz="1600" baseline="-25000"/>
              <a:t>2</a:t>
            </a:r>
            <a:r>
              <a:rPr lang="ko-KR" altLang="en-US" sz="160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 err="1"/>
              <a:t>x</a:t>
            </a:r>
            <a:r>
              <a:rPr lang="en-US" altLang="ko-KR" sz="1600" dirty="0" err="1"/>
              <a:t>′</a:t>
            </a:r>
            <a:r>
              <a:rPr lang="en-US" altLang="ko-KR" sz="1600" i="1" dirty="0" err="1"/>
              <a:t>y</a:t>
            </a:r>
            <a:r>
              <a:rPr lang="en-US" altLang="ko-KR" sz="1600" dirty="0"/>
              <a:t>, </a:t>
            </a:r>
            <a:r>
              <a:rPr lang="en-US" altLang="ko-KR" sz="1600" i="1" dirty="0"/>
              <a:t>F</a:t>
            </a:r>
            <a:r>
              <a:rPr lang="en-US" altLang="ko-KR" sz="1600" baseline="-25000" dirty="0"/>
              <a:t>4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i="1" err="1"/>
              <a:t>xy</a:t>
            </a:r>
            <a:r>
              <a:rPr lang="en-US" altLang="ko-KR" sz="1600"/>
              <a:t>′ :</a:t>
            </a:r>
            <a:r>
              <a:rPr lang="ko-KR" altLang="en-US" sz="1600">
                <a:solidFill>
                  <a:srgbClr val="00A048"/>
                </a:solidFill>
              </a:rPr>
              <a:t>금지</a:t>
            </a:r>
            <a:r>
              <a:rPr lang="en-US" altLang="ko-KR" sz="1600" dirty="0">
                <a:solidFill>
                  <a:srgbClr val="00A048"/>
                </a:solidFill>
              </a:rPr>
              <a:t>(inhibition</a:t>
            </a:r>
            <a:r>
              <a:rPr lang="en-US" altLang="ko-KR" sz="1600">
                <a:solidFill>
                  <a:srgbClr val="00A048"/>
                </a:solidFill>
              </a:rPr>
              <a:t>) </a:t>
            </a:r>
            <a:r>
              <a:rPr lang="ko-KR" altLang="en-US" sz="1600">
                <a:solidFill>
                  <a:srgbClr val="00A048"/>
                </a:solidFill>
              </a:rPr>
              <a:t>연산</a:t>
            </a:r>
            <a:endParaRPr lang="en-US" altLang="ko-KR" sz="1600" dirty="0"/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/>
              <a:t>F</a:t>
            </a:r>
            <a:r>
              <a:rPr lang="en-US" altLang="ko-KR" sz="1600" baseline="-25000"/>
              <a:t>2</a:t>
            </a:r>
            <a:r>
              <a:rPr lang="en-US" altLang="ko-KR" sz="1600"/>
              <a:t>: </a:t>
            </a:r>
            <a:r>
              <a:rPr lang="en-US" altLang="ko-KR" sz="1600" i="1">
                <a:solidFill>
                  <a:srgbClr val="C00000"/>
                </a:solidFill>
              </a:rPr>
              <a:t>x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A048"/>
                </a:solidFill>
              </a:rPr>
              <a:t>제어 입력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</a:t>
            </a:r>
            <a:r>
              <a:rPr lang="en-US" altLang="ko-KR" sz="1600" i="1">
                <a:solidFill>
                  <a:srgbClr val="C00000"/>
                </a:solidFill>
              </a:rPr>
              <a:t>x </a:t>
            </a:r>
            <a:r>
              <a:rPr lang="en-US" altLang="ko-KR" sz="1600">
                <a:solidFill>
                  <a:srgbClr val="C00000"/>
                </a:solidFill>
              </a:rPr>
              <a:t>= 0</a:t>
            </a:r>
            <a:r>
              <a:rPr lang="en-US" altLang="ko-KR" sz="1600"/>
              <a:t>,</a:t>
            </a:r>
            <a:r>
              <a:rPr lang="ko-KR" altLang="en-US" sz="1600"/>
              <a:t>  </a:t>
            </a:r>
            <a:r>
              <a:rPr lang="en-US" altLang="ko-KR" sz="1600" i="1">
                <a:solidFill>
                  <a:srgbClr val="C00000"/>
                </a:solidFill>
              </a:rPr>
              <a:t>F</a:t>
            </a:r>
            <a:r>
              <a:rPr lang="en-US" altLang="ko-KR" sz="1600" baseline="-25000">
                <a:solidFill>
                  <a:srgbClr val="C00000"/>
                </a:solidFill>
              </a:rPr>
              <a:t>2 </a:t>
            </a:r>
            <a:r>
              <a:rPr lang="en-US" altLang="ko-KR" sz="1600">
                <a:solidFill>
                  <a:srgbClr val="C00000"/>
                </a:solidFill>
              </a:rPr>
              <a:t>= </a:t>
            </a:r>
            <a:r>
              <a:rPr lang="en-US" altLang="ko-KR" sz="1600" i="1">
                <a:solidFill>
                  <a:srgbClr val="C00000"/>
                </a:solidFill>
              </a:rPr>
              <a:t>y</a:t>
            </a:r>
            <a:r>
              <a:rPr lang="ko-KR" altLang="en-US" sz="1600"/>
              <a:t> 통과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>
                <a:solidFill>
                  <a:srgbClr val="C00000"/>
                </a:solidFill>
              </a:rPr>
              <a:t> </a:t>
            </a:r>
            <a:r>
              <a:rPr lang="en-US" altLang="ko-KR" sz="1600" i="1" dirty="0">
                <a:solidFill>
                  <a:srgbClr val="C00000"/>
                </a:solidFill>
              </a:rPr>
              <a:t>x</a:t>
            </a:r>
            <a:r>
              <a:rPr lang="en-US" altLang="ko-KR" sz="1600">
                <a:solidFill>
                  <a:srgbClr val="C00000"/>
                </a:solidFill>
              </a:rPr>
              <a:t>=1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 i="1">
                <a:solidFill>
                  <a:srgbClr val="C00000"/>
                </a:solidFill>
              </a:rPr>
              <a:t>y</a:t>
            </a:r>
            <a:r>
              <a:rPr lang="ko-KR" altLang="en-US" sz="1600"/>
              <a:t>와</a:t>
            </a:r>
            <a:r>
              <a:rPr lang="ko-KR" altLang="en-US" sz="1600">
                <a:solidFill>
                  <a:srgbClr val="C00000"/>
                </a:solidFill>
              </a:rPr>
              <a:t> 무관</a:t>
            </a:r>
            <a:r>
              <a:rPr lang="en-US" altLang="ko-KR" sz="1600">
                <a:solidFill>
                  <a:srgbClr val="C00000"/>
                </a:solidFill>
              </a:rPr>
              <a:t>: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A048"/>
                </a:solidFill>
              </a:rPr>
              <a:t>출력</a:t>
            </a:r>
            <a:r>
              <a:rPr lang="ko-KR" altLang="en-US" sz="1600"/>
              <a:t> </a:t>
            </a:r>
            <a:r>
              <a:rPr lang="en-US" altLang="ko-KR" sz="1600"/>
              <a:t>=</a:t>
            </a:r>
            <a:r>
              <a:rPr lang="ko-KR" altLang="en-US" sz="1600"/>
              <a:t>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r>
              <a:rPr lang="en-US" altLang="ko-KR" sz="1600"/>
              <a:t>(</a:t>
            </a:r>
            <a:r>
              <a:rPr lang="en-US" altLang="ko-KR" sz="1600" i="1" dirty="0">
                <a:solidFill>
                  <a:srgbClr val="C00000"/>
                </a:solidFill>
              </a:rPr>
              <a:t>y</a:t>
            </a:r>
            <a:r>
              <a:rPr lang="en-US" altLang="ko-KR" sz="1600">
                <a:solidFill>
                  <a:srgbClr val="C00000"/>
                </a:solidFill>
              </a:rPr>
              <a:t>/</a:t>
            </a:r>
            <a:r>
              <a:rPr lang="en-US" altLang="ko-KR" sz="1600" i="1">
                <a:solidFill>
                  <a:srgbClr val="C00000"/>
                </a:solidFill>
              </a:rPr>
              <a:t>x</a:t>
            </a:r>
            <a:r>
              <a:rPr lang="en-US" altLang="ko-KR" sz="1600"/>
              <a:t>)</a:t>
            </a:r>
            <a:endParaRPr lang="en-US" altLang="ko-KR" sz="1600" dirty="0"/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/>
              <a:t>F</a:t>
            </a:r>
            <a:r>
              <a:rPr lang="en-US" altLang="ko-KR" sz="1600" baseline="-25000"/>
              <a:t>4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 i="1">
                <a:solidFill>
                  <a:srgbClr val="C00000"/>
                </a:solidFill>
              </a:rPr>
              <a:t>y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A048"/>
                </a:solidFill>
              </a:rPr>
              <a:t>제어 입력 </a:t>
            </a:r>
            <a:r>
              <a:rPr lang="en-US" altLang="ko-KR" sz="1600">
                <a:solidFill>
                  <a:srgbClr val="00A048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A048"/>
                </a:solidFill>
              </a:rPr>
              <a:t>출력 </a:t>
            </a:r>
            <a:r>
              <a:rPr lang="en-US" altLang="ko-KR" sz="1600">
                <a:solidFill>
                  <a:srgbClr val="00A048"/>
                </a:solidFill>
              </a:rPr>
              <a:t>=</a:t>
            </a:r>
            <a:r>
              <a:rPr lang="ko-KR" altLang="en-US" sz="1600"/>
              <a:t>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r>
              <a:rPr lang="en-US" altLang="ko-KR" sz="1600"/>
              <a:t>,</a:t>
            </a:r>
            <a:r>
              <a:rPr lang="en-US" altLang="ko-KR" sz="1600">
                <a:solidFill>
                  <a:srgbClr val="C00000"/>
                </a:solidFill>
              </a:rPr>
              <a:t>  </a:t>
            </a:r>
            <a:r>
              <a:rPr lang="ko-KR" altLang="en-US" sz="1600"/>
              <a:t>또는 </a:t>
            </a:r>
            <a:r>
              <a:rPr lang="en-US" altLang="ko-KR" sz="1600" i="1">
                <a:solidFill>
                  <a:srgbClr val="C00000"/>
                </a:solidFill>
              </a:rPr>
              <a:t>x</a:t>
            </a:r>
            <a:r>
              <a:rPr lang="ko-KR" altLang="en-US" sz="1600"/>
              <a:t> 통과</a:t>
            </a:r>
            <a:r>
              <a:rPr lang="en-US" altLang="ko-KR" sz="1600"/>
              <a:t>(</a:t>
            </a:r>
            <a:r>
              <a:rPr lang="en-US" altLang="ko-KR" sz="1600" i="1" dirty="0">
                <a:solidFill>
                  <a:srgbClr val="C00000"/>
                </a:solidFill>
              </a:rPr>
              <a:t>x</a:t>
            </a:r>
            <a:r>
              <a:rPr lang="en-US" altLang="ko-KR" sz="1600" dirty="0">
                <a:solidFill>
                  <a:srgbClr val="C00000"/>
                </a:solidFill>
              </a:rPr>
              <a:t>/</a:t>
            </a:r>
            <a:r>
              <a:rPr lang="en-US" altLang="ko-KR" sz="1600" i="1" dirty="0">
                <a:solidFill>
                  <a:srgbClr val="C00000"/>
                </a:solidFill>
              </a:rPr>
              <a:t>y</a:t>
            </a:r>
            <a:r>
              <a:rPr lang="en-US" altLang="ko-KR" sz="1600"/>
              <a:t>)</a:t>
            </a:r>
            <a:r>
              <a:rPr lang="ko-KR" altLang="en-US" sz="1600"/>
              <a:t> </a:t>
            </a:r>
            <a:endParaRPr lang="ko-KR" altLang="en-US" sz="1600" dirty="0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FFE6DE3C-9F06-4F72-9471-88EDAB0A293E}"/>
              </a:ext>
            </a:extLst>
          </p:cNvPr>
          <p:cNvSpPr txBox="1">
            <a:spLocks/>
          </p:cNvSpPr>
          <p:nvPr/>
        </p:nvSpPr>
        <p:spPr>
          <a:xfrm>
            <a:off x="1002163" y="4751996"/>
            <a:ext cx="10307469" cy="1495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/>
              <a:t>F</a:t>
            </a:r>
            <a:r>
              <a:rPr lang="en-US" altLang="ko-KR" sz="1600" baseline="-25000"/>
              <a:t>3</a:t>
            </a:r>
            <a:r>
              <a:rPr lang="en-US" altLang="ko-KR" sz="160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 err="1"/>
              <a:t>x</a:t>
            </a:r>
            <a:r>
              <a:rPr lang="en-US" altLang="ko-KR" sz="1600" dirty="0" err="1"/>
              <a:t>′</a:t>
            </a:r>
            <a:r>
              <a:rPr lang="en-US" altLang="ko-KR" sz="1600" i="1" dirty="0" err="1"/>
              <a:t>y</a:t>
            </a:r>
            <a:r>
              <a:rPr lang="en-US" altLang="ko-KR" sz="1600" dirty="0"/>
              <a:t>′ + </a:t>
            </a:r>
            <a:r>
              <a:rPr lang="en-US" altLang="ko-KR" sz="1600" i="1" dirty="0" err="1"/>
              <a:t>x</a:t>
            </a:r>
            <a:r>
              <a:rPr lang="en-US" altLang="ko-KR" sz="1600" dirty="0" err="1"/>
              <a:t>′</a:t>
            </a:r>
            <a:r>
              <a:rPr lang="en-US" altLang="ko-KR" sz="1600" i="1" dirty="0" err="1"/>
              <a:t>y</a:t>
            </a:r>
            <a:r>
              <a:rPr lang="en-US" altLang="ko-KR" sz="1600" dirty="0"/>
              <a:t> = </a:t>
            </a:r>
            <a:r>
              <a:rPr lang="en-US" altLang="ko-KR" sz="1600" i="1" dirty="0"/>
              <a:t>x</a:t>
            </a:r>
            <a:r>
              <a:rPr lang="en-US" altLang="ko-KR" sz="1600" dirty="0"/>
              <a:t>′(</a:t>
            </a:r>
            <a:r>
              <a:rPr lang="en-US" altLang="ko-KR" sz="1600" i="1" dirty="0" err="1"/>
              <a:t>y</a:t>
            </a:r>
            <a:r>
              <a:rPr lang="en-US" altLang="ko-KR" sz="1600" dirty="0" err="1"/>
              <a:t>′+</a:t>
            </a:r>
            <a:r>
              <a:rPr lang="en-US" altLang="ko-KR" sz="1600" i="1" dirty="0" err="1"/>
              <a:t>y</a:t>
            </a:r>
            <a:r>
              <a:rPr lang="en-US" altLang="ko-KR" sz="1600" dirty="0"/>
              <a:t>) = </a:t>
            </a:r>
            <a:r>
              <a:rPr lang="en-US" altLang="ko-KR" sz="1600" i="1" dirty="0"/>
              <a:t>x</a:t>
            </a:r>
            <a:r>
              <a:rPr lang="en-US" altLang="ko-KR" sz="1600" dirty="0"/>
              <a:t>′</a:t>
            </a: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 dirty="0"/>
              <a:t>F</a:t>
            </a:r>
            <a:r>
              <a:rPr lang="en-US" altLang="ko-KR" sz="1600" baseline="-25000" dirty="0"/>
              <a:t>12</a:t>
            </a:r>
            <a:r>
              <a:rPr lang="en-US" altLang="ko-KR" sz="1600" dirty="0"/>
              <a:t> = </a:t>
            </a:r>
            <a:r>
              <a:rPr lang="en-US" altLang="ko-KR" sz="1600" i="1" dirty="0" err="1"/>
              <a:t>xy</a:t>
            </a:r>
            <a:r>
              <a:rPr lang="en-US" altLang="ko-KR" sz="1600" dirty="0"/>
              <a:t>′ + </a:t>
            </a:r>
            <a:r>
              <a:rPr lang="en-US" altLang="ko-KR" sz="1600" i="1" dirty="0" err="1"/>
              <a:t>xy</a:t>
            </a:r>
            <a:r>
              <a:rPr lang="en-US" altLang="ko-KR" sz="1600" dirty="0"/>
              <a:t> = </a:t>
            </a:r>
            <a:r>
              <a:rPr lang="en-US" altLang="ko-KR" sz="1600" i="1" dirty="0"/>
              <a:t>x</a:t>
            </a:r>
            <a:r>
              <a:rPr lang="en-US" altLang="ko-KR" sz="1600" dirty="0"/>
              <a:t>(</a:t>
            </a:r>
            <a:r>
              <a:rPr lang="en-US" altLang="ko-KR" sz="1600" i="1" dirty="0" err="1"/>
              <a:t>y</a:t>
            </a:r>
            <a:r>
              <a:rPr lang="en-US" altLang="ko-KR" sz="1600" dirty="0" err="1"/>
              <a:t>′+</a:t>
            </a:r>
            <a:r>
              <a:rPr lang="en-US" altLang="ko-KR" sz="1600" i="1" dirty="0" err="1"/>
              <a:t>y</a:t>
            </a:r>
            <a:r>
              <a:rPr lang="en-US" altLang="ko-KR" sz="1600" dirty="0"/>
              <a:t>) = </a:t>
            </a:r>
            <a:r>
              <a:rPr lang="en-US" altLang="ko-KR" sz="1600" i="1" dirty="0"/>
              <a:t>x</a:t>
            </a:r>
            <a:endParaRPr lang="en-US" altLang="ko-KR" sz="1600" dirty="0"/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 dirty="0"/>
              <a:t>F</a:t>
            </a:r>
            <a:r>
              <a:rPr lang="en-US" altLang="ko-KR" sz="1600" baseline="-25000" dirty="0"/>
              <a:t>5</a:t>
            </a:r>
            <a:r>
              <a:rPr lang="en-US" altLang="ko-KR" sz="1600" dirty="0"/>
              <a:t> = </a:t>
            </a:r>
            <a:r>
              <a:rPr lang="en-US" altLang="ko-KR" sz="1600" i="1" dirty="0" err="1"/>
              <a:t>x</a:t>
            </a:r>
            <a:r>
              <a:rPr lang="en-US" altLang="ko-KR" sz="1600" dirty="0" err="1"/>
              <a:t>′</a:t>
            </a:r>
            <a:r>
              <a:rPr lang="en-US" altLang="ko-KR" sz="1600" i="1" dirty="0" err="1"/>
              <a:t>y</a:t>
            </a:r>
            <a:r>
              <a:rPr lang="en-US" altLang="ko-KR" sz="1600" dirty="0"/>
              <a:t>′ + </a:t>
            </a:r>
            <a:r>
              <a:rPr lang="en-US" altLang="ko-KR" sz="1600" i="1" dirty="0" err="1"/>
              <a:t>xy</a:t>
            </a:r>
            <a:r>
              <a:rPr lang="en-US" altLang="ko-KR" sz="1600" dirty="0"/>
              <a:t>′ = (</a:t>
            </a:r>
            <a:r>
              <a:rPr lang="en-US" altLang="ko-KR" sz="1600" i="1" dirty="0" err="1"/>
              <a:t>x</a:t>
            </a:r>
            <a:r>
              <a:rPr lang="en-US" altLang="ko-KR" sz="1600" dirty="0" err="1"/>
              <a:t>′+</a:t>
            </a:r>
            <a:r>
              <a:rPr lang="en-US" altLang="ko-KR" sz="1600" i="1" dirty="0" err="1"/>
              <a:t>x</a:t>
            </a:r>
            <a:r>
              <a:rPr lang="en-US" altLang="ko-KR" sz="1600" dirty="0"/>
              <a:t>)</a:t>
            </a:r>
            <a:r>
              <a:rPr lang="en-US" altLang="ko-KR" sz="1600" i="1" dirty="0"/>
              <a:t>y</a:t>
            </a:r>
            <a:r>
              <a:rPr lang="en-US" altLang="ko-KR" sz="1600" dirty="0"/>
              <a:t>′ = </a:t>
            </a:r>
            <a:r>
              <a:rPr lang="en-US" altLang="ko-KR" sz="1600" i="1" dirty="0"/>
              <a:t>y</a:t>
            </a:r>
            <a:r>
              <a:rPr lang="en-US" altLang="ko-KR" sz="1600" dirty="0"/>
              <a:t>′</a:t>
            </a: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 dirty="0"/>
              <a:t>F</a:t>
            </a:r>
            <a:r>
              <a:rPr lang="en-US" altLang="ko-KR" sz="1600" baseline="-25000" dirty="0"/>
              <a:t>10</a:t>
            </a:r>
            <a:r>
              <a:rPr lang="en-US" altLang="ko-KR" sz="1600" dirty="0"/>
              <a:t> = </a:t>
            </a:r>
            <a:r>
              <a:rPr lang="en-US" altLang="ko-KR" sz="1600" i="1" dirty="0" err="1"/>
              <a:t>x</a:t>
            </a:r>
            <a:r>
              <a:rPr lang="en-US" altLang="ko-KR" sz="1600" dirty="0" err="1"/>
              <a:t>′</a:t>
            </a:r>
            <a:r>
              <a:rPr lang="en-US" altLang="ko-KR" sz="1600" i="1" dirty="0" err="1"/>
              <a:t>y</a:t>
            </a:r>
            <a:r>
              <a:rPr lang="en-US" altLang="ko-KR" sz="1600" dirty="0"/>
              <a:t> + </a:t>
            </a:r>
            <a:r>
              <a:rPr lang="en-US" altLang="ko-KR" sz="1600" i="1" dirty="0" err="1"/>
              <a:t>xy</a:t>
            </a:r>
            <a:r>
              <a:rPr lang="en-US" altLang="ko-KR" sz="1600" dirty="0"/>
              <a:t> </a:t>
            </a:r>
            <a:r>
              <a:rPr lang="en-US" altLang="ko-KR" sz="1600"/>
              <a:t>= </a:t>
            </a:r>
            <a:r>
              <a:rPr lang="en-US" altLang="ko-KR" sz="1600" i="1"/>
              <a:t>y</a:t>
            </a:r>
            <a:r>
              <a:rPr lang="en-US" altLang="ko-KR" sz="1600"/>
              <a:t>(</a:t>
            </a:r>
            <a:r>
              <a:rPr lang="en-US" altLang="ko-KR" sz="1600" i="1"/>
              <a:t>x</a:t>
            </a:r>
            <a:r>
              <a:rPr lang="en-US" altLang="ko-KR" sz="1600"/>
              <a:t>′+</a:t>
            </a:r>
            <a:r>
              <a:rPr lang="en-US" altLang="ko-KR" sz="1600" i="1"/>
              <a:t>x</a:t>
            </a:r>
            <a:r>
              <a:rPr lang="en-US" altLang="ko-KR" sz="1600"/>
              <a:t>) = </a:t>
            </a:r>
            <a:r>
              <a:rPr lang="en-US" altLang="ko-KR" sz="1600" i="1"/>
              <a:t>y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985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86291" y="1873345"/>
            <a:ext cx="613308" cy="399577"/>
          </a:xfrm>
        </p:spPr>
        <p:txBody>
          <a:bodyPr anchor="b">
            <a:normAutofit fontScale="90000"/>
          </a:bodyPr>
          <a:lstStyle/>
          <a:p>
            <a:pPr algn="r"/>
            <a:r>
              <a:rPr lang="ko-KR" altLang="en-US" sz="1800">
                <a:solidFill>
                  <a:schemeClr val="bg2">
                    <a:lumMod val="90000"/>
                  </a:schemeClr>
                </a:solidFill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52836" y="1428537"/>
            <a:ext cx="6555347" cy="4178468"/>
          </a:xfrm>
        </p:spPr>
        <p:txBody>
          <a:bodyPr anchor="ctr">
            <a:normAutofit/>
          </a:bodyPr>
          <a:lstStyle/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2.1 </a:t>
            </a:r>
            <a:r>
              <a:rPr lang="ko-KR" altLang="en-US" sz="2000"/>
              <a:t>부울 대수</a:t>
            </a:r>
          </a:p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2.2 </a:t>
            </a:r>
            <a:r>
              <a:rPr lang="ko-KR" altLang="en-US" sz="2000"/>
              <a:t>부울 대수의 요약과 특징</a:t>
            </a:r>
          </a:p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2.3 </a:t>
            </a:r>
            <a:r>
              <a:rPr lang="ko-KR" altLang="en-US" sz="2000"/>
              <a:t>부울 함수</a:t>
            </a:r>
          </a:p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2.4 </a:t>
            </a:r>
            <a:r>
              <a:rPr lang="ko-KR" altLang="en-US" sz="2000"/>
              <a:t>부울 함수 표현 방식</a:t>
            </a:r>
          </a:p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2.5 2-</a:t>
            </a:r>
            <a:r>
              <a:rPr lang="ko-KR" altLang="en-US" sz="2000"/>
              <a:t>변수 부울 함수와 부수적 연산</a:t>
            </a:r>
          </a:p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2.6 XOR </a:t>
            </a:r>
            <a:r>
              <a:rPr lang="ko-KR" altLang="en-US" sz="2000"/>
              <a:t>연산의 활용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56B641-AF1D-410E-8D2C-401D06D4F279}" type="slidenum"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2984E339-F473-4CE8-9D49-97B74EF6BD37}"/>
              </a:ext>
            </a:extLst>
          </p:cNvPr>
          <p:cNvSpPr txBox="1">
            <a:spLocks/>
          </p:cNvSpPr>
          <p:nvPr/>
        </p:nvSpPr>
        <p:spPr>
          <a:xfrm>
            <a:off x="2628620" y="-82712"/>
            <a:ext cx="8924925" cy="127304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88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r>
              <a:rPr lang="ko-KR" altLang="en-US" sz="40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장  </a:t>
            </a:r>
            <a:r>
              <a:rPr lang="ko-KR" altLang="en-US" sz="4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부울 대수와 부울 함수</a:t>
            </a:r>
          </a:p>
        </p:txBody>
      </p:sp>
    </p:spTree>
    <p:extLst>
      <p:ext uri="{BB962C8B-B14F-4D97-AF65-F5344CB8AC3E}">
        <p14:creationId xmlns:p14="http://schemas.microsoft.com/office/powerpoint/2010/main" val="359580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2.5 2-</a:t>
            </a:r>
            <a:r>
              <a:rPr lang="ko-KR" altLang="en-US" sz="2200"/>
              <a:t>변수 부울 함수와 부수적 연산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38199" y="661200"/>
            <a:ext cx="6531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2-</a:t>
            </a:r>
            <a:r>
              <a:rPr lang="ko-KR" altLang="en-US" sz="2000">
                <a:solidFill>
                  <a:srgbClr val="0070C0"/>
                </a:solidFill>
              </a:rPr>
              <a:t>변수의 모든 경우에 대한 부울 함수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166E5978-DAA9-4B7B-A4D6-BD4FA3474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45361"/>
              </p:ext>
            </p:extLst>
          </p:nvPr>
        </p:nvGraphicFramePr>
        <p:xfrm>
          <a:off x="1757082" y="1187489"/>
          <a:ext cx="9027194" cy="1272258"/>
        </p:xfrm>
        <a:graphic>
          <a:graphicData uri="http://schemas.openxmlformats.org/drawingml/2006/table">
            <a:tbl>
              <a:tblPr/>
              <a:tblGrid>
                <a:gridCol w="425301">
                  <a:extLst>
                    <a:ext uri="{9D8B030D-6E8A-4147-A177-3AD203B41FA5}">
                      <a16:colId xmlns:a16="http://schemas.microsoft.com/office/drawing/2014/main" val="4001967816"/>
                    </a:ext>
                  </a:extLst>
                </a:gridCol>
                <a:gridCol w="354325">
                  <a:extLst>
                    <a:ext uri="{9D8B030D-6E8A-4147-A177-3AD203B41FA5}">
                      <a16:colId xmlns:a16="http://schemas.microsoft.com/office/drawing/2014/main" val="4056972591"/>
                    </a:ext>
                  </a:extLst>
                </a:gridCol>
                <a:gridCol w="863584">
                  <a:extLst>
                    <a:ext uri="{9D8B030D-6E8A-4147-A177-3AD203B41FA5}">
                      <a16:colId xmlns:a16="http://schemas.microsoft.com/office/drawing/2014/main" val="824101955"/>
                    </a:ext>
                  </a:extLst>
                </a:gridCol>
                <a:gridCol w="811936">
                  <a:extLst>
                    <a:ext uri="{9D8B030D-6E8A-4147-A177-3AD203B41FA5}">
                      <a16:colId xmlns:a16="http://schemas.microsoft.com/office/drawing/2014/main" val="2740975739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2597479586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2476392675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3720470850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2397092675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3907342415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2806961454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2885877919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749513904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3948811990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3832944128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838774552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3215205150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255879150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3847790698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929172192"/>
                    </a:ext>
                  </a:extLst>
                </a:gridCol>
                <a:gridCol w="410753">
                  <a:extLst>
                    <a:ext uri="{9D8B030D-6E8A-4147-A177-3AD203B41FA5}">
                      <a16:colId xmlns:a16="http://schemas.microsoft.com/office/drawing/2014/main" val="1111748532"/>
                    </a:ext>
                  </a:extLst>
                </a:gridCol>
              </a:tblGrid>
              <a:tr h="3104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64244"/>
                  </a:ext>
                </a:extLst>
              </a:tr>
              <a:tr h="961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705797"/>
                  </a:ext>
                </a:extLst>
              </a:tr>
            </a:tbl>
          </a:graphicData>
        </a:graphic>
      </p:graphicFrame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0EF8698-9010-415F-99CA-E5578A9FDA3D}"/>
              </a:ext>
            </a:extLst>
          </p:cNvPr>
          <p:cNvSpPr txBox="1">
            <a:spLocks/>
          </p:cNvSpPr>
          <p:nvPr/>
        </p:nvSpPr>
        <p:spPr>
          <a:xfrm>
            <a:off x="838199" y="2893024"/>
            <a:ext cx="1680883" cy="347528"/>
          </a:xfrm>
          <a:prstGeom prst="rect">
            <a:avLst/>
          </a:prstGeom>
          <a:solidFill>
            <a:srgbClr val="EDF3DB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70C0"/>
                </a:solidFill>
              </a:rPr>
              <a:t>F</a:t>
            </a:r>
            <a:r>
              <a:rPr lang="en-US" altLang="ko-KR" sz="1800" baseline="-25000">
                <a:solidFill>
                  <a:srgbClr val="0070C0"/>
                </a:solidFill>
              </a:rPr>
              <a:t>6</a:t>
            </a:r>
            <a:r>
              <a:rPr lang="en-US" altLang="ko-KR" sz="1800" dirty="0">
                <a:solidFill>
                  <a:srgbClr val="0070C0"/>
                </a:solidFill>
              </a:rPr>
              <a:t>,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en-US" altLang="ko-KR" sz="1800" i="1">
                <a:solidFill>
                  <a:srgbClr val="0070C0"/>
                </a:solidFill>
              </a:rPr>
              <a:t>F</a:t>
            </a:r>
            <a:r>
              <a:rPr lang="en-US" altLang="ko-KR" sz="1800" baseline="-25000">
                <a:solidFill>
                  <a:srgbClr val="0070C0"/>
                </a:solidFill>
              </a:rPr>
              <a:t>9</a:t>
            </a:r>
            <a:r>
              <a:rPr lang="ko-KR" altLang="en-US" sz="1800">
                <a:solidFill>
                  <a:srgbClr val="0070C0"/>
                </a:solidFill>
              </a:rPr>
              <a:t> </a:t>
            </a:r>
            <a:endParaRPr lang="ko-KR" altLang="en-US" sz="1800" dirty="0">
              <a:solidFill>
                <a:srgbClr val="0070C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C5B373-34B7-4C2A-8071-B9F21E78C0B9}"/>
              </a:ext>
            </a:extLst>
          </p:cNvPr>
          <p:cNvGrpSpPr/>
          <p:nvPr/>
        </p:nvGrpSpPr>
        <p:grpSpPr>
          <a:xfrm>
            <a:off x="7505620" y="4847138"/>
            <a:ext cx="1270420" cy="1092496"/>
            <a:chOff x="9958541" y="663972"/>
            <a:chExt cx="1395259" cy="119985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C774F7-90A6-4256-AA05-3959F7771479}"/>
                </a:ext>
              </a:extLst>
            </p:cNvPr>
            <p:cNvSpPr txBox="1"/>
            <p:nvPr/>
          </p:nvSpPr>
          <p:spPr>
            <a:xfrm>
              <a:off x="10198922" y="149449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NAND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FE61661-0690-4AE6-9F4D-BF425DBCB24E}"/>
                </a:ext>
              </a:extLst>
            </p:cNvPr>
            <p:cNvGrpSpPr/>
            <p:nvPr/>
          </p:nvGrpSpPr>
          <p:grpSpPr>
            <a:xfrm>
              <a:off x="9958541" y="663972"/>
              <a:ext cx="1395259" cy="725787"/>
              <a:chOff x="4246953" y="3210111"/>
              <a:chExt cx="1395259" cy="725787"/>
            </a:xfrm>
          </p:grpSpPr>
          <p:sp>
            <p:nvSpPr>
              <p:cNvPr id="39" name="순서도: 지연 38">
                <a:extLst>
                  <a:ext uri="{FF2B5EF4-FFF2-40B4-BE49-F238E27FC236}">
                    <a16:creationId xmlns:a16="http://schemas.microsoft.com/office/drawing/2014/main" id="{D4CB873B-A251-43A6-BA50-094EDEC3D701}"/>
                  </a:ext>
                </a:extLst>
              </p:cNvPr>
              <p:cNvSpPr/>
              <p:nvPr/>
            </p:nvSpPr>
            <p:spPr>
              <a:xfrm>
                <a:off x="4552756" y="3210111"/>
                <a:ext cx="759032" cy="72578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2BD4B298-2CC1-4B1A-B208-44977A080229}"/>
                  </a:ext>
                </a:extLst>
              </p:cNvPr>
              <p:cNvCxnSpPr/>
              <p:nvPr/>
            </p:nvCxnSpPr>
            <p:spPr>
              <a:xfrm>
                <a:off x="4246953" y="3410836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8629437-728A-48BE-ADFB-46638EB0C69D}"/>
                  </a:ext>
                </a:extLst>
              </p:cNvPr>
              <p:cNvCxnSpPr/>
              <p:nvPr/>
            </p:nvCxnSpPr>
            <p:spPr>
              <a:xfrm>
                <a:off x="4246953" y="3766596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F99AB946-0A02-4799-9EFE-116078923FCD}"/>
                  </a:ext>
                </a:extLst>
              </p:cNvPr>
              <p:cNvCxnSpPr/>
              <p:nvPr/>
            </p:nvCxnSpPr>
            <p:spPr>
              <a:xfrm>
                <a:off x="5404749" y="358086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0AEF5EC-0379-4B0C-9773-FFF4F902CACD}"/>
                  </a:ext>
                </a:extLst>
              </p:cNvPr>
              <p:cNvSpPr/>
              <p:nvPr/>
            </p:nvSpPr>
            <p:spPr>
              <a:xfrm rot="16200000">
                <a:off x="5317884" y="3536785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47AB6A-6BAF-4CCB-912D-B692C781D5B3}"/>
              </a:ext>
            </a:extLst>
          </p:cNvPr>
          <p:cNvGrpSpPr/>
          <p:nvPr/>
        </p:nvGrpSpPr>
        <p:grpSpPr>
          <a:xfrm>
            <a:off x="5546000" y="3188000"/>
            <a:ext cx="2474477" cy="1121399"/>
            <a:chOff x="8942310" y="3092735"/>
            <a:chExt cx="2665694" cy="120805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CF1D801-0C3E-4C9B-9050-C17BC4A57987}"/>
                </a:ext>
              </a:extLst>
            </p:cNvPr>
            <p:cNvGrpSpPr/>
            <p:nvPr/>
          </p:nvGrpSpPr>
          <p:grpSpPr>
            <a:xfrm>
              <a:off x="8942310" y="3092735"/>
              <a:ext cx="1252873" cy="733993"/>
              <a:chOff x="6341084" y="2129451"/>
              <a:chExt cx="1252873" cy="733993"/>
            </a:xfrm>
          </p:grpSpPr>
          <p:sp>
            <p:nvSpPr>
              <p:cNvPr id="45" name="달 44">
                <a:extLst>
                  <a:ext uri="{FF2B5EF4-FFF2-40B4-BE49-F238E27FC236}">
                    <a16:creationId xmlns:a16="http://schemas.microsoft.com/office/drawing/2014/main" id="{DF456F5F-979C-466B-B0C6-4E0C9767DC19}"/>
                  </a:ext>
                </a:extLst>
              </p:cNvPr>
              <p:cNvSpPr/>
              <p:nvPr/>
            </p:nvSpPr>
            <p:spPr>
              <a:xfrm flipH="1">
                <a:off x="6558898" y="2131299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자유형 16">
                <a:extLst>
                  <a:ext uri="{FF2B5EF4-FFF2-40B4-BE49-F238E27FC236}">
                    <a16:creationId xmlns:a16="http://schemas.microsoft.com/office/drawing/2014/main" id="{0EA21BAA-A508-437F-A0DD-2979A43ABBCE}"/>
                  </a:ext>
                </a:extLst>
              </p:cNvPr>
              <p:cNvSpPr/>
              <p:nvPr/>
            </p:nvSpPr>
            <p:spPr>
              <a:xfrm>
                <a:off x="6457410" y="2129451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956D9E4-E9E5-4F2E-8EDF-C56CF53C567C}"/>
                  </a:ext>
                </a:extLst>
              </p:cNvPr>
              <p:cNvCxnSpPr/>
              <p:nvPr/>
            </p:nvCxnSpPr>
            <p:spPr>
              <a:xfrm>
                <a:off x="6341084" y="2326190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C4CB75F-EAD9-4AB5-BE29-811836131E05}"/>
                  </a:ext>
                </a:extLst>
              </p:cNvPr>
              <p:cNvCxnSpPr/>
              <p:nvPr/>
            </p:nvCxnSpPr>
            <p:spPr>
              <a:xfrm>
                <a:off x="6341084" y="2681950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A1631F7B-E0F0-4CDF-801C-C3BD87026A37}"/>
                  </a:ext>
                </a:extLst>
              </p:cNvPr>
              <p:cNvCxnSpPr/>
              <p:nvPr/>
            </p:nvCxnSpPr>
            <p:spPr>
              <a:xfrm>
                <a:off x="7288154" y="2492343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B24B0B2-885F-4668-892B-E5B936086E82}"/>
                </a:ext>
              </a:extLst>
            </p:cNvPr>
            <p:cNvGrpSpPr/>
            <p:nvPr/>
          </p:nvGrpSpPr>
          <p:grpSpPr>
            <a:xfrm>
              <a:off x="10331950" y="3092735"/>
              <a:ext cx="1276054" cy="733993"/>
              <a:chOff x="6373544" y="3201905"/>
              <a:chExt cx="1276054" cy="733993"/>
            </a:xfrm>
          </p:grpSpPr>
          <p:sp>
            <p:nvSpPr>
              <p:cNvPr id="56" name="달 55">
                <a:extLst>
                  <a:ext uri="{FF2B5EF4-FFF2-40B4-BE49-F238E27FC236}">
                    <a16:creationId xmlns:a16="http://schemas.microsoft.com/office/drawing/2014/main" id="{A105ED57-2543-465F-80E2-2F64BF4095FE}"/>
                  </a:ext>
                </a:extLst>
              </p:cNvPr>
              <p:cNvSpPr/>
              <p:nvPr/>
            </p:nvSpPr>
            <p:spPr>
              <a:xfrm flipH="1">
                <a:off x="6591358" y="3203753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7" name="자유형 22">
                <a:extLst>
                  <a:ext uri="{FF2B5EF4-FFF2-40B4-BE49-F238E27FC236}">
                    <a16:creationId xmlns:a16="http://schemas.microsoft.com/office/drawing/2014/main" id="{612FEB77-7C52-4BD9-A778-09DD4662F0CA}"/>
                  </a:ext>
                </a:extLst>
              </p:cNvPr>
              <p:cNvSpPr/>
              <p:nvPr/>
            </p:nvSpPr>
            <p:spPr>
              <a:xfrm>
                <a:off x="6489870" y="3201905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70165B39-7481-4B2C-988A-46A56AA9DB35}"/>
                  </a:ext>
                </a:extLst>
              </p:cNvPr>
              <p:cNvCxnSpPr/>
              <p:nvPr/>
            </p:nvCxnSpPr>
            <p:spPr>
              <a:xfrm>
                <a:off x="6373544" y="3398644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44B91828-12C6-416D-AFB2-7AF32293D9D7}"/>
                  </a:ext>
                </a:extLst>
              </p:cNvPr>
              <p:cNvCxnSpPr/>
              <p:nvPr/>
            </p:nvCxnSpPr>
            <p:spPr>
              <a:xfrm>
                <a:off x="6373544" y="3754404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D4BB2FB0-6729-4BE6-98E6-589F3F1EBBAC}"/>
                  </a:ext>
                </a:extLst>
              </p:cNvPr>
              <p:cNvCxnSpPr/>
              <p:nvPr/>
            </p:nvCxnSpPr>
            <p:spPr>
              <a:xfrm>
                <a:off x="7412135" y="3575504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70D01C3A-2BD4-4472-9200-72139A42B22C}"/>
                  </a:ext>
                </a:extLst>
              </p:cNvPr>
              <p:cNvSpPr/>
              <p:nvPr/>
            </p:nvSpPr>
            <p:spPr>
              <a:xfrm rot="16200000">
                <a:off x="7325270" y="3531421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26B415-4779-4588-B0C6-3CAE93A261D7}"/>
                </a:ext>
              </a:extLst>
            </p:cNvPr>
            <p:cNvSpPr txBox="1"/>
            <p:nvPr/>
          </p:nvSpPr>
          <p:spPr>
            <a:xfrm>
              <a:off x="9188762" y="393145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8D2E984-BACD-4EBB-A430-9CD76AEB0AE8}"/>
                </a:ext>
              </a:extLst>
            </p:cNvPr>
            <p:cNvSpPr txBox="1"/>
            <p:nvPr/>
          </p:nvSpPr>
          <p:spPr>
            <a:xfrm>
              <a:off x="10495046" y="3931459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XNOR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18AB9A0-5B5F-4CC5-9692-983AA63B10EB}"/>
              </a:ext>
            </a:extLst>
          </p:cNvPr>
          <p:cNvSpPr txBox="1"/>
          <p:nvPr/>
        </p:nvSpPr>
        <p:spPr>
          <a:xfrm>
            <a:off x="8354689" y="3236075"/>
            <a:ext cx="2944861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altLang="ko-KR" sz="1400">
                <a:solidFill>
                  <a:srgbClr val="00A048"/>
                </a:solidFill>
              </a:rPr>
              <a:t>XOR </a:t>
            </a:r>
            <a:r>
              <a:rPr lang="ko-KR" altLang="en-US" sz="1400">
                <a:solidFill>
                  <a:srgbClr val="00A048"/>
                </a:solidFill>
              </a:rPr>
              <a:t>연산</a:t>
            </a:r>
            <a:r>
              <a:rPr lang="ko-KR" altLang="en-US" sz="1400"/>
              <a:t> </a:t>
            </a:r>
            <a:r>
              <a:rPr lang="en-US" altLang="ko-KR" sz="1400"/>
              <a:t/>
            </a:r>
            <a:br>
              <a:rPr lang="en-US" altLang="ko-KR" sz="1400"/>
            </a:br>
            <a:r>
              <a:rPr lang="ko-KR" altLang="en-US" sz="1400"/>
              <a:t>패리티</a:t>
            </a:r>
            <a:r>
              <a:rPr lang="en-US" altLang="ko-KR" sz="1400"/>
              <a:t>(parity) </a:t>
            </a:r>
            <a:r>
              <a:rPr lang="ko-KR" altLang="en-US" sz="1400"/>
              <a:t>비트 생성 시 사용 </a:t>
            </a:r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ko-KR" altLang="en-US" sz="1400">
                <a:solidFill>
                  <a:srgbClr val="C00000"/>
                </a:solidFill>
              </a:rPr>
              <a:t>통신 오류</a:t>
            </a:r>
            <a:r>
              <a:rPr lang="ko-KR" altLang="en-US" sz="1400">
                <a:solidFill>
                  <a:srgbClr val="00A048"/>
                </a:solidFill>
              </a:rPr>
              <a:t> </a:t>
            </a:r>
            <a:r>
              <a:rPr lang="ko-KR" altLang="en-US" sz="1400"/>
              <a:t>발생 여부 검사</a:t>
            </a:r>
            <a:endParaRPr lang="en-US" altLang="ko-KR" sz="1400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07FFAB05-28FD-4B14-BD06-1C2338B4CB04}"/>
              </a:ext>
            </a:extLst>
          </p:cNvPr>
          <p:cNvSpPr txBox="1">
            <a:spLocks/>
          </p:cNvSpPr>
          <p:nvPr/>
        </p:nvSpPr>
        <p:spPr>
          <a:xfrm>
            <a:off x="903113" y="4271310"/>
            <a:ext cx="1615969" cy="318665"/>
          </a:xfrm>
          <a:prstGeom prst="rect">
            <a:avLst/>
          </a:prstGeom>
          <a:solidFill>
            <a:srgbClr val="CAFBED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70C0"/>
                </a:solidFill>
              </a:rPr>
              <a:t>F</a:t>
            </a:r>
            <a:r>
              <a:rPr lang="en-US" altLang="ko-KR" sz="1800" baseline="-25000">
                <a:solidFill>
                  <a:srgbClr val="0070C0"/>
                </a:solidFill>
              </a:rPr>
              <a:t>7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ABCEAEFB-98F3-4AFA-A616-67016CBFB7B7}"/>
              </a:ext>
            </a:extLst>
          </p:cNvPr>
          <p:cNvSpPr txBox="1">
            <a:spLocks/>
          </p:cNvSpPr>
          <p:nvPr/>
        </p:nvSpPr>
        <p:spPr>
          <a:xfrm>
            <a:off x="903113" y="3341466"/>
            <a:ext cx="4276393" cy="929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600" i="1"/>
              <a:t>F</a:t>
            </a:r>
            <a:r>
              <a:rPr lang="en-US" altLang="ko-KR" sz="1600" baseline="-25000"/>
              <a:t>6</a:t>
            </a:r>
            <a:r>
              <a:rPr lang="en-US" altLang="ko-KR" sz="1600"/>
              <a:t>: </a:t>
            </a:r>
            <a:r>
              <a:rPr lang="en-US" altLang="ko-KR" sz="1600">
                <a:solidFill>
                  <a:srgbClr val="00A048"/>
                </a:solidFill>
              </a:rPr>
              <a:t>XOR</a:t>
            </a:r>
            <a:r>
              <a:rPr lang="en-US" altLang="ko-KR" sz="1600"/>
              <a:t>, </a:t>
            </a:r>
            <a:r>
              <a:rPr lang="en-US" altLang="ko-KR" sz="1600" i="1"/>
              <a:t>F</a:t>
            </a:r>
            <a:r>
              <a:rPr lang="en-US" altLang="ko-KR" sz="1600" baseline="-25000"/>
              <a:t>9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>
                <a:solidFill>
                  <a:srgbClr val="00A048"/>
                </a:solidFill>
              </a:rPr>
              <a:t>XNOR 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600" i="1"/>
              <a:t>F</a:t>
            </a:r>
            <a:r>
              <a:rPr lang="en-US" altLang="ko-KR" sz="1600" baseline="-25000"/>
              <a:t>6</a:t>
            </a:r>
            <a:r>
              <a:rPr lang="ko-KR" altLang="en-US" sz="160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 err="1"/>
              <a:t>x</a:t>
            </a:r>
            <a:r>
              <a:rPr lang="en-US" altLang="ko-KR" sz="1600" dirty="0" err="1"/>
              <a:t>′</a:t>
            </a:r>
            <a:r>
              <a:rPr lang="en-US" altLang="ko-KR" sz="1600" i="1" dirty="0" err="1"/>
              <a:t>y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 err="1"/>
              <a:t>xy</a:t>
            </a:r>
            <a:r>
              <a:rPr lang="en-US" altLang="ko-KR" sz="1600" dirty="0"/>
              <a:t>′</a:t>
            </a:r>
            <a:r>
              <a:rPr lang="ko-KR" altLang="en-US" sz="1600" dirty="0"/>
              <a:t> </a:t>
            </a:r>
            <a:r>
              <a:rPr lang="en-US" altLang="ko-KR" sz="1600"/>
              <a:t>= </a:t>
            </a:r>
            <a:r>
              <a:rPr lang="en-US" altLang="ko-KR" sz="1600" i="1"/>
              <a:t>x </a:t>
            </a:r>
            <a:r>
              <a:rPr lang="en-US" altLang="ko-KR" sz="1600">
                <a:solidFill>
                  <a:srgbClr val="C00000"/>
                </a:solidFill>
                <a:sym typeface="Symbol" panose="05050102010706020507" pitchFamily="18" charset="2"/>
              </a:rPr>
              <a:t></a:t>
            </a:r>
            <a:r>
              <a:rPr lang="ko-KR" altLang="en-US" sz="1600"/>
              <a:t> </a:t>
            </a:r>
            <a:r>
              <a:rPr lang="en-US" altLang="ko-KR" sz="1600" i="1"/>
              <a:t>y </a:t>
            </a:r>
            <a:r>
              <a:rPr lang="en-US" altLang="ko-KR" sz="1600" dirty="0"/>
              <a:t>[</a:t>
            </a:r>
            <a:r>
              <a:rPr lang="en-US" altLang="ko-KR" sz="1600" dirty="0">
                <a:solidFill>
                  <a:srgbClr val="00A048"/>
                </a:solidFill>
              </a:rPr>
              <a:t>XOR</a:t>
            </a:r>
            <a:r>
              <a:rPr lang="en-US" altLang="ko-KR" sz="1600" dirty="0"/>
              <a:t>] </a:t>
            </a:r>
            <a:endParaRPr lang="ko-KR" altLang="en-US" sz="16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600" i="1" dirty="0"/>
              <a:t>F</a:t>
            </a:r>
            <a:r>
              <a:rPr lang="en-US" altLang="ko-KR" sz="1600" baseline="-25000" dirty="0"/>
              <a:t>9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 err="1">
                <a:solidFill>
                  <a:srgbClr val="C00000"/>
                </a:solidFill>
              </a:rPr>
              <a:t>x</a:t>
            </a:r>
            <a:r>
              <a:rPr lang="en-US" altLang="ko-KR" sz="1600" dirty="0" err="1">
                <a:solidFill>
                  <a:srgbClr val="C00000"/>
                </a:solidFill>
              </a:rPr>
              <a:t>′</a:t>
            </a:r>
            <a:r>
              <a:rPr lang="en-US" altLang="ko-KR" sz="1600" i="1" dirty="0" err="1">
                <a:solidFill>
                  <a:srgbClr val="C00000"/>
                </a:solidFill>
              </a:rPr>
              <a:t>y</a:t>
            </a:r>
            <a:r>
              <a:rPr lang="en-US" altLang="ko-KR" sz="1600" dirty="0">
                <a:solidFill>
                  <a:srgbClr val="C00000"/>
                </a:solidFill>
              </a:rPr>
              <a:t>′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+ </a:t>
            </a:r>
            <a:r>
              <a:rPr lang="en-US" altLang="ko-KR" sz="1600" i="1" dirty="0" err="1">
                <a:solidFill>
                  <a:srgbClr val="C00000"/>
                </a:solidFill>
              </a:rPr>
              <a:t>xy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/>
              <a:t>= </a:t>
            </a:r>
            <a:r>
              <a:rPr lang="en-US" altLang="ko-KR" sz="1600" i="1"/>
              <a:t>x </a:t>
            </a:r>
            <a:r>
              <a:rPr lang="en-US" altLang="ko-KR" sz="1600">
                <a:solidFill>
                  <a:srgbClr val="C00000"/>
                </a:solidFill>
                <a:sym typeface="Wingdings 2" panose="05020102010507070707" pitchFamily="18" charset="2"/>
              </a:rPr>
              <a:t> </a:t>
            </a:r>
            <a:r>
              <a:rPr lang="en-US" altLang="ko-KR" sz="1600" i="1"/>
              <a:t>y </a:t>
            </a:r>
            <a:r>
              <a:rPr lang="en-US" altLang="ko-KR" sz="1600" dirty="0"/>
              <a:t>[</a:t>
            </a:r>
            <a:r>
              <a:rPr lang="en-US" altLang="ko-KR" sz="1600" dirty="0">
                <a:solidFill>
                  <a:srgbClr val="00A048"/>
                </a:solidFill>
              </a:rPr>
              <a:t>XNOR</a:t>
            </a:r>
            <a:r>
              <a:rPr lang="en-US" altLang="ko-KR" sz="1600"/>
              <a:t>] </a:t>
            </a:r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387AE5AA-87BB-4770-A869-1CA240672290}"/>
              </a:ext>
            </a:extLst>
          </p:cNvPr>
          <p:cNvSpPr txBox="1">
            <a:spLocks/>
          </p:cNvSpPr>
          <p:nvPr/>
        </p:nvSpPr>
        <p:spPr>
          <a:xfrm>
            <a:off x="903113" y="4700242"/>
            <a:ext cx="5805888" cy="1173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A048"/>
                </a:solidFill>
              </a:rPr>
              <a:t>SOP</a:t>
            </a:r>
            <a:r>
              <a:rPr lang="en-US" altLang="ko-KR" sz="1600"/>
              <a:t> : </a:t>
            </a:r>
            <a:r>
              <a:rPr lang="en-US" altLang="ko-KR" sz="1600" i="1"/>
              <a:t>F</a:t>
            </a:r>
            <a:r>
              <a:rPr lang="en-US" altLang="ko-KR" sz="1600" baseline="-25000"/>
              <a:t>7</a:t>
            </a:r>
            <a:r>
              <a:rPr lang="ko-KR" altLang="en-US" sz="1600"/>
              <a:t> </a:t>
            </a:r>
            <a:r>
              <a:rPr lang="en-US" altLang="ko-KR" sz="1600"/>
              <a:t>= </a:t>
            </a:r>
            <a:r>
              <a:rPr lang="en-US" altLang="ko-KR" sz="1600" i="1"/>
              <a:t>x</a:t>
            </a:r>
            <a:r>
              <a:rPr lang="en-US" altLang="ko-KR" sz="1600"/>
              <a:t>′</a:t>
            </a:r>
            <a:r>
              <a:rPr lang="en-US" altLang="ko-KR" sz="1600" i="1"/>
              <a:t>y</a:t>
            </a:r>
            <a:r>
              <a:rPr lang="en-US" altLang="ko-KR" sz="1600"/>
              <a:t>′</a:t>
            </a:r>
            <a:r>
              <a:rPr lang="ko-KR" altLang="en-US" sz="1600"/>
              <a:t> </a:t>
            </a:r>
            <a:r>
              <a:rPr lang="en-US" altLang="ko-KR" sz="1600"/>
              <a:t>+ </a:t>
            </a:r>
            <a:r>
              <a:rPr lang="en-US" altLang="ko-KR" sz="1600" i="1"/>
              <a:t>x</a:t>
            </a:r>
            <a:r>
              <a:rPr lang="en-US" altLang="ko-KR" sz="1600"/>
              <a:t>′</a:t>
            </a:r>
            <a:r>
              <a:rPr lang="en-US" altLang="ko-KR" sz="1600" i="1"/>
              <a:t>y</a:t>
            </a:r>
            <a:r>
              <a:rPr lang="ko-KR" altLang="en-US" sz="1600"/>
              <a:t> </a:t>
            </a:r>
            <a:r>
              <a:rPr lang="en-US" altLang="ko-KR" sz="1600"/>
              <a:t>+ </a:t>
            </a:r>
            <a:r>
              <a:rPr lang="en-US" altLang="ko-KR" sz="1600" i="1"/>
              <a:t>xy</a:t>
            </a:r>
            <a:r>
              <a:rPr lang="en-US" altLang="ko-KR" sz="1600"/>
              <a:t>′</a:t>
            </a:r>
            <a:r>
              <a:rPr lang="ko-KR" altLang="en-US" sz="1600"/>
              <a:t> </a:t>
            </a:r>
            <a:r>
              <a:rPr lang="en-US" altLang="ko-KR" sz="1600"/>
              <a:t>= </a:t>
            </a:r>
            <a:r>
              <a:rPr lang="en-US" altLang="ko-KR" sz="1600" i="1"/>
              <a:t>x</a:t>
            </a:r>
            <a:r>
              <a:rPr lang="en-US" altLang="ko-KR" sz="1600"/>
              <a:t>′(</a:t>
            </a:r>
            <a:r>
              <a:rPr lang="en-US" altLang="ko-KR" sz="1600" i="1"/>
              <a:t>y</a:t>
            </a:r>
            <a:r>
              <a:rPr lang="en-US" altLang="ko-KR" sz="1600"/>
              <a:t>′+</a:t>
            </a:r>
            <a:r>
              <a:rPr lang="en-US" altLang="ko-KR" sz="1600" i="1"/>
              <a:t>y</a:t>
            </a:r>
            <a:r>
              <a:rPr lang="en-US" altLang="ko-KR" sz="1600"/>
              <a:t>) + </a:t>
            </a:r>
            <a:r>
              <a:rPr lang="en-US" altLang="ko-KR" sz="1600" i="1"/>
              <a:t>xy</a:t>
            </a:r>
            <a:r>
              <a:rPr lang="en-US" altLang="ko-KR" sz="1600"/>
              <a:t>′</a:t>
            </a:r>
            <a:r>
              <a:rPr lang="ko-KR" altLang="en-US" sz="1600"/>
              <a:t>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/>
              <a:t>               = </a:t>
            </a:r>
            <a:r>
              <a:rPr lang="en-US" altLang="ko-KR" sz="1600" i="1"/>
              <a:t>x</a:t>
            </a:r>
            <a:r>
              <a:rPr lang="en-US" altLang="ko-KR" sz="1600"/>
              <a:t>′</a:t>
            </a:r>
            <a:r>
              <a:rPr lang="ko-KR" altLang="en-US" sz="1600"/>
              <a:t> </a:t>
            </a:r>
            <a:r>
              <a:rPr lang="en-US" altLang="ko-KR" sz="1600"/>
              <a:t>+ </a:t>
            </a:r>
            <a:r>
              <a:rPr lang="en-US" altLang="ko-KR" sz="1600" i="1"/>
              <a:t>xy</a:t>
            </a:r>
            <a:r>
              <a:rPr lang="en-US" altLang="ko-KR" sz="1600"/>
              <a:t>′</a:t>
            </a:r>
            <a:r>
              <a:rPr lang="ko-KR" altLang="en-US" sz="1600"/>
              <a:t> </a:t>
            </a:r>
            <a:r>
              <a:rPr lang="en-US" altLang="ko-KR" sz="1600"/>
              <a:t>= (</a:t>
            </a:r>
            <a:r>
              <a:rPr lang="en-US" altLang="ko-KR" sz="1600" i="1"/>
              <a:t>x</a:t>
            </a:r>
            <a:r>
              <a:rPr lang="en-US" altLang="ko-KR" sz="1600"/>
              <a:t>′</a:t>
            </a:r>
            <a:r>
              <a:rPr lang="ko-KR" altLang="en-US" sz="1600"/>
              <a:t> </a:t>
            </a:r>
            <a:r>
              <a:rPr lang="en-US" altLang="ko-KR" sz="1600"/>
              <a:t>+ </a:t>
            </a:r>
            <a:r>
              <a:rPr lang="en-US" altLang="ko-KR" sz="1600" i="1"/>
              <a:t>x</a:t>
            </a:r>
            <a:r>
              <a:rPr lang="en-US" altLang="ko-KR" sz="1600"/>
              <a:t>)(</a:t>
            </a:r>
            <a:r>
              <a:rPr lang="en-US" altLang="ko-KR" sz="1600" i="1"/>
              <a:t>x</a:t>
            </a:r>
            <a:r>
              <a:rPr lang="en-US" altLang="ko-KR" sz="1600"/>
              <a:t>′</a:t>
            </a:r>
            <a:r>
              <a:rPr lang="ko-KR" altLang="en-US" sz="1600"/>
              <a:t> </a:t>
            </a:r>
            <a:r>
              <a:rPr lang="en-US" altLang="ko-KR" sz="1600"/>
              <a:t>+ </a:t>
            </a:r>
            <a:r>
              <a:rPr lang="en-US" altLang="ko-KR" sz="1600" i="1"/>
              <a:t>y</a:t>
            </a:r>
            <a:r>
              <a:rPr lang="en-US" altLang="ko-KR" sz="1600"/>
              <a:t>′) = (</a:t>
            </a:r>
            <a:r>
              <a:rPr lang="en-US" altLang="ko-KR" sz="1600" i="1"/>
              <a:t>x</a:t>
            </a:r>
            <a:r>
              <a:rPr lang="en-US" altLang="ko-KR" sz="1600"/>
              <a:t>′</a:t>
            </a:r>
            <a:r>
              <a:rPr lang="ko-KR" altLang="en-US" sz="1600"/>
              <a:t> </a:t>
            </a:r>
            <a:r>
              <a:rPr lang="en-US" altLang="ko-KR" sz="1600"/>
              <a:t>+ </a:t>
            </a:r>
            <a:r>
              <a:rPr lang="en-US" altLang="ko-KR" sz="1600" i="1"/>
              <a:t>y</a:t>
            </a:r>
            <a:r>
              <a:rPr lang="en-US" altLang="ko-KR" sz="1600"/>
              <a:t>′) = (</a:t>
            </a:r>
            <a:r>
              <a:rPr lang="en-US" altLang="ko-KR" sz="1600" i="1"/>
              <a:t>xy</a:t>
            </a:r>
            <a:r>
              <a:rPr lang="en-US" altLang="ko-KR" sz="1600"/>
              <a:t>)′</a:t>
            </a:r>
            <a:endParaRPr lang="ko-KR" altLang="en-US" sz="160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A048"/>
                </a:solidFill>
              </a:rPr>
              <a:t>POS</a:t>
            </a:r>
            <a:r>
              <a:rPr lang="en-US" altLang="ko-KR" sz="1600"/>
              <a:t> : </a:t>
            </a:r>
            <a:r>
              <a:rPr lang="en-US" altLang="ko-KR" sz="1600" i="1"/>
              <a:t>F</a:t>
            </a:r>
            <a:r>
              <a:rPr lang="en-US" altLang="ko-KR" sz="1600" baseline="-25000"/>
              <a:t>7</a:t>
            </a:r>
            <a:r>
              <a:rPr lang="ko-KR" altLang="en-US" sz="1600"/>
              <a:t> </a:t>
            </a:r>
            <a:r>
              <a:rPr lang="en-US" altLang="ko-KR" sz="1600"/>
              <a:t>= (</a:t>
            </a:r>
            <a:r>
              <a:rPr lang="en-US" altLang="ko-KR" sz="1600" i="1"/>
              <a:t>x</a:t>
            </a:r>
            <a:r>
              <a:rPr lang="en-US" altLang="ko-KR" sz="1600"/>
              <a:t>′</a:t>
            </a:r>
            <a:r>
              <a:rPr lang="ko-KR" altLang="en-US" sz="1600"/>
              <a:t> </a:t>
            </a:r>
            <a:r>
              <a:rPr lang="en-US" altLang="ko-KR" sz="1600"/>
              <a:t>+ </a:t>
            </a:r>
            <a:r>
              <a:rPr lang="en-US" altLang="ko-KR" sz="1600" i="1"/>
              <a:t>y</a:t>
            </a:r>
            <a:r>
              <a:rPr lang="en-US" altLang="ko-KR" sz="1600"/>
              <a:t>′) = (</a:t>
            </a:r>
            <a:r>
              <a:rPr lang="en-US" altLang="ko-KR" sz="1600" i="1"/>
              <a:t>xy</a:t>
            </a:r>
            <a:r>
              <a:rPr lang="en-US" altLang="ko-KR" sz="1600"/>
              <a:t>)′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A048"/>
                </a:solidFill>
              </a:rPr>
              <a:t>AND</a:t>
            </a:r>
            <a:r>
              <a:rPr lang="ko-KR" altLang="en-US" sz="1600"/>
              <a:t>에 </a:t>
            </a:r>
            <a:r>
              <a:rPr lang="en-US" altLang="ko-KR" sz="1600">
                <a:solidFill>
                  <a:srgbClr val="00A048"/>
                </a:solidFill>
              </a:rPr>
              <a:t>NOT</a:t>
            </a:r>
            <a:r>
              <a:rPr lang="en-US" altLang="ko-KR" sz="1600"/>
              <a:t> </a:t>
            </a:r>
            <a:r>
              <a:rPr lang="ko-KR" altLang="en-US" sz="1600"/>
              <a:t>연산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A048"/>
                </a:solidFill>
              </a:rPr>
              <a:t>NAND </a:t>
            </a:r>
            <a:r>
              <a:rPr lang="ko-KR" altLang="en-US" sz="1600"/>
              <a:t>연산</a:t>
            </a:r>
            <a:endParaRPr lang="ko-KR" altLang="en-US" sz="1600" dirty="0"/>
          </a:p>
          <a:p>
            <a:pPr lvl="1" fontAlgn="base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07514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21</a:t>
            </a:fld>
            <a:endParaRPr lang="ko-KR" altLang="en-US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0EF8698-9010-415F-99CA-E5578A9FDA3D}"/>
              </a:ext>
            </a:extLst>
          </p:cNvPr>
          <p:cNvSpPr txBox="1">
            <a:spLocks/>
          </p:cNvSpPr>
          <p:nvPr/>
        </p:nvSpPr>
        <p:spPr>
          <a:xfrm>
            <a:off x="882368" y="2633228"/>
            <a:ext cx="2851526" cy="400110"/>
          </a:xfrm>
          <a:prstGeom prst="rect">
            <a:avLst/>
          </a:prstGeom>
          <a:solidFill>
            <a:srgbClr val="EDF3DB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70C0"/>
                </a:solidFill>
              </a:rPr>
              <a:t>F</a:t>
            </a:r>
            <a:r>
              <a:rPr lang="en-US" altLang="ko-KR" sz="1800" baseline="-25000">
                <a:solidFill>
                  <a:srgbClr val="0070C0"/>
                </a:solidFill>
              </a:rPr>
              <a:t>8</a:t>
            </a:r>
            <a:r>
              <a:rPr lang="en-US" altLang="ko-KR" sz="1800">
                <a:solidFill>
                  <a:srgbClr val="0070C0"/>
                </a:solidFill>
              </a:rPr>
              <a:t>,</a:t>
            </a:r>
            <a:r>
              <a:rPr lang="ko-KR" altLang="en-US" sz="1800">
                <a:solidFill>
                  <a:srgbClr val="0070C0"/>
                </a:solidFill>
              </a:rPr>
              <a:t> </a:t>
            </a:r>
            <a:r>
              <a:rPr lang="en-US" altLang="ko-KR" sz="1800" i="1">
                <a:solidFill>
                  <a:srgbClr val="0070C0"/>
                </a:solidFill>
              </a:rPr>
              <a:t>F</a:t>
            </a:r>
            <a:r>
              <a:rPr lang="en-US" altLang="ko-KR" sz="1800" baseline="-25000">
                <a:solidFill>
                  <a:srgbClr val="0070C0"/>
                </a:solidFill>
              </a:rPr>
              <a:t>14</a:t>
            </a:r>
            <a:r>
              <a:rPr lang="ko-KR" altLang="en-US" sz="1800">
                <a:solidFill>
                  <a:srgbClr val="0070C0"/>
                </a:solidFill>
              </a:rPr>
              <a:t> </a:t>
            </a:r>
            <a:r>
              <a:rPr lang="en-US" altLang="ko-KR" sz="1800">
                <a:solidFill>
                  <a:srgbClr val="0070C0"/>
                </a:solidFill>
              </a:rPr>
              <a:t>: AND</a:t>
            </a:r>
            <a:r>
              <a:rPr lang="ko-KR" altLang="en-US" sz="1800">
                <a:solidFill>
                  <a:srgbClr val="0070C0"/>
                </a:solidFill>
              </a:rPr>
              <a:t>와 </a:t>
            </a:r>
            <a:r>
              <a:rPr lang="en-US" altLang="ko-KR" sz="1800">
                <a:solidFill>
                  <a:srgbClr val="0070C0"/>
                </a:solidFill>
              </a:rPr>
              <a:t>OR</a:t>
            </a:r>
            <a:r>
              <a:rPr lang="ko-KR" altLang="en-US" sz="18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2.5 2-</a:t>
            </a:r>
            <a:r>
              <a:rPr lang="ko-KR" altLang="en-US" sz="2200"/>
              <a:t>변수 부울 함수와 부수적 연산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38199" y="661200"/>
            <a:ext cx="6531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2-</a:t>
            </a:r>
            <a:r>
              <a:rPr lang="ko-KR" altLang="en-US" sz="2000">
                <a:solidFill>
                  <a:srgbClr val="0070C0"/>
                </a:solidFill>
              </a:rPr>
              <a:t>변수의 모든 경우에 대한 부울 함수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166E5978-DAA9-4B7B-A4D6-BD4FA3474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90313"/>
              </p:ext>
            </p:extLst>
          </p:nvPr>
        </p:nvGraphicFramePr>
        <p:xfrm>
          <a:off x="1819835" y="1131271"/>
          <a:ext cx="9040914" cy="1272258"/>
        </p:xfrm>
        <a:graphic>
          <a:graphicData uri="http://schemas.openxmlformats.org/drawingml/2006/table">
            <a:tbl>
              <a:tblPr/>
              <a:tblGrid>
                <a:gridCol w="425948">
                  <a:extLst>
                    <a:ext uri="{9D8B030D-6E8A-4147-A177-3AD203B41FA5}">
                      <a16:colId xmlns:a16="http://schemas.microsoft.com/office/drawing/2014/main" val="4001967816"/>
                    </a:ext>
                  </a:extLst>
                </a:gridCol>
                <a:gridCol w="354864">
                  <a:extLst>
                    <a:ext uri="{9D8B030D-6E8A-4147-A177-3AD203B41FA5}">
                      <a16:colId xmlns:a16="http://schemas.microsoft.com/office/drawing/2014/main" val="4056972591"/>
                    </a:ext>
                  </a:extLst>
                </a:gridCol>
                <a:gridCol w="864897">
                  <a:extLst>
                    <a:ext uri="{9D8B030D-6E8A-4147-A177-3AD203B41FA5}">
                      <a16:colId xmlns:a16="http://schemas.microsoft.com/office/drawing/2014/main" val="824101955"/>
                    </a:ext>
                  </a:extLst>
                </a:gridCol>
                <a:gridCol w="813173">
                  <a:extLst>
                    <a:ext uri="{9D8B030D-6E8A-4147-A177-3AD203B41FA5}">
                      <a16:colId xmlns:a16="http://schemas.microsoft.com/office/drawing/2014/main" val="2740975739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2597479586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2476392675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3720470850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2397092675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3907342415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2806961454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2885877919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749513904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3948811990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3832944128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838774552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3215205150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255879150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3847790698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929172192"/>
                    </a:ext>
                  </a:extLst>
                </a:gridCol>
                <a:gridCol w="411377">
                  <a:extLst>
                    <a:ext uri="{9D8B030D-6E8A-4147-A177-3AD203B41FA5}">
                      <a16:colId xmlns:a16="http://schemas.microsoft.com/office/drawing/2014/main" val="1111748532"/>
                    </a:ext>
                  </a:extLst>
                </a:gridCol>
              </a:tblGrid>
              <a:tr h="3104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최대항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64244"/>
                  </a:ext>
                </a:extLst>
              </a:tr>
              <a:tr h="9617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s-E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05797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A2075A6F-F0AB-455F-8AED-AAB58F46C963}"/>
              </a:ext>
            </a:extLst>
          </p:cNvPr>
          <p:cNvGrpSpPr/>
          <p:nvPr/>
        </p:nvGrpSpPr>
        <p:grpSpPr>
          <a:xfrm>
            <a:off x="5239778" y="2633228"/>
            <a:ext cx="2851525" cy="1199851"/>
            <a:chOff x="8502275" y="2255707"/>
            <a:chExt cx="2851525" cy="11998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0ACC00-FDD5-4C19-84B4-5D0A1091D63D}"/>
                </a:ext>
              </a:extLst>
            </p:cNvPr>
            <p:cNvSpPr txBox="1"/>
            <p:nvPr/>
          </p:nvSpPr>
          <p:spPr>
            <a:xfrm>
              <a:off x="8841716" y="308622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순서도: 지연 33">
              <a:extLst>
                <a:ext uri="{FF2B5EF4-FFF2-40B4-BE49-F238E27FC236}">
                  <a16:creationId xmlns:a16="http://schemas.microsoft.com/office/drawing/2014/main" id="{42C1813D-9D28-4618-B3CD-1750B0EE2647}"/>
                </a:ext>
              </a:extLst>
            </p:cNvPr>
            <p:cNvSpPr/>
            <p:nvPr/>
          </p:nvSpPr>
          <p:spPr>
            <a:xfrm>
              <a:off x="8808078" y="2255707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CB2D3E1-D459-478C-829D-D67A7F59782F}"/>
                </a:ext>
              </a:extLst>
            </p:cNvPr>
            <p:cNvCxnSpPr/>
            <p:nvPr/>
          </p:nvCxnSpPr>
          <p:spPr>
            <a:xfrm>
              <a:off x="8502275" y="2456432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2CF423B-7B02-49A9-AB55-9FEDF773CF17}"/>
                </a:ext>
              </a:extLst>
            </p:cNvPr>
            <p:cNvCxnSpPr/>
            <p:nvPr/>
          </p:nvCxnSpPr>
          <p:spPr>
            <a:xfrm>
              <a:off x="8502275" y="2812192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57A5D23-EB43-4754-8C3B-B73A983E705E}"/>
                </a:ext>
              </a:extLst>
            </p:cNvPr>
            <p:cNvCxnSpPr/>
            <p:nvPr/>
          </p:nvCxnSpPr>
          <p:spPr>
            <a:xfrm>
              <a:off x="9566542" y="2626464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32F4263-68C6-4128-A0A8-9D732087C253}"/>
                </a:ext>
              </a:extLst>
            </p:cNvPr>
            <p:cNvGrpSpPr/>
            <p:nvPr/>
          </p:nvGrpSpPr>
          <p:grpSpPr>
            <a:xfrm>
              <a:off x="10174265" y="2255707"/>
              <a:ext cx="1179535" cy="722089"/>
              <a:chOff x="10198922" y="2248229"/>
              <a:chExt cx="1179535" cy="722089"/>
            </a:xfrm>
          </p:grpSpPr>
          <p:sp>
            <p:nvSpPr>
              <p:cNvPr id="64" name="달 63">
                <a:extLst>
                  <a:ext uri="{FF2B5EF4-FFF2-40B4-BE49-F238E27FC236}">
                    <a16:creationId xmlns:a16="http://schemas.microsoft.com/office/drawing/2014/main" id="{C3401BB2-65DA-4829-885D-9FA5D745AC92}"/>
                  </a:ext>
                </a:extLst>
              </p:cNvPr>
              <p:cNvSpPr/>
              <p:nvPr/>
            </p:nvSpPr>
            <p:spPr>
              <a:xfrm flipH="1">
                <a:off x="10411738" y="2248229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FBEAB4F0-FBDA-4C13-900F-B0EC256A12B4}"/>
                  </a:ext>
                </a:extLst>
              </p:cNvPr>
              <p:cNvCxnSpPr/>
              <p:nvPr/>
            </p:nvCxnSpPr>
            <p:spPr>
              <a:xfrm>
                <a:off x="11140994" y="2613734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F7E44DCD-CA37-4922-AEB9-15315DFBA92A}"/>
                  </a:ext>
                </a:extLst>
              </p:cNvPr>
              <p:cNvCxnSpPr/>
              <p:nvPr/>
            </p:nvCxnSpPr>
            <p:spPr>
              <a:xfrm>
                <a:off x="10198922" y="2433457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657F10ED-5676-4CE0-88CE-9B1FADC80098}"/>
                  </a:ext>
                </a:extLst>
              </p:cNvPr>
              <p:cNvCxnSpPr/>
              <p:nvPr/>
            </p:nvCxnSpPr>
            <p:spPr>
              <a:xfrm>
                <a:off x="10198922" y="2789217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ACD0F1-D103-46FA-930C-8CE3AB837A21}"/>
                </a:ext>
              </a:extLst>
            </p:cNvPr>
            <p:cNvSpPr txBox="1"/>
            <p:nvPr/>
          </p:nvSpPr>
          <p:spPr>
            <a:xfrm>
              <a:off x="10499495" y="308622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8746EB-A32C-44AE-8C39-A636FC41C819}"/>
              </a:ext>
            </a:extLst>
          </p:cNvPr>
          <p:cNvGrpSpPr/>
          <p:nvPr/>
        </p:nvGrpSpPr>
        <p:grpSpPr>
          <a:xfrm>
            <a:off x="9433158" y="4491146"/>
            <a:ext cx="1274383" cy="1206342"/>
            <a:chOff x="10441046" y="3990319"/>
            <a:chExt cx="1274383" cy="120634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C7240CE-8441-4473-B48A-DE513A58EADB}"/>
                </a:ext>
              </a:extLst>
            </p:cNvPr>
            <p:cNvGrpSpPr/>
            <p:nvPr/>
          </p:nvGrpSpPr>
          <p:grpSpPr>
            <a:xfrm>
              <a:off x="10441046" y="3990319"/>
              <a:ext cx="1274383" cy="722089"/>
              <a:chOff x="2258060" y="2133149"/>
              <a:chExt cx="1274383" cy="722089"/>
            </a:xfrm>
          </p:grpSpPr>
          <p:sp>
            <p:nvSpPr>
              <p:cNvPr id="69" name="달 68">
                <a:extLst>
                  <a:ext uri="{FF2B5EF4-FFF2-40B4-BE49-F238E27FC236}">
                    <a16:creationId xmlns:a16="http://schemas.microsoft.com/office/drawing/2014/main" id="{9CA9F3CF-A3AF-4E06-8AFA-918BBF122141}"/>
                  </a:ext>
                </a:extLst>
              </p:cNvPr>
              <p:cNvSpPr/>
              <p:nvPr/>
            </p:nvSpPr>
            <p:spPr>
              <a:xfrm flipH="1">
                <a:off x="2470876" y="2133149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B5167D9F-ABAF-40D2-9685-DABABFCE82D4}"/>
                  </a:ext>
                </a:extLst>
              </p:cNvPr>
              <p:cNvCxnSpPr>
                <a:stCxn id="69" idx="1"/>
              </p:cNvCxnSpPr>
              <p:nvPr/>
            </p:nvCxnSpPr>
            <p:spPr>
              <a:xfrm>
                <a:off x="3200132" y="2494194"/>
                <a:ext cx="332311" cy="65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5378F80E-B304-4669-A9C0-B31A778843A6}"/>
                  </a:ext>
                </a:extLst>
              </p:cNvPr>
              <p:cNvCxnSpPr>
                <a:endCxn id="73" idx="0"/>
              </p:cNvCxnSpPr>
              <p:nvPr/>
            </p:nvCxnSpPr>
            <p:spPr>
              <a:xfrm flipV="1">
                <a:off x="2258060" y="2317402"/>
                <a:ext cx="207685" cy="97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3A14379-B227-4B93-A157-6BC5DE5B1FD3}"/>
                  </a:ext>
                </a:extLst>
              </p:cNvPr>
              <p:cNvCxnSpPr/>
              <p:nvPr/>
            </p:nvCxnSpPr>
            <p:spPr>
              <a:xfrm>
                <a:off x="2258060" y="2674137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9CF1DDC-D04D-49E6-A02E-5F3DBDEE15DC}"/>
                  </a:ext>
                </a:extLst>
              </p:cNvPr>
              <p:cNvSpPr/>
              <p:nvPr/>
            </p:nvSpPr>
            <p:spPr>
              <a:xfrm rot="16200000">
                <a:off x="2465745" y="2273970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91FF9B1-63D9-4467-976A-FFC895A40EBA}"/>
                </a:ext>
              </a:extLst>
            </p:cNvPr>
            <p:cNvSpPr txBox="1"/>
            <p:nvPr/>
          </p:nvSpPr>
          <p:spPr>
            <a:xfrm>
              <a:off x="10441046" y="4827329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Implication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0752EA15-761C-4373-95D8-2B9E2F0C1BB8}"/>
              </a:ext>
            </a:extLst>
          </p:cNvPr>
          <p:cNvSpPr txBox="1">
            <a:spLocks/>
          </p:cNvSpPr>
          <p:nvPr/>
        </p:nvSpPr>
        <p:spPr>
          <a:xfrm>
            <a:off x="882368" y="3556040"/>
            <a:ext cx="2851526" cy="392577"/>
          </a:xfrm>
          <a:prstGeom prst="rect">
            <a:avLst/>
          </a:prstGeom>
          <a:solidFill>
            <a:srgbClr val="94F7DC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70C0"/>
                </a:solidFill>
              </a:rPr>
              <a:t>F</a:t>
            </a:r>
            <a:r>
              <a:rPr lang="en-US" altLang="ko-KR" sz="1800" baseline="-25000">
                <a:solidFill>
                  <a:srgbClr val="0070C0"/>
                </a:solidFill>
              </a:rPr>
              <a:t>11</a:t>
            </a:r>
            <a:r>
              <a:rPr lang="ko-KR" altLang="en-US" sz="1800">
                <a:solidFill>
                  <a:srgbClr val="0070C0"/>
                </a:solidFill>
              </a:rPr>
              <a:t>과 </a:t>
            </a:r>
            <a:r>
              <a:rPr lang="en-US" altLang="ko-KR" sz="1800" i="1">
                <a:solidFill>
                  <a:srgbClr val="0070C0"/>
                </a:solidFill>
              </a:rPr>
              <a:t>F</a:t>
            </a:r>
            <a:r>
              <a:rPr lang="en-US" altLang="ko-KR" sz="1800" baseline="-25000">
                <a:solidFill>
                  <a:srgbClr val="0070C0"/>
                </a:solidFill>
              </a:rPr>
              <a:t>13</a:t>
            </a:r>
            <a:r>
              <a:rPr lang="ko-KR" altLang="en-US" sz="18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D4858758-06AD-49F9-9AD4-3C56B63FAE0E}"/>
              </a:ext>
            </a:extLst>
          </p:cNvPr>
          <p:cNvSpPr txBox="1">
            <a:spLocks/>
          </p:cNvSpPr>
          <p:nvPr/>
        </p:nvSpPr>
        <p:spPr>
          <a:xfrm>
            <a:off x="882368" y="3042282"/>
            <a:ext cx="8216808" cy="313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/>
              <a:t>F</a:t>
            </a:r>
            <a:r>
              <a:rPr lang="en-US" altLang="ko-KR" sz="1600" baseline="-25000"/>
              <a:t>8</a:t>
            </a:r>
            <a:r>
              <a:rPr lang="ko-KR" altLang="en-US" sz="1600"/>
              <a:t> </a:t>
            </a:r>
            <a:r>
              <a:rPr lang="en-US" altLang="ko-KR" sz="1600"/>
              <a:t>= </a:t>
            </a:r>
            <a:r>
              <a:rPr lang="en-US" altLang="ko-KR" sz="1600" i="1"/>
              <a:t>xy</a:t>
            </a:r>
            <a:r>
              <a:rPr lang="en-US" altLang="ko-KR" sz="1600"/>
              <a:t>, </a:t>
            </a:r>
            <a:r>
              <a:rPr lang="en-US" altLang="ko-KR" sz="1600" i="1"/>
              <a:t>F</a:t>
            </a:r>
            <a:r>
              <a:rPr lang="en-US" altLang="ko-KR" sz="1600" baseline="-25000"/>
              <a:t>14</a:t>
            </a:r>
            <a:r>
              <a:rPr lang="ko-KR" altLang="en-US" sz="1600"/>
              <a:t> </a:t>
            </a:r>
            <a:r>
              <a:rPr lang="en-US" altLang="ko-KR" sz="1600"/>
              <a:t>= </a:t>
            </a:r>
            <a:r>
              <a:rPr lang="en-US" altLang="ko-KR" sz="1600" i="1"/>
              <a:t>x</a:t>
            </a:r>
            <a:r>
              <a:rPr lang="en-US" altLang="ko-KR" sz="1600"/>
              <a:t>+</a:t>
            </a:r>
            <a:r>
              <a:rPr lang="en-US" altLang="ko-KR" sz="1600" i="1"/>
              <a:t>y</a:t>
            </a:r>
            <a:endParaRPr lang="ko-KR" altLang="en-US" sz="160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EEF47A5E-5B14-4FBB-8357-F5D9E629500B}"/>
              </a:ext>
            </a:extLst>
          </p:cNvPr>
          <p:cNvSpPr txBox="1">
            <a:spLocks/>
          </p:cNvSpPr>
          <p:nvPr/>
        </p:nvSpPr>
        <p:spPr>
          <a:xfrm>
            <a:off x="882368" y="4030104"/>
            <a:ext cx="8216808" cy="2162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/>
              <a:t>F</a:t>
            </a:r>
            <a:r>
              <a:rPr lang="en-US" altLang="ko-KR" sz="1600" baseline="-25000"/>
              <a:t>11</a:t>
            </a:r>
            <a:r>
              <a:rPr lang="ko-KR" altLang="en-US" sz="1600"/>
              <a:t> </a:t>
            </a:r>
            <a:r>
              <a:rPr lang="en-US" altLang="ko-KR" sz="1600"/>
              <a:t>= </a:t>
            </a:r>
            <a:r>
              <a:rPr lang="en-US" altLang="ko-KR" sz="1600" i="1"/>
              <a:t>x</a:t>
            </a:r>
            <a:r>
              <a:rPr lang="en-US" altLang="ko-KR" sz="1600"/>
              <a:t>′+</a:t>
            </a:r>
            <a:r>
              <a:rPr lang="en-US" altLang="ko-KR" sz="1600" i="1"/>
              <a:t>y</a:t>
            </a:r>
            <a:r>
              <a:rPr lang="en-US" altLang="ko-KR" sz="1600"/>
              <a:t>, </a:t>
            </a:r>
            <a:r>
              <a:rPr lang="en-US" altLang="ko-KR" sz="1600" i="1"/>
              <a:t>F</a:t>
            </a:r>
            <a:r>
              <a:rPr lang="en-US" altLang="ko-KR" sz="1600" baseline="-25000"/>
              <a:t>13</a:t>
            </a:r>
            <a:r>
              <a:rPr lang="ko-KR" altLang="en-US" sz="1600"/>
              <a:t> </a:t>
            </a:r>
            <a:r>
              <a:rPr lang="en-US" altLang="ko-KR" sz="1600"/>
              <a:t>= </a:t>
            </a:r>
            <a:r>
              <a:rPr lang="en-US" altLang="ko-KR" sz="1600" i="1"/>
              <a:t>x</a:t>
            </a:r>
            <a:r>
              <a:rPr lang="en-US" altLang="ko-KR" sz="1600"/>
              <a:t>+</a:t>
            </a:r>
            <a:r>
              <a:rPr lang="en-US" altLang="ko-KR" sz="1600" i="1"/>
              <a:t>y</a:t>
            </a:r>
            <a:r>
              <a:rPr lang="en-US" altLang="ko-KR" sz="1600"/>
              <a:t>′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olidFill>
                  <a:srgbClr val="00B050"/>
                </a:solidFill>
              </a:rPr>
              <a:t>함축 </a:t>
            </a:r>
            <a:r>
              <a:rPr lang="en-US" altLang="ko-KR" sz="1600">
                <a:solidFill>
                  <a:srgbClr val="00B050"/>
                </a:solidFill>
              </a:rPr>
              <a:t>/ </a:t>
            </a:r>
            <a:r>
              <a:rPr lang="ko-KR" altLang="en-US" sz="1600">
                <a:solidFill>
                  <a:srgbClr val="00B050"/>
                </a:solidFill>
              </a:rPr>
              <a:t>함의</a:t>
            </a:r>
            <a:r>
              <a:rPr lang="en-US" altLang="ko-KR" sz="1600">
                <a:solidFill>
                  <a:srgbClr val="00B050"/>
                </a:solidFill>
              </a:rPr>
              <a:t>(implication) </a:t>
            </a:r>
            <a:r>
              <a:rPr lang="ko-KR" altLang="en-US" sz="1600">
                <a:solidFill>
                  <a:srgbClr val="00B050"/>
                </a:solidFill>
              </a:rPr>
              <a:t>연산</a:t>
            </a:r>
            <a:endParaRPr lang="en-US" altLang="ko-KR" sz="1600"/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/>
              <a:t>F</a:t>
            </a:r>
            <a:r>
              <a:rPr lang="en-US" altLang="ko-KR" sz="1600" baseline="-25000"/>
              <a:t>11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 i="1">
                <a:solidFill>
                  <a:srgbClr val="C00000"/>
                </a:solidFill>
              </a:rPr>
              <a:t>x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C00000"/>
                </a:solidFill>
              </a:rPr>
              <a:t>제어 입력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en-US" altLang="ko-KR" sz="1600" i="1">
                <a:solidFill>
                  <a:srgbClr val="C00000"/>
                </a:solidFill>
              </a:rPr>
              <a:t>x</a:t>
            </a:r>
            <a:r>
              <a:rPr lang="en-US" altLang="ko-KR" sz="1600">
                <a:solidFill>
                  <a:srgbClr val="C00000"/>
                </a:solidFill>
              </a:rPr>
              <a:t>=0</a:t>
            </a:r>
            <a:r>
              <a:rPr lang="ko-KR" altLang="en-US" sz="1600"/>
              <a:t>일 때</a:t>
            </a:r>
            <a:r>
              <a:rPr lang="en-US" altLang="ko-KR" sz="1600"/>
              <a:t> </a:t>
            </a:r>
            <a:r>
              <a:rPr lang="ko-KR" altLang="en-US" sz="1600"/>
              <a:t>결과 </a:t>
            </a:r>
            <a:r>
              <a:rPr lang="en-US" altLang="ko-KR" sz="1600"/>
              <a:t>= </a:t>
            </a:r>
            <a:r>
              <a:rPr lang="en-US" altLang="ko-KR" sz="1600">
                <a:solidFill>
                  <a:srgbClr val="C00000"/>
                </a:solidFill>
              </a:rPr>
              <a:t>1,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i="1">
                <a:solidFill>
                  <a:srgbClr val="C00000"/>
                </a:solidFill>
              </a:rPr>
              <a:t>x</a:t>
            </a:r>
            <a:r>
              <a:rPr lang="en-US" altLang="ko-KR" sz="1600">
                <a:solidFill>
                  <a:srgbClr val="C00000"/>
                </a:solidFill>
              </a:rPr>
              <a:t>=1</a:t>
            </a:r>
            <a:r>
              <a:rPr lang="ko-KR" altLang="en-US" sz="1600"/>
              <a:t>일 때 </a:t>
            </a:r>
            <a:r>
              <a:rPr lang="en-US" altLang="ko-KR" sz="1600" i="1">
                <a:solidFill>
                  <a:srgbClr val="C00000"/>
                </a:solidFill>
              </a:rPr>
              <a:t>y</a:t>
            </a:r>
            <a:r>
              <a:rPr lang="ko-KR" altLang="en-US" sz="1600"/>
              <a:t>값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600"/>
              <a:t>출력</a:t>
            </a:r>
            <a:endParaRPr lang="en-US" altLang="ko-KR" sz="1600"/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금지의 출력 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또는 다른 입력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),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함의의 출력 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또는 다른 입력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altLang="ko-KR" sz="1600"/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/>
              <a:t>F</a:t>
            </a:r>
            <a:r>
              <a:rPr lang="en-US" altLang="ko-KR" sz="1600" baseline="-25000"/>
              <a:t>11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 i="1"/>
              <a:t>x</a:t>
            </a:r>
            <a:r>
              <a:rPr lang="ko-KR" altLang="en-US" sz="1600"/>
              <a:t>→</a:t>
            </a:r>
            <a:r>
              <a:rPr lang="en-US" altLang="ko-KR" sz="1600" i="1"/>
              <a:t>y</a:t>
            </a:r>
            <a:r>
              <a:rPr lang="en-US" altLang="ko-KR" sz="1600"/>
              <a:t>(</a:t>
            </a:r>
            <a:r>
              <a:rPr lang="en-US" altLang="ko-KR" sz="1600" i="1"/>
              <a:t>x</a:t>
            </a:r>
            <a:r>
              <a:rPr lang="ko-KR" altLang="en-US" sz="1600"/>
              <a:t>⊃</a:t>
            </a:r>
            <a:r>
              <a:rPr lang="en-US" altLang="ko-KR" sz="1600"/>
              <a:t>y), </a:t>
            </a:r>
            <a:r>
              <a:rPr lang="en-US" altLang="ko-KR" sz="1600" i="1"/>
              <a:t>F</a:t>
            </a:r>
            <a:r>
              <a:rPr lang="en-US" altLang="ko-KR" sz="1600" baseline="-25000"/>
              <a:t>13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 i="1"/>
              <a:t>y</a:t>
            </a:r>
            <a:r>
              <a:rPr lang="ko-KR" altLang="en-US" sz="1600"/>
              <a:t>→</a:t>
            </a:r>
            <a:r>
              <a:rPr lang="en-US" altLang="ko-KR" sz="1600" i="1"/>
              <a:t>x</a:t>
            </a:r>
            <a:r>
              <a:rPr lang="en-US" altLang="ko-KR" sz="1600"/>
              <a:t>(</a:t>
            </a:r>
            <a:r>
              <a:rPr lang="en-US" altLang="ko-KR" sz="1600" i="1"/>
              <a:t>x</a:t>
            </a:r>
            <a:r>
              <a:rPr lang="ko-KR" altLang="en-US" sz="1600"/>
              <a:t>⊂</a:t>
            </a:r>
            <a:r>
              <a:rPr lang="en-US" altLang="ko-KR" sz="1600"/>
              <a:t>y)</a:t>
            </a:r>
            <a:r>
              <a:rPr lang="ko-KR" altLang="en-US" sz="1600"/>
              <a:t> </a:t>
            </a:r>
            <a:endParaRPr lang="en-US" altLang="ko-KR" sz="1600"/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선행자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C00000"/>
                </a:solidFill>
              </a:rPr>
              <a:t>거짓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결과는 </a:t>
            </a:r>
            <a:r>
              <a:rPr lang="ko-KR" altLang="en-US" sz="1600">
                <a:solidFill>
                  <a:srgbClr val="C00000"/>
                </a:solidFill>
              </a:rPr>
              <a:t>무조건 참</a:t>
            </a:r>
            <a:r>
              <a:rPr lang="en-US" altLang="ko-KR" sz="1600">
                <a:solidFill>
                  <a:srgbClr val="C00000"/>
                </a:solidFill>
              </a:rPr>
              <a:t>, </a:t>
            </a:r>
            <a:r>
              <a:rPr lang="ko-KR" altLang="en-US" sz="1600"/>
              <a:t>선행자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C00000"/>
                </a:solidFill>
              </a:rPr>
              <a:t>참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C00000"/>
                </a:solidFill>
              </a:rPr>
              <a:t>후행자</a:t>
            </a:r>
            <a:r>
              <a:rPr lang="en-US" altLang="ko-KR" sz="1600">
                <a:solidFill>
                  <a:srgbClr val="C00000"/>
                </a:solidFill>
              </a:rPr>
              <a:t>(consequent) </a:t>
            </a:r>
            <a:r>
              <a:rPr lang="ko-KR" altLang="en-US" sz="1600">
                <a:solidFill>
                  <a:srgbClr val="C00000"/>
                </a:solidFill>
              </a:rPr>
              <a:t>값 출력</a:t>
            </a:r>
          </a:p>
          <a:p>
            <a:pPr lvl="1" fontAlgn="base">
              <a:lnSpc>
                <a:spcPct val="12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3262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22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2.5 2-</a:t>
            </a:r>
            <a:r>
              <a:rPr lang="ko-KR" altLang="en-US" sz="2200"/>
              <a:t>변수 부울 함수와 부수적 연산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38199" y="661200"/>
            <a:ext cx="6531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부수적</a:t>
            </a:r>
            <a:r>
              <a:rPr lang="en-US" altLang="ko-KR" sz="2000">
                <a:solidFill>
                  <a:srgbClr val="0070C0"/>
                </a:solidFill>
              </a:rPr>
              <a:t>(secondary) </a:t>
            </a:r>
            <a:r>
              <a:rPr lang="ko-KR" altLang="en-US" sz="2000">
                <a:solidFill>
                  <a:srgbClr val="0070C0"/>
                </a:solidFill>
              </a:rPr>
              <a:t>논리 게이트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8BBEE07-300F-4FEB-A710-52DABEF3FAEE}"/>
              </a:ext>
            </a:extLst>
          </p:cNvPr>
          <p:cNvGrpSpPr/>
          <p:nvPr/>
        </p:nvGrpSpPr>
        <p:grpSpPr>
          <a:xfrm>
            <a:off x="1752118" y="1277455"/>
            <a:ext cx="8687764" cy="1218246"/>
            <a:chOff x="1438519" y="1017014"/>
            <a:chExt cx="8687764" cy="121824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DBECBDF-7AF3-4D9B-BE65-61D0195B1905}"/>
                </a:ext>
              </a:extLst>
            </p:cNvPr>
            <p:cNvGrpSpPr/>
            <p:nvPr/>
          </p:nvGrpSpPr>
          <p:grpSpPr>
            <a:xfrm>
              <a:off x="7231537" y="1025220"/>
              <a:ext cx="1473435" cy="725787"/>
              <a:chOff x="4144156" y="2129451"/>
              <a:chExt cx="1473435" cy="725787"/>
            </a:xfrm>
          </p:grpSpPr>
          <p:sp>
            <p:nvSpPr>
              <p:cNvPr id="88" name="순서도: 지연 87">
                <a:extLst>
                  <a:ext uri="{FF2B5EF4-FFF2-40B4-BE49-F238E27FC236}">
                    <a16:creationId xmlns:a16="http://schemas.microsoft.com/office/drawing/2014/main" id="{64A28C5D-529E-4A78-8825-F337488BBE9F}"/>
                  </a:ext>
                </a:extLst>
              </p:cNvPr>
              <p:cNvSpPr/>
              <p:nvPr/>
            </p:nvSpPr>
            <p:spPr>
              <a:xfrm>
                <a:off x="4552756" y="2129451"/>
                <a:ext cx="759032" cy="72578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0FC6669D-466A-4574-ADC9-430974BB1D46}"/>
                  </a:ext>
                </a:extLst>
              </p:cNvPr>
              <p:cNvCxnSpPr/>
              <p:nvPr/>
            </p:nvCxnSpPr>
            <p:spPr>
              <a:xfrm>
                <a:off x="4144156" y="2320449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367B86BD-0E63-45ED-A2A3-7BC2D7F4EC9E}"/>
                  </a:ext>
                </a:extLst>
              </p:cNvPr>
              <p:cNvCxnSpPr/>
              <p:nvPr/>
            </p:nvCxnSpPr>
            <p:spPr>
              <a:xfrm>
                <a:off x="4144156" y="2676209"/>
                <a:ext cx="4086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C6889604-68E8-48B6-A18F-AF24747B1662}"/>
                  </a:ext>
                </a:extLst>
              </p:cNvPr>
              <p:cNvCxnSpPr/>
              <p:nvPr/>
            </p:nvCxnSpPr>
            <p:spPr>
              <a:xfrm>
                <a:off x="5311788" y="2492344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A4DEA24E-B1DC-4051-8A08-7FB1DCD85566}"/>
                  </a:ext>
                </a:extLst>
              </p:cNvPr>
              <p:cNvSpPr/>
              <p:nvPr/>
            </p:nvSpPr>
            <p:spPr>
              <a:xfrm rot="16200000">
                <a:off x="4450047" y="2273097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7807B4C-0A98-4746-A064-33EF0C8E538E}"/>
                </a:ext>
              </a:extLst>
            </p:cNvPr>
            <p:cNvGrpSpPr/>
            <p:nvPr/>
          </p:nvGrpSpPr>
          <p:grpSpPr>
            <a:xfrm>
              <a:off x="3007766" y="1028918"/>
              <a:ext cx="1274383" cy="722089"/>
              <a:chOff x="2273032" y="3213809"/>
              <a:chExt cx="1274383" cy="722089"/>
            </a:xfrm>
          </p:grpSpPr>
          <p:sp>
            <p:nvSpPr>
              <p:cNvPr id="83" name="달 82">
                <a:extLst>
                  <a:ext uri="{FF2B5EF4-FFF2-40B4-BE49-F238E27FC236}">
                    <a16:creationId xmlns:a16="http://schemas.microsoft.com/office/drawing/2014/main" id="{7655B95D-695A-4213-805E-524B8D32BACE}"/>
                  </a:ext>
                </a:extLst>
              </p:cNvPr>
              <p:cNvSpPr/>
              <p:nvPr/>
            </p:nvSpPr>
            <p:spPr>
              <a:xfrm flipH="1">
                <a:off x="2485848" y="3213809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EA54EA4-D774-4792-9CA9-C8A5E5B868A9}"/>
                  </a:ext>
                </a:extLst>
              </p:cNvPr>
              <p:cNvCxnSpPr/>
              <p:nvPr/>
            </p:nvCxnSpPr>
            <p:spPr>
              <a:xfrm>
                <a:off x="3309952" y="3575504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CAE2EAC6-F0FB-46BE-B69A-875ABD1EC1D7}"/>
                  </a:ext>
                </a:extLst>
              </p:cNvPr>
              <p:cNvCxnSpPr/>
              <p:nvPr/>
            </p:nvCxnSpPr>
            <p:spPr>
              <a:xfrm>
                <a:off x="2273032" y="3399037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BF21F4F-2856-40EA-8507-44229E193B7E}"/>
                  </a:ext>
                </a:extLst>
              </p:cNvPr>
              <p:cNvCxnSpPr/>
              <p:nvPr/>
            </p:nvCxnSpPr>
            <p:spPr>
              <a:xfrm>
                <a:off x="2273032" y="3754797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3EA5E5C3-FB2C-42B7-8968-1C110D91BB16}"/>
                  </a:ext>
                </a:extLst>
              </p:cNvPr>
              <p:cNvSpPr/>
              <p:nvPr/>
            </p:nvSpPr>
            <p:spPr>
              <a:xfrm rot="16200000">
                <a:off x="3223087" y="3531421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264400-5863-414F-A27D-58AF7A158465}"/>
                </a:ext>
              </a:extLst>
            </p:cNvPr>
            <p:cNvGrpSpPr/>
            <p:nvPr/>
          </p:nvGrpSpPr>
          <p:grpSpPr>
            <a:xfrm>
              <a:off x="4429076" y="1017014"/>
              <a:ext cx="1252873" cy="733993"/>
              <a:chOff x="6341084" y="2129451"/>
              <a:chExt cx="1252873" cy="733993"/>
            </a:xfrm>
          </p:grpSpPr>
          <p:sp>
            <p:nvSpPr>
              <p:cNvPr id="77" name="달 76">
                <a:extLst>
                  <a:ext uri="{FF2B5EF4-FFF2-40B4-BE49-F238E27FC236}">
                    <a16:creationId xmlns:a16="http://schemas.microsoft.com/office/drawing/2014/main" id="{35BC1C59-6B3A-4A85-893F-16C42AB74FEA}"/>
                  </a:ext>
                </a:extLst>
              </p:cNvPr>
              <p:cNvSpPr/>
              <p:nvPr/>
            </p:nvSpPr>
            <p:spPr>
              <a:xfrm flipH="1">
                <a:off x="6558898" y="2131299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78" name="자유형 45">
                <a:extLst>
                  <a:ext uri="{FF2B5EF4-FFF2-40B4-BE49-F238E27FC236}">
                    <a16:creationId xmlns:a16="http://schemas.microsoft.com/office/drawing/2014/main" id="{596E0097-0D23-41E0-9FF4-EA966E80FEC2}"/>
                  </a:ext>
                </a:extLst>
              </p:cNvPr>
              <p:cNvSpPr/>
              <p:nvPr/>
            </p:nvSpPr>
            <p:spPr>
              <a:xfrm>
                <a:off x="6457410" y="2129451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3C73CCC-1009-4795-A4F1-4E1CFD2FDEE5}"/>
                  </a:ext>
                </a:extLst>
              </p:cNvPr>
              <p:cNvCxnSpPr/>
              <p:nvPr/>
            </p:nvCxnSpPr>
            <p:spPr>
              <a:xfrm>
                <a:off x="6341084" y="2326190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8E1DDD55-2249-41AD-8E3D-D960F90C0B34}"/>
                  </a:ext>
                </a:extLst>
              </p:cNvPr>
              <p:cNvCxnSpPr/>
              <p:nvPr/>
            </p:nvCxnSpPr>
            <p:spPr>
              <a:xfrm>
                <a:off x="6341084" y="2681950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A88CD2C-602F-4B2A-9372-71FEB3DB4C27}"/>
                  </a:ext>
                </a:extLst>
              </p:cNvPr>
              <p:cNvCxnSpPr/>
              <p:nvPr/>
            </p:nvCxnSpPr>
            <p:spPr>
              <a:xfrm>
                <a:off x="7288154" y="2492343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04FDCC7-F8C6-4CB6-88C6-33A7F267FDF4}"/>
                </a:ext>
              </a:extLst>
            </p:cNvPr>
            <p:cNvGrpSpPr/>
            <p:nvPr/>
          </p:nvGrpSpPr>
          <p:grpSpPr>
            <a:xfrm>
              <a:off x="5818716" y="1017014"/>
              <a:ext cx="1276054" cy="733993"/>
              <a:chOff x="6373544" y="3201905"/>
              <a:chExt cx="1276054" cy="733993"/>
            </a:xfrm>
          </p:grpSpPr>
          <p:sp>
            <p:nvSpPr>
              <p:cNvPr id="60" name="달 59">
                <a:extLst>
                  <a:ext uri="{FF2B5EF4-FFF2-40B4-BE49-F238E27FC236}">
                    <a16:creationId xmlns:a16="http://schemas.microsoft.com/office/drawing/2014/main" id="{752F70CE-BDF2-4806-97D9-97EEC72D829C}"/>
                  </a:ext>
                </a:extLst>
              </p:cNvPr>
              <p:cNvSpPr/>
              <p:nvPr/>
            </p:nvSpPr>
            <p:spPr>
              <a:xfrm flipH="1">
                <a:off x="6591358" y="3203753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1" name="자유형 39">
                <a:extLst>
                  <a:ext uri="{FF2B5EF4-FFF2-40B4-BE49-F238E27FC236}">
                    <a16:creationId xmlns:a16="http://schemas.microsoft.com/office/drawing/2014/main" id="{2F63D796-3771-4692-B2CD-3222D7112F89}"/>
                  </a:ext>
                </a:extLst>
              </p:cNvPr>
              <p:cNvSpPr/>
              <p:nvPr/>
            </p:nvSpPr>
            <p:spPr>
              <a:xfrm>
                <a:off x="6489870" y="3201905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AF089AA-1122-4061-B8C8-E55399FEB877}"/>
                  </a:ext>
                </a:extLst>
              </p:cNvPr>
              <p:cNvCxnSpPr/>
              <p:nvPr/>
            </p:nvCxnSpPr>
            <p:spPr>
              <a:xfrm>
                <a:off x="6373544" y="3398644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3DB14EB-9204-47A5-B890-21C70AAE6761}"/>
                  </a:ext>
                </a:extLst>
              </p:cNvPr>
              <p:cNvCxnSpPr/>
              <p:nvPr/>
            </p:nvCxnSpPr>
            <p:spPr>
              <a:xfrm>
                <a:off x="6373544" y="3754404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6A50802B-6F1D-4005-956D-75FE9F41CCFE}"/>
                  </a:ext>
                </a:extLst>
              </p:cNvPr>
              <p:cNvCxnSpPr/>
              <p:nvPr/>
            </p:nvCxnSpPr>
            <p:spPr>
              <a:xfrm>
                <a:off x="7412135" y="3575504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4F73C30-8BFD-4DC9-90FC-719EF1A96591}"/>
                  </a:ext>
                </a:extLst>
              </p:cNvPr>
              <p:cNvSpPr/>
              <p:nvPr/>
            </p:nvSpPr>
            <p:spPr>
              <a:xfrm rot="16200000">
                <a:off x="7325270" y="3531421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A644808-54A9-461C-9A14-DE4F48F06E9F}"/>
                </a:ext>
              </a:extLst>
            </p:cNvPr>
            <p:cNvGrpSpPr/>
            <p:nvPr/>
          </p:nvGrpSpPr>
          <p:grpSpPr>
            <a:xfrm>
              <a:off x="8851900" y="1028918"/>
              <a:ext cx="1274383" cy="722089"/>
              <a:chOff x="2258060" y="2133149"/>
              <a:chExt cx="1274383" cy="722089"/>
            </a:xfrm>
          </p:grpSpPr>
          <p:sp>
            <p:nvSpPr>
              <p:cNvPr id="55" name="달 54">
                <a:extLst>
                  <a:ext uri="{FF2B5EF4-FFF2-40B4-BE49-F238E27FC236}">
                    <a16:creationId xmlns:a16="http://schemas.microsoft.com/office/drawing/2014/main" id="{CB4A93B3-3422-4ADB-B634-5F140F761CC1}"/>
                  </a:ext>
                </a:extLst>
              </p:cNvPr>
              <p:cNvSpPr/>
              <p:nvPr/>
            </p:nvSpPr>
            <p:spPr>
              <a:xfrm flipH="1">
                <a:off x="2470876" y="2133149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13A2CD9-9E0A-40F2-865E-5F1BC41B6C7C}"/>
                  </a:ext>
                </a:extLst>
              </p:cNvPr>
              <p:cNvCxnSpPr>
                <a:stCxn id="55" idx="1"/>
              </p:cNvCxnSpPr>
              <p:nvPr/>
            </p:nvCxnSpPr>
            <p:spPr>
              <a:xfrm>
                <a:off x="3200132" y="2494194"/>
                <a:ext cx="332311" cy="65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CE53B9EE-2884-48A6-995A-CA7D52CA33F5}"/>
                  </a:ext>
                </a:extLst>
              </p:cNvPr>
              <p:cNvCxnSpPr>
                <a:endCxn id="59" idx="0"/>
              </p:cNvCxnSpPr>
              <p:nvPr/>
            </p:nvCxnSpPr>
            <p:spPr>
              <a:xfrm flipV="1">
                <a:off x="2258060" y="2317402"/>
                <a:ext cx="207685" cy="97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77168BF-F424-4B0D-A1F7-501DE2909374}"/>
                  </a:ext>
                </a:extLst>
              </p:cNvPr>
              <p:cNvCxnSpPr/>
              <p:nvPr/>
            </p:nvCxnSpPr>
            <p:spPr>
              <a:xfrm>
                <a:off x="2258060" y="2674137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E476EA62-5373-4DF1-A9DE-288A7DA80492}"/>
                  </a:ext>
                </a:extLst>
              </p:cNvPr>
              <p:cNvSpPr/>
              <p:nvPr/>
            </p:nvSpPr>
            <p:spPr>
              <a:xfrm rot="16200000">
                <a:off x="2465745" y="2273970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41BA69-93B4-4F41-9195-7AD1B734C896}"/>
                </a:ext>
              </a:extLst>
            </p:cNvPr>
            <p:cNvSpPr txBox="1"/>
            <p:nvPr/>
          </p:nvSpPr>
          <p:spPr>
            <a:xfrm>
              <a:off x="1678900" y="185573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NAND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D0C7DF-5D40-4044-AAC8-0C243A065747}"/>
                </a:ext>
              </a:extLst>
            </p:cNvPr>
            <p:cNvSpPr txBox="1"/>
            <p:nvPr/>
          </p:nvSpPr>
          <p:spPr>
            <a:xfrm>
              <a:off x="3277859" y="18557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D8B0E7-A295-41B7-BD81-4F5A5ED2925E}"/>
                </a:ext>
              </a:extLst>
            </p:cNvPr>
            <p:cNvSpPr txBox="1"/>
            <p:nvPr/>
          </p:nvSpPr>
          <p:spPr>
            <a:xfrm>
              <a:off x="4675528" y="18557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3416A8-5725-49A7-BB95-D62CD26EEA2F}"/>
                </a:ext>
              </a:extLst>
            </p:cNvPr>
            <p:cNvSpPr txBox="1"/>
            <p:nvPr/>
          </p:nvSpPr>
          <p:spPr>
            <a:xfrm>
              <a:off x="5981812" y="185573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XNOR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A0FA84-EE2E-46B1-BCA8-D85403525998}"/>
                </a:ext>
              </a:extLst>
            </p:cNvPr>
            <p:cNvSpPr txBox="1"/>
            <p:nvPr/>
          </p:nvSpPr>
          <p:spPr>
            <a:xfrm>
              <a:off x="7472067" y="185573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Inhibition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596DED-A7CA-43F5-83C2-74BD05213016}"/>
                </a:ext>
              </a:extLst>
            </p:cNvPr>
            <p:cNvSpPr txBox="1"/>
            <p:nvPr/>
          </p:nvSpPr>
          <p:spPr>
            <a:xfrm>
              <a:off x="8851900" y="186592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Implication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8091338-73EF-48A7-8684-AEF1C53EDC41}"/>
                </a:ext>
              </a:extLst>
            </p:cNvPr>
            <p:cNvGrpSpPr/>
            <p:nvPr/>
          </p:nvGrpSpPr>
          <p:grpSpPr>
            <a:xfrm>
              <a:off x="1438519" y="1025219"/>
              <a:ext cx="1395259" cy="725787"/>
              <a:chOff x="4246953" y="3210111"/>
              <a:chExt cx="1395259" cy="725787"/>
            </a:xfrm>
          </p:grpSpPr>
          <p:sp>
            <p:nvSpPr>
              <p:cNvPr id="45" name="순서도: 지연 44">
                <a:extLst>
                  <a:ext uri="{FF2B5EF4-FFF2-40B4-BE49-F238E27FC236}">
                    <a16:creationId xmlns:a16="http://schemas.microsoft.com/office/drawing/2014/main" id="{C7C9172A-98B2-4FC0-8D6C-914B605A9806}"/>
                  </a:ext>
                </a:extLst>
              </p:cNvPr>
              <p:cNvSpPr/>
              <p:nvPr/>
            </p:nvSpPr>
            <p:spPr>
              <a:xfrm>
                <a:off x="4552756" y="3210111"/>
                <a:ext cx="759032" cy="72578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DFA12DF-C353-4D76-836F-FD91E57CEAD1}"/>
                  </a:ext>
                </a:extLst>
              </p:cNvPr>
              <p:cNvCxnSpPr/>
              <p:nvPr/>
            </p:nvCxnSpPr>
            <p:spPr>
              <a:xfrm>
                <a:off x="4246953" y="3410836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9FFBB1B6-2498-44DE-9FE6-6A7016F2FE1F}"/>
                  </a:ext>
                </a:extLst>
              </p:cNvPr>
              <p:cNvCxnSpPr/>
              <p:nvPr/>
            </p:nvCxnSpPr>
            <p:spPr>
              <a:xfrm>
                <a:off x="4246953" y="3766596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BB20B23-20FE-4A88-ADDF-A018BA1FA7C7}"/>
                  </a:ext>
                </a:extLst>
              </p:cNvPr>
              <p:cNvCxnSpPr/>
              <p:nvPr/>
            </p:nvCxnSpPr>
            <p:spPr>
              <a:xfrm>
                <a:off x="5404749" y="358086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A300CD9-5D4F-4719-9CFA-E7C88F3EC7A5}"/>
                  </a:ext>
                </a:extLst>
              </p:cNvPr>
              <p:cNvSpPr/>
              <p:nvPr/>
            </p:nvSpPr>
            <p:spPr>
              <a:xfrm rot="16200000">
                <a:off x="5317884" y="3536785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1DDA2F4-6783-4D58-A7C9-5174BA6CB539}"/>
              </a:ext>
            </a:extLst>
          </p:cNvPr>
          <p:cNvSpPr txBox="1"/>
          <p:nvPr/>
        </p:nvSpPr>
        <p:spPr>
          <a:xfrm>
            <a:off x="847629" y="2693657"/>
            <a:ext cx="6531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만능</a:t>
            </a:r>
            <a:r>
              <a:rPr lang="en-US" altLang="ko-KR" sz="2000">
                <a:solidFill>
                  <a:srgbClr val="0070C0"/>
                </a:solidFill>
              </a:rPr>
              <a:t>(universal) </a:t>
            </a:r>
            <a:r>
              <a:rPr lang="ko-KR" altLang="en-US" sz="2000">
                <a:solidFill>
                  <a:srgbClr val="0070C0"/>
                </a:solidFill>
              </a:rPr>
              <a:t>게이트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ACCEEE6-E3B5-41AC-8D11-2AE943D36DDA}"/>
              </a:ext>
            </a:extLst>
          </p:cNvPr>
          <p:cNvSpPr txBox="1"/>
          <p:nvPr/>
        </p:nvSpPr>
        <p:spPr>
          <a:xfrm>
            <a:off x="847629" y="3105835"/>
            <a:ext cx="10268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단일 게이트로 모든 게이트를 만들 수 있는 게이트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NAND</a:t>
            </a:r>
            <a:r>
              <a:rPr lang="ko-KR" altLang="en-US"/>
              <a:t>와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NOR</a:t>
            </a:r>
            <a:r>
              <a:rPr lang="ko-KR" altLang="en-US">
                <a:solidFill>
                  <a:srgbClr val="00A048"/>
                </a:solidFill>
              </a:rPr>
              <a:t> </a:t>
            </a:r>
            <a:endParaRPr lang="en-US" altLang="ko-KR" dirty="0">
              <a:solidFill>
                <a:srgbClr val="00A048"/>
              </a:solidFill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C6B1F47-F939-4E84-B92B-C9DD7BB6D925}"/>
              </a:ext>
            </a:extLst>
          </p:cNvPr>
          <p:cNvGrpSpPr/>
          <p:nvPr/>
        </p:nvGrpSpPr>
        <p:grpSpPr>
          <a:xfrm>
            <a:off x="3474266" y="3363457"/>
            <a:ext cx="4509516" cy="1113937"/>
            <a:chOff x="2173835" y="3028391"/>
            <a:chExt cx="4509516" cy="1113937"/>
          </a:xfrm>
        </p:grpSpPr>
        <p:sp>
          <p:nvSpPr>
            <p:cNvPr id="96" name="순서도: 지연 95">
              <a:extLst>
                <a:ext uri="{FF2B5EF4-FFF2-40B4-BE49-F238E27FC236}">
                  <a16:creationId xmlns:a16="http://schemas.microsoft.com/office/drawing/2014/main" id="{EB0C51EF-03B4-44C2-9187-4A38A5F96657}"/>
                </a:ext>
              </a:extLst>
            </p:cNvPr>
            <p:cNvSpPr/>
            <p:nvPr/>
          </p:nvSpPr>
          <p:spPr>
            <a:xfrm>
              <a:off x="3036178" y="3236976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7FCE48C-02A3-4BC6-ADB2-FEB80528ECC5}"/>
                </a:ext>
              </a:extLst>
            </p:cNvPr>
            <p:cNvCxnSpPr/>
            <p:nvPr/>
          </p:nvCxnSpPr>
          <p:spPr>
            <a:xfrm>
              <a:off x="2730375" y="3437701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1BC3B5A-0441-4987-94B5-380E742D8A6B}"/>
                </a:ext>
              </a:extLst>
            </p:cNvPr>
            <p:cNvCxnSpPr/>
            <p:nvPr/>
          </p:nvCxnSpPr>
          <p:spPr>
            <a:xfrm>
              <a:off x="2730375" y="3793461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588F939-024D-412C-B2C0-71350E971EFB}"/>
                </a:ext>
              </a:extLst>
            </p:cNvPr>
            <p:cNvCxnSpPr/>
            <p:nvPr/>
          </p:nvCxnSpPr>
          <p:spPr>
            <a:xfrm>
              <a:off x="3888171" y="3607733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4791F438-9365-4EE5-B9A5-CF02B6F17756}"/>
                </a:ext>
              </a:extLst>
            </p:cNvPr>
            <p:cNvSpPr/>
            <p:nvPr/>
          </p:nvSpPr>
          <p:spPr>
            <a:xfrm rot="16200000">
              <a:off x="3801306" y="3563650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6050419-920D-4D1A-A1BA-65B3FC0C6338}"/>
                </a:ext>
              </a:extLst>
            </p:cNvPr>
            <p:cNvSpPr txBox="1"/>
            <p:nvPr/>
          </p:nvSpPr>
          <p:spPr>
            <a:xfrm>
              <a:off x="2173835" y="335570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B453884F-5C95-44F2-8F4E-5DDBB9E4AFC6}"/>
                </a:ext>
              </a:extLst>
            </p:cNvPr>
            <p:cNvCxnSpPr/>
            <p:nvPr/>
          </p:nvCxnSpPr>
          <p:spPr>
            <a:xfrm>
              <a:off x="2741267" y="3437701"/>
              <a:ext cx="0" cy="3557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9B707EA-C962-4C12-8246-22C249BCB0F2}"/>
                </a:ext>
              </a:extLst>
            </p:cNvPr>
            <p:cNvCxnSpPr/>
            <p:nvPr/>
          </p:nvCxnSpPr>
          <p:spPr>
            <a:xfrm>
              <a:off x="2492912" y="3627655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0CED36BA-442D-44CD-81B1-FFEBF30AE3A2}"/>
                </a:ext>
              </a:extLst>
            </p:cNvPr>
            <p:cNvSpPr/>
            <p:nvPr/>
          </p:nvSpPr>
          <p:spPr>
            <a:xfrm>
              <a:off x="2702959" y="358653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440008-E00C-48DE-88DD-C63AF2CA35C8}"/>
                </a:ext>
              </a:extLst>
            </p:cNvPr>
            <p:cNvSpPr txBox="1"/>
            <p:nvPr/>
          </p:nvSpPr>
          <p:spPr>
            <a:xfrm>
              <a:off x="2730375" y="302839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67CFD1-361A-44B9-981C-A34127BC3AD2}"/>
                </a:ext>
              </a:extLst>
            </p:cNvPr>
            <p:cNvSpPr txBox="1"/>
            <p:nvPr/>
          </p:nvSpPr>
          <p:spPr>
            <a:xfrm>
              <a:off x="2730375" y="3680663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856A9FC-B8C0-45DB-B0AB-DCB6189BFE78}"/>
                </a:ext>
              </a:extLst>
            </p:cNvPr>
            <p:cNvSpPr/>
            <p:nvPr/>
          </p:nvSpPr>
          <p:spPr>
            <a:xfrm>
              <a:off x="4087279" y="3211857"/>
              <a:ext cx="1667444" cy="683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(</a:t>
              </a:r>
              <a:r>
                <a:rPr lang="en-US" altLang="ko-KR" sz="24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 x</a:t>
              </a: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)</a:t>
              </a: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′=</a:t>
              </a:r>
              <a:r>
                <a:rPr lang="en-US" altLang="ko-KR" sz="24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  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30314BB1-EA6F-4875-97CB-666F8A284EDB}"/>
                </a:ext>
              </a:extLst>
            </p:cNvPr>
            <p:cNvGrpSpPr/>
            <p:nvPr/>
          </p:nvGrpSpPr>
          <p:grpSpPr>
            <a:xfrm>
              <a:off x="5767362" y="3400961"/>
              <a:ext cx="915989" cy="399856"/>
              <a:chOff x="5767362" y="3400961"/>
              <a:chExt cx="915989" cy="399856"/>
            </a:xfrm>
          </p:grpSpPr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0C21459F-8FD8-41CF-95BD-66F35253A4F7}"/>
                  </a:ext>
                </a:extLst>
              </p:cNvPr>
              <p:cNvCxnSpPr/>
              <p:nvPr/>
            </p:nvCxnSpPr>
            <p:spPr>
              <a:xfrm>
                <a:off x="5767362" y="3601541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0A367842-5ABA-437C-AAED-3925038E9279}"/>
                  </a:ext>
                </a:extLst>
              </p:cNvPr>
              <p:cNvSpPr/>
              <p:nvPr/>
            </p:nvSpPr>
            <p:spPr>
              <a:xfrm rot="5400000">
                <a:off x="5975966" y="3436809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74083387-EA52-4DBC-93D7-27147EF2D77C}"/>
                  </a:ext>
                </a:extLst>
              </p:cNvPr>
              <p:cNvSpPr/>
              <p:nvPr/>
            </p:nvSpPr>
            <p:spPr>
              <a:xfrm rot="16200000">
                <a:off x="6355213" y="3557458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EACA182A-9237-4D21-83B1-0D12B7D6CCEB}"/>
                  </a:ext>
                </a:extLst>
              </p:cNvPr>
              <p:cNvCxnSpPr/>
              <p:nvPr/>
            </p:nvCxnSpPr>
            <p:spPr>
              <a:xfrm>
                <a:off x="6445888" y="360088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359C49D-DD68-4FC2-896C-617A4CE553DD}"/>
              </a:ext>
            </a:extLst>
          </p:cNvPr>
          <p:cNvSpPr/>
          <p:nvPr/>
        </p:nvSpPr>
        <p:spPr>
          <a:xfrm>
            <a:off x="4969792" y="4226511"/>
            <a:ext cx="26308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base" latinLnBrk="0"/>
            <a:r>
              <a:rPr lang="en-US" altLang="ko-KR" kern="0" dirty="0">
                <a:latin typeface="Times New Roman" panose="02020603050405020304" pitchFamily="18" charset="0"/>
              </a:rPr>
              <a:t>NAND</a:t>
            </a:r>
            <a:r>
              <a:rPr lang="ko-KR" altLang="en-US" kern="0" dirty="0">
                <a:latin typeface="맑은 고딕" panose="020B0503020000020004" pitchFamily="50" charset="-127"/>
              </a:rPr>
              <a:t>로 구현된 인버터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392FDAD-0A43-4D48-BA83-A246102E9ED6}"/>
              </a:ext>
            </a:extLst>
          </p:cNvPr>
          <p:cNvGrpSpPr/>
          <p:nvPr/>
        </p:nvGrpSpPr>
        <p:grpSpPr>
          <a:xfrm>
            <a:off x="2725571" y="4869029"/>
            <a:ext cx="7619887" cy="851792"/>
            <a:chOff x="833260" y="1644870"/>
            <a:chExt cx="7619887" cy="851792"/>
          </a:xfrm>
        </p:grpSpPr>
        <p:sp>
          <p:nvSpPr>
            <p:cNvPr id="115" name="순서도: 지연 114">
              <a:extLst>
                <a:ext uri="{FF2B5EF4-FFF2-40B4-BE49-F238E27FC236}">
                  <a16:creationId xmlns:a16="http://schemas.microsoft.com/office/drawing/2014/main" id="{1358BC4B-055A-4D6D-B027-643BD684870D}"/>
                </a:ext>
              </a:extLst>
            </p:cNvPr>
            <p:cNvSpPr/>
            <p:nvPr/>
          </p:nvSpPr>
          <p:spPr>
            <a:xfrm>
              <a:off x="3131143" y="1748627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8EA44B3C-A3B6-4E90-8A9A-B89E0C5F1850}"/>
                </a:ext>
              </a:extLst>
            </p:cNvPr>
            <p:cNvCxnSpPr/>
            <p:nvPr/>
          </p:nvCxnSpPr>
          <p:spPr>
            <a:xfrm>
              <a:off x="2825340" y="1949352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29DFE273-784D-4E92-B516-D4954154D74A}"/>
                </a:ext>
              </a:extLst>
            </p:cNvPr>
            <p:cNvCxnSpPr/>
            <p:nvPr/>
          </p:nvCxnSpPr>
          <p:spPr>
            <a:xfrm>
              <a:off x="2825340" y="2305112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D4B3A20-441C-4974-94A1-DC9402FBD646}"/>
                </a:ext>
              </a:extLst>
            </p:cNvPr>
            <p:cNvCxnSpPr/>
            <p:nvPr/>
          </p:nvCxnSpPr>
          <p:spPr>
            <a:xfrm>
              <a:off x="3983136" y="2119384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641D3D5-CE94-42B6-A799-B3D5D64A4310}"/>
                </a:ext>
              </a:extLst>
            </p:cNvPr>
            <p:cNvSpPr/>
            <p:nvPr/>
          </p:nvSpPr>
          <p:spPr>
            <a:xfrm rot="16200000">
              <a:off x="3896271" y="2075301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C7ADD94B-8BEE-4AF9-B800-75B6AC888F60}"/>
                </a:ext>
              </a:extLst>
            </p:cNvPr>
            <p:cNvCxnSpPr/>
            <p:nvPr/>
          </p:nvCxnSpPr>
          <p:spPr>
            <a:xfrm>
              <a:off x="4293122" y="2119384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DEA49F9-9508-4F4E-9A6C-373BDA99CC6D}"/>
                </a:ext>
              </a:extLst>
            </p:cNvPr>
            <p:cNvSpPr/>
            <p:nvPr/>
          </p:nvSpPr>
          <p:spPr>
            <a:xfrm rot="16200000">
              <a:off x="4206257" y="2075301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FA2BD3E-7E53-4224-9A28-3CAF7122913F}"/>
                </a:ext>
              </a:extLst>
            </p:cNvPr>
            <p:cNvSpPr/>
            <p:nvPr/>
          </p:nvSpPr>
          <p:spPr>
            <a:xfrm>
              <a:off x="4476318" y="1721328"/>
              <a:ext cx="401072" cy="602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BC53A6-627C-464C-B369-32FDC72CCBF9}"/>
                </a:ext>
              </a:extLst>
            </p:cNvPr>
            <p:cNvSpPr txBox="1"/>
            <p:nvPr/>
          </p:nvSpPr>
          <p:spPr>
            <a:xfrm>
              <a:off x="2514622" y="167216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9D89355-D619-4D95-B492-0CE0D6B2D92F}"/>
                </a:ext>
              </a:extLst>
            </p:cNvPr>
            <p:cNvSpPr txBox="1"/>
            <p:nvPr/>
          </p:nvSpPr>
          <p:spPr>
            <a:xfrm>
              <a:off x="2508526" y="2034997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순서도: 지연 124">
              <a:extLst>
                <a:ext uri="{FF2B5EF4-FFF2-40B4-BE49-F238E27FC236}">
                  <a16:creationId xmlns:a16="http://schemas.microsoft.com/office/drawing/2014/main" id="{495483B8-8648-4344-A176-5311D7415DD1}"/>
                </a:ext>
              </a:extLst>
            </p:cNvPr>
            <p:cNvSpPr/>
            <p:nvPr/>
          </p:nvSpPr>
          <p:spPr>
            <a:xfrm>
              <a:off x="5401342" y="1721328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378BEA1-3372-4B60-9153-E49D6681998A}"/>
                </a:ext>
              </a:extLst>
            </p:cNvPr>
            <p:cNvCxnSpPr/>
            <p:nvPr/>
          </p:nvCxnSpPr>
          <p:spPr>
            <a:xfrm>
              <a:off x="5095539" y="1922053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D269CCF-A5DD-4737-A73B-792CD4BDD71A}"/>
                </a:ext>
              </a:extLst>
            </p:cNvPr>
            <p:cNvCxnSpPr/>
            <p:nvPr/>
          </p:nvCxnSpPr>
          <p:spPr>
            <a:xfrm>
              <a:off x="5095539" y="2277813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0093451-4D0B-4C0A-B2AE-714406498ABC}"/>
                </a:ext>
              </a:extLst>
            </p:cNvPr>
            <p:cNvCxnSpPr/>
            <p:nvPr/>
          </p:nvCxnSpPr>
          <p:spPr>
            <a:xfrm>
              <a:off x="6253335" y="2092085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E78F85A-179E-40B4-883C-430C44DA1A30}"/>
                </a:ext>
              </a:extLst>
            </p:cNvPr>
            <p:cNvSpPr/>
            <p:nvPr/>
          </p:nvSpPr>
          <p:spPr>
            <a:xfrm rot="16200000">
              <a:off x="6166470" y="2048002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554FA59-F8AF-411B-8AA8-4FCDD1256A09}"/>
                </a:ext>
              </a:extLst>
            </p:cNvPr>
            <p:cNvSpPr txBox="1"/>
            <p:nvPr/>
          </p:nvSpPr>
          <p:spPr>
            <a:xfrm>
              <a:off x="4784821" y="164487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BFF0C79-B4E0-4065-811F-B35251E25AA9}"/>
                </a:ext>
              </a:extLst>
            </p:cNvPr>
            <p:cNvSpPr txBox="1"/>
            <p:nvPr/>
          </p:nvSpPr>
          <p:spPr>
            <a:xfrm>
              <a:off x="4778725" y="200769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순서도: 지연 131">
              <a:extLst>
                <a:ext uri="{FF2B5EF4-FFF2-40B4-BE49-F238E27FC236}">
                  <a16:creationId xmlns:a16="http://schemas.microsoft.com/office/drawing/2014/main" id="{E2C0A312-172A-4606-83A1-4623EA21DCE3}"/>
                </a:ext>
              </a:extLst>
            </p:cNvPr>
            <p:cNvSpPr/>
            <p:nvPr/>
          </p:nvSpPr>
          <p:spPr>
            <a:xfrm>
              <a:off x="6823967" y="1716248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5C4D3017-435E-4756-BD86-94C4FBB10E24}"/>
                </a:ext>
              </a:extLst>
            </p:cNvPr>
            <p:cNvCxnSpPr/>
            <p:nvPr/>
          </p:nvCxnSpPr>
          <p:spPr>
            <a:xfrm>
              <a:off x="6518164" y="1916973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EDBA6E8-3A1E-45FB-8EB2-B9545F2ABA0B}"/>
                </a:ext>
              </a:extLst>
            </p:cNvPr>
            <p:cNvCxnSpPr/>
            <p:nvPr/>
          </p:nvCxnSpPr>
          <p:spPr>
            <a:xfrm>
              <a:off x="6518164" y="2272733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5C19AC36-D0B6-416C-BDC7-6BDB0CFBC8EE}"/>
                </a:ext>
              </a:extLst>
            </p:cNvPr>
            <p:cNvCxnSpPr/>
            <p:nvPr/>
          </p:nvCxnSpPr>
          <p:spPr>
            <a:xfrm>
              <a:off x="7675960" y="2087005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02B54A32-60C5-4B84-BD08-14CE8CB71E44}"/>
                </a:ext>
              </a:extLst>
            </p:cNvPr>
            <p:cNvSpPr/>
            <p:nvPr/>
          </p:nvSpPr>
          <p:spPr>
            <a:xfrm rot="16200000">
              <a:off x="7589095" y="2042922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DE3ADF81-17CD-4645-A0F3-6FDA8616103F}"/>
                </a:ext>
              </a:extLst>
            </p:cNvPr>
            <p:cNvCxnSpPr/>
            <p:nvPr/>
          </p:nvCxnSpPr>
          <p:spPr>
            <a:xfrm>
              <a:off x="6529056" y="1916973"/>
              <a:ext cx="0" cy="3557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9F98DFC-5F7C-485F-8DCA-4FAE4D5896DC}"/>
                </a:ext>
              </a:extLst>
            </p:cNvPr>
            <p:cNvSpPr/>
            <p:nvPr/>
          </p:nvSpPr>
          <p:spPr>
            <a:xfrm>
              <a:off x="6490748" y="205628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22816ED-ADF1-4107-BE02-EDF5D257AF87}"/>
                </a:ext>
              </a:extLst>
            </p:cNvPr>
            <p:cNvSpPr/>
            <p:nvPr/>
          </p:nvSpPr>
          <p:spPr>
            <a:xfrm>
              <a:off x="7919026" y="1670017"/>
              <a:ext cx="534121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 y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40" name="순서도: 지연 139">
              <a:extLst>
                <a:ext uri="{FF2B5EF4-FFF2-40B4-BE49-F238E27FC236}">
                  <a16:creationId xmlns:a16="http://schemas.microsoft.com/office/drawing/2014/main" id="{7932CBA6-B55A-4FAF-8F79-568ABE621390}"/>
                </a:ext>
              </a:extLst>
            </p:cNvPr>
            <p:cNvSpPr/>
            <p:nvPr/>
          </p:nvSpPr>
          <p:spPr>
            <a:xfrm>
              <a:off x="1139063" y="1743576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9B11B921-E525-485E-B555-084F540598D4}"/>
                </a:ext>
              </a:extLst>
            </p:cNvPr>
            <p:cNvCxnSpPr/>
            <p:nvPr/>
          </p:nvCxnSpPr>
          <p:spPr>
            <a:xfrm>
              <a:off x="833260" y="1940490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86D86BF-6F1B-4B6C-A110-A237A4BBBB21}"/>
                </a:ext>
              </a:extLst>
            </p:cNvPr>
            <p:cNvCxnSpPr/>
            <p:nvPr/>
          </p:nvCxnSpPr>
          <p:spPr>
            <a:xfrm>
              <a:off x="833260" y="2296250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0FD109BA-AEDA-45FE-BD86-1ED8B27D6F6F}"/>
                </a:ext>
              </a:extLst>
            </p:cNvPr>
            <p:cNvCxnSpPr/>
            <p:nvPr/>
          </p:nvCxnSpPr>
          <p:spPr>
            <a:xfrm>
              <a:off x="1898095" y="2106469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4FB9A8A-C81F-452E-B1C9-1C9753210CC8}"/>
                </a:ext>
              </a:extLst>
            </p:cNvPr>
            <p:cNvSpPr/>
            <p:nvPr/>
          </p:nvSpPr>
          <p:spPr>
            <a:xfrm>
              <a:off x="2180300" y="1721328"/>
              <a:ext cx="401072" cy="602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9C9B15C-EAB1-4543-B3C2-A8C279406A1B}"/>
              </a:ext>
            </a:extLst>
          </p:cNvPr>
          <p:cNvSpPr/>
          <p:nvPr/>
        </p:nvSpPr>
        <p:spPr>
          <a:xfrm>
            <a:off x="4172159" y="5790457"/>
            <a:ext cx="43091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base" latinLnBrk="0"/>
            <a:r>
              <a:rPr lang="en-US" altLang="ko-KR" kern="0" dirty="0">
                <a:latin typeface="Times New Roman" panose="02020603050405020304" pitchFamily="18" charset="0"/>
              </a:rPr>
              <a:t>NAND</a:t>
            </a:r>
            <a:r>
              <a:rPr lang="ko-KR" altLang="en-US" kern="0" dirty="0">
                <a:latin typeface="맑은 고딕" panose="020B0503020000020004" pitchFamily="50" charset="-127"/>
              </a:rPr>
              <a:t>게이트 </a:t>
            </a:r>
            <a:r>
              <a:rPr lang="en-US" altLang="ko-KR" kern="0" dirty="0">
                <a:latin typeface="Times New Roman" panose="02020603050405020304" pitchFamily="18" charset="0"/>
              </a:rPr>
              <a:t>2</a:t>
            </a:r>
            <a:r>
              <a:rPr lang="ko-KR" altLang="en-US" kern="0" dirty="0">
                <a:latin typeface="맑은 고딕" panose="020B0503020000020004" pitchFamily="50" charset="-127"/>
              </a:rPr>
              <a:t>개로 구현된 </a:t>
            </a:r>
            <a:r>
              <a:rPr lang="en-US" altLang="ko-KR" kern="0" dirty="0">
                <a:latin typeface="Times New Roman" panose="02020603050405020304" pitchFamily="18" charset="0"/>
              </a:rPr>
              <a:t>AND </a:t>
            </a:r>
            <a:r>
              <a:rPr lang="ko-KR" altLang="en-US" kern="0" dirty="0">
                <a:latin typeface="맑은 고딕" panose="020B0503020000020004" pitchFamily="50" charset="-127"/>
              </a:rPr>
              <a:t>게이트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45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C354C7-09BD-45FD-BED6-01A712979103}"/>
              </a:ext>
            </a:extLst>
          </p:cNvPr>
          <p:cNvSpPr/>
          <p:nvPr/>
        </p:nvSpPr>
        <p:spPr>
          <a:xfrm>
            <a:off x="890498" y="1440526"/>
            <a:ext cx="10475118" cy="834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23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2.5 2-</a:t>
            </a:r>
            <a:r>
              <a:rPr lang="ko-KR" altLang="en-US" sz="2200"/>
              <a:t>변수 부울 함수와 부수적 연산</a:t>
            </a:r>
            <a:endParaRPr lang="ko-KR" altLang="en-US" sz="2200" dirty="0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FB1A4E11-7C18-47FC-8EA5-D4EBD7D8D115}"/>
              </a:ext>
            </a:extLst>
          </p:cNvPr>
          <p:cNvGrpSpPr/>
          <p:nvPr/>
        </p:nvGrpSpPr>
        <p:grpSpPr>
          <a:xfrm>
            <a:off x="1169734" y="644623"/>
            <a:ext cx="3150151" cy="744100"/>
            <a:chOff x="2820047" y="4131506"/>
            <a:chExt cx="3150151" cy="744100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A3E8A81F-5692-451B-8BE5-9B9FFDC6CE7F}"/>
                </a:ext>
              </a:extLst>
            </p:cNvPr>
            <p:cNvGrpSpPr/>
            <p:nvPr/>
          </p:nvGrpSpPr>
          <p:grpSpPr>
            <a:xfrm>
              <a:off x="2820047" y="4149819"/>
              <a:ext cx="1395259" cy="725787"/>
              <a:chOff x="4246953" y="3210111"/>
              <a:chExt cx="1395259" cy="725787"/>
            </a:xfrm>
          </p:grpSpPr>
          <p:sp>
            <p:nvSpPr>
              <p:cNvPr id="155" name="순서도: 지연 154">
                <a:extLst>
                  <a:ext uri="{FF2B5EF4-FFF2-40B4-BE49-F238E27FC236}">
                    <a16:creationId xmlns:a16="http://schemas.microsoft.com/office/drawing/2014/main" id="{B7B9DF8B-A39E-4DD2-A4F8-D3B9B82D1DD8}"/>
                  </a:ext>
                </a:extLst>
              </p:cNvPr>
              <p:cNvSpPr/>
              <p:nvPr/>
            </p:nvSpPr>
            <p:spPr>
              <a:xfrm>
                <a:off x="4552756" y="3210111"/>
                <a:ext cx="759032" cy="72578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DF3346CD-4BA8-4557-B669-BA4DF7C3F61E}"/>
                  </a:ext>
                </a:extLst>
              </p:cNvPr>
              <p:cNvCxnSpPr/>
              <p:nvPr/>
            </p:nvCxnSpPr>
            <p:spPr>
              <a:xfrm>
                <a:off x="4246953" y="3410836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91A8D1B-3DC3-42C5-9CB7-B49BAA099066}"/>
                  </a:ext>
                </a:extLst>
              </p:cNvPr>
              <p:cNvCxnSpPr/>
              <p:nvPr/>
            </p:nvCxnSpPr>
            <p:spPr>
              <a:xfrm>
                <a:off x="4246953" y="3766596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C4D0BBE9-10EF-4394-9C88-E996EF958FBD}"/>
                  </a:ext>
                </a:extLst>
              </p:cNvPr>
              <p:cNvCxnSpPr/>
              <p:nvPr/>
            </p:nvCxnSpPr>
            <p:spPr>
              <a:xfrm>
                <a:off x="5404749" y="358086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A0CCEDD2-26F6-485D-A3D9-B8D9EE5CC01E}"/>
                  </a:ext>
                </a:extLst>
              </p:cNvPr>
              <p:cNvSpPr/>
              <p:nvPr/>
            </p:nvSpPr>
            <p:spPr>
              <a:xfrm rot="16200000">
                <a:off x="5317884" y="3536785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48" name="달 147">
              <a:extLst>
                <a:ext uri="{FF2B5EF4-FFF2-40B4-BE49-F238E27FC236}">
                  <a16:creationId xmlns:a16="http://schemas.microsoft.com/office/drawing/2014/main" id="{B252A4FC-2A0C-406D-9B4B-AE5F977AB72F}"/>
                </a:ext>
              </a:extLst>
            </p:cNvPr>
            <p:cNvSpPr/>
            <p:nvPr/>
          </p:nvSpPr>
          <p:spPr>
            <a:xfrm flipH="1">
              <a:off x="4908631" y="4149819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FABDDAA-1377-4888-BDDA-0041AC7B82C4}"/>
                </a:ext>
              </a:extLst>
            </p:cNvPr>
            <p:cNvCxnSpPr>
              <a:stCxn id="148" idx="1"/>
            </p:cNvCxnSpPr>
            <p:nvPr/>
          </p:nvCxnSpPr>
          <p:spPr>
            <a:xfrm>
              <a:off x="5637887" y="4510864"/>
              <a:ext cx="332311" cy="6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8190EDAE-32AA-436B-BD44-5E98C4B43B60}"/>
                </a:ext>
              </a:extLst>
            </p:cNvPr>
            <p:cNvCxnSpPr>
              <a:endCxn id="151" idx="0"/>
            </p:cNvCxnSpPr>
            <p:nvPr/>
          </p:nvCxnSpPr>
          <p:spPr>
            <a:xfrm flipV="1">
              <a:off x="4695815" y="4334072"/>
              <a:ext cx="207685" cy="9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8CFDDAD-B1C3-4BEA-97E4-C70B898D74ED}"/>
                </a:ext>
              </a:extLst>
            </p:cNvPr>
            <p:cNvSpPr/>
            <p:nvPr/>
          </p:nvSpPr>
          <p:spPr>
            <a:xfrm rot="16200000">
              <a:off x="4903500" y="4290640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AA72393-F344-4CF0-9245-ACCC5FE297F7}"/>
                </a:ext>
              </a:extLst>
            </p:cNvPr>
            <p:cNvSpPr/>
            <p:nvPr/>
          </p:nvSpPr>
          <p:spPr>
            <a:xfrm>
              <a:off x="4256181" y="4131506"/>
              <a:ext cx="401072" cy="602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83925BFB-AD5F-48CF-8E61-37C6C1BC9BA5}"/>
                </a:ext>
              </a:extLst>
            </p:cNvPr>
            <p:cNvCxnSpPr>
              <a:endCxn id="154" idx="0"/>
            </p:cNvCxnSpPr>
            <p:nvPr/>
          </p:nvCxnSpPr>
          <p:spPr>
            <a:xfrm flipV="1">
              <a:off x="4701194" y="4678162"/>
              <a:ext cx="207685" cy="9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CD9984DC-346B-47C2-9AA2-C2C9D1BA067B}"/>
                </a:ext>
              </a:extLst>
            </p:cNvPr>
            <p:cNvSpPr/>
            <p:nvPr/>
          </p:nvSpPr>
          <p:spPr>
            <a:xfrm rot="16200000">
              <a:off x="4908879" y="4634730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95F91264-C3E3-4AFF-B57F-3BC354FD4AF5}"/>
              </a:ext>
            </a:extLst>
          </p:cNvPr>
          <p:cNvGrpSpPr/>
          <p:nvPr/>
        </p:nvGrpSpPr>
        <p:grpSpPr>
          <a:xfrm>
            <a:off x="5013707" y="1427385"/>
            <a:ext cx="6022127" cy="866263"/>
            <a:chOff x="3769664" y="2390566"/>
            <a:chExt cx="6022127" cy="866263"/>
          </a:xfrm>
        </p:grpSpPr>
        <p:sp>
          <p:nvSpPr>
            <p:cNvPr id="161" name="달 160">
              <a:extLst>
                <a:ext uri="{FF2B5EF4-FFF2-40B4-BE49-F238E27FC236}">
                  <a16:creationId xmlns:a16="http://schemas.microsoft.com/office/drawing/2014/main" id="{FE22C343-B3B1-45E3-B61E-967E24F85B7F}"/>
                </a:ext>
              </a:extLst>
            </p:cNvPr>
            <p:cNvSpPr/>
            <p:nvPr/>
          </p:nvSpPr>
          <p:spPr>
            <a:xfrm flipH="1">
              <a:off x="5973543" y="2467414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11012D14-EA99-43C8-B611-FC1CAE4F164D}"/>
                </a:ext>
              </a:extLst>
            </p:cNvPr>
            <p:cNvCxnSpPr>
              <a:stCxn id="161" idx="1"/>
            </p:cNvCxnSpPr>
            <p:nvPr/>
          </p:nvCxnSpPr>
          <p:spPr>
            <a:xfrm>
              <a:off x="6702799" y="2828459"/>
              <a:ext cx="332311" cy="6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6B7C63A2-8FF3-4366-8CBE-B68CA2317CAA}"/>
                </a:ext>
              </a:extLst>
            </p:cNvPr>
            <p:cNvCxnSpPr>
              <a:endCxn id="164" idx="0"/>
            </p:cNvCxnSpPr>
            <p:nvPr/>
          </p:nvCxnSpPr>
          <p:spPr>
            <a:xfrm flipV="1">
              <a:off x="5760727" y="2651667"/>
              <a:ext cx="207685" cy="9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1123DB53-022D-45EB-8418-810B1600C0B6}"/>
                </a:ext>
              </a:extLst>
            </p:cNvPr>
            <p:cNvSpPr/>
            <p:nvPr/>
          </p:nvSpPr>
          <p:spPr>
            <a:xfrm rot="16200000">
              <a:off x="5968412" y="2608235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DC9B6C20-9493-4346-834D-E30E0B687501}"/>
                </a:ext>
              </a:extLst>
            </p:cNvPr>
            <p:cNvCxnSpPr>
              <a:endCxn id="166" idx="0"/>
            </p:cNvCxnSpPr>
            <p:nvPr/>
          </p:nvCxnSpPr>
          <p:spPr>
            <a:xfrm flipV="1">
              <a:off x="5766106" y="2995757"/>
              <a:ext cx="207685" cy="9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B2D5CC09-1E0B-4614-AFE0-6E0B515B74E1}"/>
                </a:ext>
              </a:extLst>
            </p:cNvPr>
            <p:cNvSpPr/>
            <p:nvPr/>
          </p:nvSpPr>
          <p:spPr>
            <a:xfrm rot="16200000">
              <a:off x="5973791" y="2952325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7A6752A6-1022-4E6D-BDAA-5F464240FD37}"/>
                </a:ext>
              </a:extLst>
            </p:cNvPr>
            <p:cNvCxnSpPr>
              <a:endCxn id="168" idx="0"/>
            </p:cNvCxnSpPr>
            <p:nvPr/>
          </p:nvCxnSpPr>
          <p:spPr>
            <a:xfrm flipV="1">
              <a:off x="5457959" y="2650651"/>
              <a:ext cx="207685" cy="9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BABE3D2-1B63-436C-BA34-9852505C75C2}"/>
                </a:ext>
              </a:extLst>
            </p:cNvPr>
            <p:cNvSpPr/>
            <p:nvPr/>
          </p:nvSpPr>
          <p:spPr>
            <a:xfrm rot="16200000">
              <a:off x="5665644" y="2607219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09532A1E-3A1A-4FB7-A586-4365733D7237}"/>
                </a:ext>
              </a:extLst>
            </p:cNvPr>
            <p:cNvCxnSpPr>
              <a:endCxn id="170" idx="0"/>
            </p:cNvCxnSpPr>
            <p:nvPr/>
          </p:nvCxnSpPr>
          <p:spPr>
            <a:xfrm flipV="1">
              <a:off x="5463338" y="2994741"/>
              <a:ext cx="207685" cy="9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CBF81266-8217-4EBB-AD8C-203363DBE1BB}"/>
                </a:ext>
              </a:extLst>
            </p:cNvPr>
            <p:cNvSpPr/>
            <p:nvPr/>
          </p:nvSpPr>
          <p:spPr>
            <a:xfrm rot="16200000">
              <a:off x="5671023" y="2951309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E306BED-7F6E-4204-BD9A-765093A4291F}"/>
                </a:ext>
              </a:extLst>
            </p:cNvPr>
            <p:cNvSpPr/>
            <p:nvPr/>
          </p:nvSpPr>
          <p:spPr>
            <a:xfrm>
              <a:off x="7051569" y="2432552"/>
              <a:ext cx="401072" cy="602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72" name="순서도: 지연 171">
              <a:extLst>
                <a:ext uri="{FF2B5EF4-FFF2-40B4-BE49-F238E27FC236}">
                  <a16:creationId xmlns:a16="http://schemas.microsoft.com/office/drawing/2014/main" id="{22F7C7CD-99CD-4722-9C5F-35B4187EC567}"/>
                </a:ext>
              </a:extLst>
            </p:cNvPr>
            <p:cNvSpPr/>
            <p:nvPr/>
          </p:nvSpPr>
          <p:spPr>
            <a:xfrm>
              <a:off x="8702335" y="2457537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170C316F-104E-464B-B204-316A4784FC5D}"/>
                </a:ext>
              </a:extLst>
            </p:cNvPr>
            <p:cNvCxnSpPr/>
            <p:nvPr/>
          </p:nvCxnSpPr>
          <p:spPr>
            <a:xfrm>
              <a:off x="9554328" y="2828294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A8D075E8-10F6-43D2-BED5-FD9CBDB32627}"/>
                </a:ext>
              </a:extLst>
            </p:cNvPr>
            <p:cNvSpPr/>
            <p:nvPr/>
          </p:nvSpPr>
          <p:spPr>
            <a:xfrm rot="16200000">
              <a:off x="9467463" y="2784211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5" name="달 174">
              <a:extLst>
                <a:ext uri="{FF2B5EF4-FFF2-40B4-BE49-F238E27FC236}">
                  <a16:creationId xmlns:a16="http://schemas.microsoft.com/office/drawing/2014/main" id="{2AA9ABB9-CCDB-4DE1-BAFA-CAA3E4456DB3}"/>
                </a:ext>
              </a:extLst>
            </p:cNvPr>
            <p:cNvSpPr/>
            <p:nvPr/>
          </p:nvSpPr>
          <p:spPr>
            <a:xfrm flipH="1">
              <a:off x="3982480" y="245753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DBE69F9F-7482-4B2F-B778-31F1EFCB74E4}"/>
                </a:ext>
              </a:extLst>
            </p:cNvPr>
            <p:cNvCxnSpPr>
              <a:stCxn id="175" idx="1"/>
            </p:cNvCxnSpPr>
            <p:nvPr/>
          </p:nvCxnSpPr>
          <p:spPr>
            <a:xfrm>
              <a:off x="4711736" y="2818582"/>
              <a:ext cx="332311" cy="6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56CD3AAD-0298-4E0B-89C5-6D3ADFFD5B2C}"/>
                </a:ext>
              </a:extLst>
            </p:cNvPr>
            <p:cNvCxnSpPr/>
            <p:nvPr/>
          </p:nvCxnSpPr>
          <p:spPr>
            <a:xfrm flipV="1">
              <a:off x="3769664" y="2642765"/>
              <a:ext cx="306754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79927F9F-2BDF-4AA7-A765-9D2619CC0A02}"/>
                </a:ext>
              </a:extLst>
            </p:cNvPr>
            <p:cNvCxnSpPr/>
            <p:nvPr/>
          </p:nvCxnSpPr>
          <p:spPr>
            <a:xfrm flipV="1">
              <a:off x="3775043" y="2986855"/>
              <a:ext cx="301375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B6E759B-EC5D-4A8D-A93F-E889CF34BE0F}"/>
                </a:ext>
              </a:extLst>
            </p:cNvPr>
            <p:cNvSpPr/>
            <p:nvPr/>
          </p:nvSpPr>
          <p:spPr>
            <a:xfrm>
              <a:off x="5060506" y="2422675"/>
              <a:ext cx="401072" cy="602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CF49D5C3-EAA8-40A3-980B-D3B1E8863878}"/>
                </a:ext>
              </a:extLst>
            </p:cNvPr>
            <p:cNvGrpSpPr/>
            <p:nvPr/>
          </p:nvGrpSpPr>
          <p:grpSpPr>
            <a:xfrm>
              <a:off x="7480429" y="2390566"/>
              <a:ext cx="1218858" cy="385753"/>
              <a:chOff x="8820545" y="4309390"/>
              <a:chExt cx="1218858" cy="385753"/>
            </a:xfrm>
          </p:grpSpPr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B4186145-164F-4664-8304-D15BA8C8D4A1}"/>
                  </a:ext>
                </a:extLst>
              </p:cNvPr>
              <p:cNvCxnSpPr/>
              <p:nvPr/>
            </p:nvCxnSpPr>
            <p:spPr>
              <a:xfrm>
                <a:off x="8820545" y="450755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366323F2-161E-4F07-BAE1-E632BEEA181D}"/>
                  </a:ext>
                </a:extLst>
              </p:cNvPr>
              <p:cNvCxnSpPr/>
              <p:nvPr/>
            </p:nvCxnSpPr>
            <p:spPr>
              <a:xfrm>
                <a:off x="9801940" y="450291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E2F048FD-2096-4F99-B376-6501FCF64B5B}"/>
                  </a:ext>
                </a:extLst>
              </p:cNvPr>
              <p:cNvSpPr/>
              <p:nvPr/>
            </p:nvSpPr>
            <p:spPr>
              <a:xfrm rot="16200000">
                <a:off x="9715075" y="4458835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4332F1C4-5D6D-41D9-9DB5-001496D7235D}"/>
                  </a:ext>
                </a:extLst>
              </p:cNvPr>
              <p:cNvGrpSpPr/>
              <p:nvPr/>
            </p:nvGrpSpPr>
            <p:grpSpPr>
              <a:xfrm>
                <a:off x="9094410" y="4309390"/>
                <a:ext cx="620665" cy="385753"/>
                <a:chOff x="8644144" y="4132161"/>
                <a:chExt cx="1064835" cy="725787"/>
              </a:xfrm>
            </p:grpSpPr>
            <p:sp>
              <p:nvSpPr>
                <p:cNvPr id="196" name="순서도: 지연 195">
                  <a:extLst>
                    <a:ext uri="{FF2B5EF4-FFF2-40B4-BE49-F238E27FC236}">
                      <a16:creationId xmlns:a16="http://schemas.microsoft.com/office/drawing/2014/main" id="{87FEDAA0-F75B-4743-A274-2B536D613A2B}"/>
                    </a:ext>
                  </a:extLst>
                </p:cNvPr>
                <p:cNvSpPr/>
                <p:nvPr/>
              </p:nvSpPr>
              <p:spPr>
                <a:xfrm>
                  <a:off x="8949947" y="4132161"/>
                  <a:ext cx="759032" cy="725787"/>
                </a:xfrm>
                <a:prstGeom prst="flowChartDelay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6CD504A3-69D1-44B0-A443-4ADD176C0A65}"/>
                    </a:ext>
                  </a:extLst>
                </p:cNvPr>
                <p:cNvCxnSpPr/>
                <p:nvPr/>
              </p:nvCxnSpPr>
              <p:spPr>
                <a:xfrm>
                  <a:off x="8644144" y="4332886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15E751CE-9A32-46EF-919F-554CD27EC182}"/>
                    </a:ext>
                  </a:extLst>
                </p:cNvPr>
                <p:cNvCxnSpPr/>
                <p:nvPr/>
              </p:nvCxnSpPr>
              <p:spPr>
                <a:xfrm>
                  <a:off x="8644144" y="4688646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AE2BFFBD-0ADA-4EAE-8FE7-CAE95B44C90E}"/>
                    </a:ext>
                  </a:extLst>
                </p:cNvPr>
                <p:cNvCxnSpPr/>
                <p:nvPr/>
              </p:nvCxnSpPr>
              <p:spPr>
                <a:xfrm>
                  <a:off x="8655036" y="4332886"/>
                  <a:ext cx="0" cy="35576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6BEF9696-AD36-483E-89AD-7D43EBB546DF}"/>
                  </a:ext>
                </a:extLst>
              </p:cNvPr>
              <p:cNvSpPr/>
              <p:nvPr/>
            </p:nvSpPr>
            <p:spPr>
              <a:xfrm>
                <a:off x="9057958" y="4471755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7896A3B6-A03F-4A0B-A267-052CFC247378}"/>
                </a:ext>
              </a:extLst>
            </p:cNvPr>
            <p:cNvGrpSpPr/>
            <p:nvPr/>
          </p:nvGrpSpPr>
          <p:grpSpPr>
            <a:xfrm>
              <a:off x="7480429" y="2871076"/>
              <a:ext cx="1218858" cy="385753"/>
              <a:chOff x="8820545" y="4309390"/>
              <a:chExt cx="1218858" cy="385753"/>
            </a:xfrm>
          </p:grpSpPr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55D35851-9687-43E6-988F-4E19CDF89A80}"/>
                  </a:ext>
                </a:extLst>
              </p:cNvPr>
              <p:cNvCxnSpPr/>
              <p:nvPr/>
            </p:nvCxnSpPr>
            <p:spPr>
              <a:xfrm>
                <a:off x="8820545" y="450755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C0984EDF-086E-4D08-B7B3-86B6C04407B2}"/>
                  </a:ext>
                </a:extLst>
              </p:cNvPr>
              <p:cNvCxnSpPr/>
              <p:nvPr/>
            </p:nvCxnSpPr>
            <p:spPr>
              <a:xfrm>
                <a:off x="9801940" y="450291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E611DC87-1A11-49B9-B913-F5F069B1CF61}"/>
                  </a:ext>
                </a:extLst>
              </p:cNvPr>
              <p:cNvSpPr/>
              <p:nvPr/>
            </p:nvSpPr>
            <p:spPr>
              <a:xfrm rot="16200000">
                <a:off x="9715075" y="4458835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AA6B609C-EEB8-455B-8AF6-31CB5424695A}"/>
                  </a:ext>
                </a:extLst>
              </p:cNvPr>
              <p:cNvGrpSpPr/>
              <p:nvPr/>
            </p:nvGrpSpPr>
            <p:grpSpPr>
              <a:xfrm>
                <a:off x="9094410" y="4309390"/>
                <a:ext cx="620665" cy="385753"/>
                <a:chOff x="8644144" y="4132161"/>
                <a:chExt cx="1064835" cy="725787"/>
              </a:xfrm>
            </p:grpSpPr>
            <p:sp>
              <p:nvSpPr>
                <p:cNvPr id="187" name="순서도: 지연 186">
                  <a:extLst>
                    <a:ext uri="{FF2B5EF4-FFF2-40B4-BE49-F238E27FC236}">
                      <a16:creationId xmlns:a16="http://schemas.microsoft.com/office/drawing/2014/main" id="{2C20A178-DCA8-4BA4-9C48-630DBADE4DE8}"/>
                    </a:ext>
                  </a:extLst>
                </p:cNvPr>
                <p:cNvSpPr/>
                <p:nvPr/>
              </p:nvSpPr>
              <p:spPr>
                <a:xfrm>
                  <a:off x="8949947" y="4132161"/>
                  <a:ext cx="759032" cy="725787"/>
                </a:xfrm>
                <a:prstGeom prst="flowChartDelay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3DD09D2B-E0F2-4F73-880D-CEA89490AA08}"/>
                    </a:ext>
                  </a:extLst>
                </p:cNvPr>
                <p:cNvCxnSpPr/>
                <p:nvPr/>
              </p:nvCxnSpPr>
              <p:spPr>
                <a:xfrm>
                  <a:off x="8644144" y="4332886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879A18DC-390D-4CA6-AD32-4C4353D2BDED}"/>
                    </a:ext>
                  </a:extLst>
                </p:cNvPr>
                <p:cNvCxnSpPr/>
                <p:nvPr/>
              </p:nvCxnSpPr>
              <p:spPr>
                <a:xfrm>
                  <a:off x="8644144" y="4688646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7FF5B07A-AEAE-4057-B204-79E9883B36A6}"/>
                    </a:ext>
                  </a:extLst>
                </p:cNvPr>
                <p:cNvCxnSpPr/>
                <p:nvPr/>
              </p:nvCxnSpPr>
              <p:spPr>
                <a:xfrm>
                  <a:off x="8655036" y="4332886"/>
                  <a:ext cx="0" cy="35576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F1A4C134-B330-4A21-9179-C3B0FCAEC192}"/>
                  </a:ext>
                </a:extLst>
              </p:cNvPr>
              <p:cNvSpPr/>
              <p:nvPr/>
            </p:nvSpPr>
            <p:spPr>
              <a:xfrm>
                <a:off x="9057958" y="4471755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BC246D8-E119-4FB9-B93F-4046ADD972DE}"/>
              </a:ext>
            </a:extLst>
          </p:cNvPr>
          <p:cNvSpPr/>
          <p:nvPr/>
        </p:nvSpPr>
        <p:spPr>
          <a:xfrm>
            <a:off x="2362937" y="1532234"/>
            <a:ext cx="22083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kern="0" dirty="0">
                <a:latin typeface="Times New Roman" panose="02020603050405020304" pitchFamily="18" charset="0"/>
              </a:rPr>
              <a:t>NAND</a:t>
            </a:r>
            <a:r>
              <a:rPr lang="ko-KR" altLang="en-US" kern="0" dirty="0">
                <a:latin typeface="맑은 고딕" panose="020B0503020000020004" pitchFamily="50" charset="-127"/>
              </a:rPr>
              <a:t>게이트 </a:t>
            </a:r>
            <a:r>
              <a:rPr lang="en-US" altLang="ko-KR" kern="0" dirty="0">
                <a:latin typeface="Times New Roman" panose="02020603050405020304" pitchFamily="18" charset="0"/>
              </a:rPr>
              <a:t>3</a:t>
            </a:r>
            <a:r>
              <a:rPr lang="ko-KR" altLang="en-US" kern="0">
                <a:latin typeface="맑은 고딕" panose="020B0503020000020004" pitchFamily="50" charset="-127"/>
              </a:rPr>
              <a:t>개로 </a:t>
            </a:r>
            <a:endParaRPr lang="en-US" altLang="ko-KR" kern="0">
              <a:latin typeface="맑은 고딕" panose="020B0503020000020004" pitchFamily="50" charset="-127"/>
            </a:endParaRPr>
          </a:p>
          <a:p>
            <a:pPr algn="ctr" fontAlgn="base" latinLnBrk="0"/>
            <a:r>
              <a:rPr lang="ko-KR" altLang="en-US" kern="0">
                <a:latin typeface="맑은 고딕" panose="020B0503020000020004" pitchFamily="50" charset="-127"/>
              </a:rPr>
              <a:t>구현된 </a:t>
            </a:r>
            <a:r>
              <a:rPr lang="en-US" altLang="ko-KR" kern="0" dirty="0">
                <a:latin typeface="Times New Roman" panose="02020603050405020304" pitchFamily="18" charset="0"/>
              </a:rPr>
              <a:t>OR </a:t>
            </a:r>
            <a:r>
              <a:rPr lang="ko-KR" altLang="en-US" kern="0" dirty="0">
                <a:latin typeface="맑은 고딕" panose="020B0503020000020004" pitchFamily="50" charset="-127"/>
              </a:rPr>
              <a:t>게이트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DFB682A-227D-47C4-80CA-C7E8F6E85906}"/>
              </a:ext>
            </a:extLst>
          </p:cNvPr>
          <p:cNvSpPr/>
          <p:nvPr/>
        </p:nvSpPr>
        <p:spPr>
          <a:xfrm>
            <a:off x="4486888" y="746693"/>
            <a:ext cx="32541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kern="0" dirty="0" err="1">
                <a:latin typeface="맑은 고딕" panose="020B0503020000020004" pitchFamily="50" charset="-127"/>
              </a:rPr>
              <a:t>드모르간</a:t>
            </a:r>
            <a:r>
              <a:rPr lang="ko-KR" altLang="en-US" kern="0" dirty="0">
                <a:latin typeface="맑은 고딕" panose="020B0503020000020004" pitchFamily="50" charset="-127"/>
              </a:rPr>
              <a:t> 법칙의 게이트 변화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A1D79C41-481D-42EA-83C9-FF2BA87ABFB9}"/>
              </a:ext>
            </a:extLst>
          </p:cNvPr>
          <p:cNvSpPr/>
          <p:nvPr/>
        </p:nvSpPr>
        <p:spPr>
          <a:xfrm>
            <a:off x="923902" y="3269162"/>
            <a:ext cx="10441713" cy="10367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D6CD9331-8B53-45C4-AF96-22DBC75ABD1E}"/>
              </a:ext>
            </a:extLst>
          </p:cNvPr>
          <p:cNvGrpSpPr/>
          <p:nvPr/>
        </p:nvGrpSpPr>
        <p:grpSpPr>
          <a:xfrm>
            <a:off x="890497" y="2277892"/>
            <a:ext cx="4407916" cy="1113937"/>
            <a:chOff x="2408755" y="464967"/>
            <a:chExt cx="4407916" cy="1113937"/>
          </a:xfrm>
        </p:grpSpPr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5FAF33B-1C44-441C-8476-DDB25031D10B}"/>
                </a:ext>
              </a:extLst>
            </p:cNvPr>
            <p:cNvCxnSpPr/>
            <p:nvPr/>
          </p:nvCxnSpPr>
          <p:spPr>
            <a:xfrm>
              <a:off x="2965295" y="881897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1F985855-48EB-4097-89AA-D384DB773629}"/>
                </a:ext>
              </a:extLst>
            </p:cNvPr>
            <p:cNvCxnSpPr/>
            <p:nvPr/>
          </p:nvCxnSpPr>
          <p:spPr>
            <a:xfrm>
              <a:off x="2965295" y="1237657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0755490D-B2E7-4A02-B43E-7E234DF8F7F9}"/>
                </a:ext>
              </a:extLst>
            </p:cNvPr>
            <p:cNvCxnSpPr/>
            <p:nvPr/>
          </p:nvCxnSpPr>
          <p:spPr>
            <a:xfrm>
              <a:off x="4016411" y="1051929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7BDE1DDE-276A-466D-A4E2-053356CFBD14}"/>
                </a:ext>
              </a:extLst>
            </p:cNvPr>
            <p:cNvSpPr/>
            <p:nvPr/>
          </p:nvSpPr>
          <p:spPr>
            <a:xfrm rot="16200000">
              <a:off x="3929546" y="1007846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8E17B3E-A4BC-4463-8F5F-4700E917C4F6}"/>
                </a:ext>
              </a:extLst>
            </p:cNvPr>
            <p:cNvSpPr txBox="1"/>
            <p:nvPr/>
          </p:nvSpPr>
          <p:spPr>
            <a:xfrm>
              <a:off x="2408755" y="799897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B5B9C0FE-5BAB-4465-B157-43FB59895E7D}"/>
                </a:ext>
              </a:extLst>
            </p:cNvPr>
            <p:cNvCxnSpPr/>
            <p:nvPr/>
          </p:nvCxnSpPr>
          <p:spPr>
            <a:xfrm>
              <a:off x="2976187" y="881897"/>
              <a:ext cx="0" cy="3557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11A0436C-2D47-4B09-92AF-25C3F3837271}"/>
                </a:ext>
              </a:extLst>
            </p:cNvPr>
            <p:cNvCxnSpPr/>
            <p:nvPr/>
          </p:nvCxnSpPr>
          <p:spPr>
            <a:xfrm>
              <a:off x="2727832" y="1071851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0D6262C8-B409-4819-807A-0DFCE69F80EB}"/>
                </a:ext>
              </a:extLst>
            </p:cNvPr>
            <p:cNvSpPr/>
            <p:nvPr/>
          </p:nvSpPr>
          <p:spPr>
            <a:xfrm>
              <a:off x="2937879" y="103073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1D254C2-5368-47D4-A303-8824CE1A25E5}"/>
                </a:ext>
              </a:extLst>
            </p:cNvPr>
            <p:cNvSpPr txBox="1"/>
            <p:nvPr/>
          </p:nvSpPr>
          <p:spPr>
            <a:xfrm>
              <a:off x="2919575" y="464967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D6F4F6D-23CF-451B-81D1-81E56B7CFD91}"/>
                </a:ext>
              </a:extLst>
            </p:cNvPr>
            <p:cNvSpPr txBox="1"/>
            <p:nvPr/>
          </p:nvSpPr>
          <p:spPr>
            <a:xfrm>
              <a:off x="2919575" y="111723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770F11A7-596B-4F2B-84E0-90313AAD1E44}"/>
                </a:ext>
              </a:extLst>
            </p:cNvPr>
            <p:cNvSpPr/>
            <p:nvPr/>
          </p:nvSpPr>
          <p:spPr>
            <a:xfrm>
              <a:off x="4209378" y="656053"/>
              <a:ext cx="1689886" cy="683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(</a:t>
              </a:r>
              <a:r>
                <a:rPr lang="en-US" altLang="ko-KR" sz="24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x+x</a:t>
              </a: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)</a:t>
              </a: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′=</a:t>
              </a:r>
              <a:r>
                <a:rPr lang="en-US" altLang="ko-KR" sz="24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 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5C693662-B416-404E-877D-55D9E33A7387}"/>
                </a:ext>
              </a:extLst>
            </p:cNvPr>
            <p:cNvGrpSpPr/>
            <p:nvPr/>
          </p:nvGrpSpPr>
          <p:grpSpPr>
            <a:xfrm>
              <a:off x="5900682" y="845157"/>
              <a:ext cx="915989" cy="399856"/>
              <a:chOff x="5193057" y="3536042"/>
              <a:chExt cx="915989" cy="399856"/>
            </a:xfrm>
          </p:grpSpPr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324229AD-A181-46F5-8956-8206CD7AE11E}"/>
                  </a:ext>
                </a:extLst>
              </p:cNvPr>
              <p:cNvCxnSpPr/>
              <p:nvPr/>
            </p:nvCxnSpPr>
            <p:spPr>
              <a:xfrm>
                <a:off x="5193057" y="3736622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A9F6E640-E242-41E6-AA35-7EC67752B130}"/>
                  </a:ext>
                </a:extLst>
              </p:cNvPr>
              <p:cNvGrpSpPr/>
              <p:nvPr/>
            </p:nvGrpSpPr>
            <p:grpSpPr>
              <a:xfrm rot="16200000">
                <a:off x="5452713" y="3520838"/>
                <a:ext cx="399856" cy="430264"/>
                <a:chOff x="5733892" y="2911217"/>
                <a:chExt cx="399856" cy="430264"/>
              </a:xfrm>
            </p:grpSpPr>
            <p:sp>
              <p:nvSpPr>
                <p:cNvPr id="219" name="이등변 삼각형 218">
                  <a:extLst>
                    <a:ext uri="{FF2B5EF4-FFF2-40B4-BE49-F238E27FC236}">
                      <a16:creationId xmlns:a16="http://schemas.microsoft.com/office/drawing/2014/main" id="{E30302E0-8C0D-4FE7-B585-47F375571411}"/>
                    </a:ext>
                  </a:extLst>
                </p:cNvPr>
                <p:cNvSpPr/>
                <p:nvPr/>
              </p:nvSpPr>
              <p:spPr>
                <a:xfrm rot="10800000">
                  <a:off x="5733892" y="2911217"/>
                  <a:ext cx="399856" cy="328159"/>
                </a:xfrm>
                <a:prstGeom prst="triangl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ECAEB7D8-2D2B-4E86-8207-751C1B0287C3}"/>
                    </a:ext>
                  </a:extLst>
                </p:cNvPr>
                <p:cNvSpPr/>
                <p:nvPr/>
              </p:nvSpPr>
              <p:spPr>
                <a:xfrm>
                  <a:off x="5890386" y="3254616"/>
                  <a:ext cx="86865" cy="86865"/>
                </a:xfrm>
                <a:prstGeom prst="ellips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B0D97CC2-3B4A-474B-8724-A7CE2CDEF522}"/>
                  </a:ext>
                </a:extLst>
              </p:cNvPr>
              <p:cNvCxnSpPr/>
              <p:nvPr/>
            </p:nvCxnSpPr>
            <p:spPr>
              <a:xfrm>
                <a:off x="5871583" y="3735969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달 214">
              <a:extLst>
                <a:ext uri="{FF2B5EF4-FFF2-40B4-BE49-F238E27FC236}">
                  <a16:creationId xmlns:a16="http://schemas.microsoft.com/office/drawing/2014/main" id="{13D2EF39-A31E-496E-A5AC-FD08AA66DB16}"/>
                </a:ext>
              </a:extLst>
            </p:cNvPr>
            <p:cNvSpPr/>
            <p:nvPr/>
          </p:nvSpPr>
          <p:spPr>
            <a:xfrm flipH="1">
              <a:off x="3186622" y="690383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1642706E-C864-48AA-8A08-1A123041769B}"/>
              </a:ext>
            </a:extLst>
          </p:cNvPr>
          <p:cNvGrpSpPr/>
          <p:nvPr/>
        </p:nvGrpSpPr>
        <p:grpSpPr>
          <a:xfrm>
            <a:off x="3896330" y="3319600"/>
            <a:ext cx="7371768" cy="837130"/>
            <a:chOff x="1063282" y="1632233"/>
            <a:chExt cx="7371768" cy="837130"/>
          </a:xfrm>
        </p:grpSpPr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87826147-CADA-4726-B672-500E8AB05C99}"/>
                </a:ext>
              </a:extLst>
            </p:cNvPr>
            <p:cNvCxnSpPr/>
            <p:nvPr/>
          </p:nvCxnSpPr>
          <p:spPr>
            <a:xfrm>
              <a:off x="2942180" y="1909416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95CBDE2D-41E4-4135-BC5C-62D0FFA65DBC}"/>
                </a:ext>
              </a:extLst>
            </p:cNvPr>
            <p:cNvCxnSpPr/>
            <p:nvPr/>
          </p:nvCxnSpPr>
          <p:spPr>
            <a:xfrm>
              <a:off x="2942180" y="2265176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FCF4C1EE-463D-44DD-AC42-00E9811C409B}"/>
                </a:ext>
              </a:extLst>
            </p:cNvPr>
            <p:cNvCxnSpPr/>
            <p:nvPr/>
          </p:nvCxnSpPr>
          <p:spPr>
            <a:xfrm>
              <a:off x="3983136" y="2079448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DAEB6BB0-EE9C-42B5-8419-D7C7F3422AD4}"/>
                </a:ext>
              </a:extLst>
            </p:cNvPr>
            <p:cNvSpPr/>
            <p:nvPr/>
          </p:nvSpPr>
          <p:spPr>
            <a:xfrm rot="16200000">
              <a:off x="3896271" y="2035365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DB189B58-006C-4F24-B0BD-FF18C69EE260}"/>
                </a:ext>
              </a:extLst>
            </p:cNvPr>
            <p:cNvCxnSpPr/>
            <p:nvPr/>
          </p:nvCxnSpPr>
          <p:spPr>
            <a:xfrm>
              <a:off x="4293122" y="2079448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4DF41927-7C60-48DA-8D33-F745E6F5E80E}"/>
                </a:ext>
              </a:extLst>
            </p:cNvPr>
            <p:cNvSpPr/>
            <p:nvPr/>
          </p:nvSpPr>
          <p:spPr>
            <a:xfrm rot="16200000">
              <a:off x="4206257" y="2035365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D66ED60E-8098-4085-95AD-28788A5B01C7}"/>
                </a:ext>
              </a:extLst>
            </p:cNvPr>
            <p:cNvSpPr/>
            <p:nvPr/>
          </p:nvSpPr>
          <p:spPr>
            <a:xfrm>
              <a:off x="4476318" y="1681392"/>
              <a:ext cx="401072" cy="602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A2E63AA-9832-4145-BB8D-CEB68446843A}"/>
                </a:ext>
              </a:extLst>
            </p:cNvPr>
            <p:cNvSpPr txBox="1"/>
            <p:nvPr/>
          </p:nvSpPr>
          <p:spPr>
            <a:xfrm>
              <a:off x="2631462" y="1632233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8D48A6D-EC4B-48B2-8632-D28CF6F8EC19}"/>
                </a:ext>
              </a:extLst>
            </p:cNvPr>
            <p:cNvSpPr txBox="1"/>
            <p:nvPr/>
          </p:nvSpPr>
          <p:spPr>
            <a:xfrm>
              <a:off x="2625366" y="199506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56C198F9-E220-4290-A5B1-AF876D1AA011}"/>
                </a:ext>
              </a:extLst>
            </p:cNvPr>
            <p:cNvCxnSpPr/>
            <p:nvPr/>
          </p:nvCxnSpPr>
          <p:spPr>
            <a:xfrm>
              <a:off x="5075219" y="1922053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E30AAEF4-949D-42E4-A3BC-97BFA933F5CC}"/>
                </a:ext>
              </a:extLst>
            </p:cNvPr>
            <p:cNvCxnSpPr/>
            <p:nvPr/>
          </p:nvCxnSpPr>
          <p:spPr>
            <a:xfrm>
              <a:off x="5075219" y="2277813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67C576F8-52B4-406C-80F6-859E84598C88}"/>
                </a:ext>
              </a:extLst>
            </p:cNvPr>
            <p:cNvCxnSpPr/>
            <p:nvPr/>
          </p:nvCxnSpPr>
          <p:spPr>
            <a:xfrm>
              <a:off x="6187295" y="2092085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19D2ED3-524D-4284-B57D-A33D28F7A5CE}"/>
                </a:ext>
              </a:extLst>
            </p:cNvPr>
            <p:cNvSpPr/>
            <p:nvPr/>
          </p:nvSpPr>
          <p:spPr>
            <a:xfrm rot="16200000">
              <a:off x="6100430" y="2048002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CC566169-1DE0-41C3-ACD2-649126039E94}"/>
                </a:ext>
              </a:extLst>
            </p:cNvPr>
            <p:cNvSpPr txBox="1"/>
            <p:nvPr/>
          </p:nvSpPr>
          <p:spPr>
            <a:xfrm>
              <a:off x="4764501" y="164487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C5912EE-CE16-4667-9D72-6A6502E3379D}"/>
                </a:ext>
              </a:extLst>
            </p:cNvPr>
            <p:cNvSpPr txBox="1"/>
            <p:nvPr/>
          </p:nvSpPr>
          <p:spPr>
            <a:xfrm>
              <a:off x="4758405" y="200769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22B2B80F-0A4F-4186-A110-13E620DB39B3}"/>
                </a:ext>
              </a:extLst>
            </p:cNvPr>
            <p:cNvCxnSpPr/>
            <p:nvPr/>
          </p:nvCxnSpPr>
          <p:spPr>
            <a:xfrm>
              <a:off x="6452124" y="1916973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3B59DC4F-F172-4B8F-8EE9-9F2E0C7B1894}"/>
                </a:ext>
              </a:extLst>
            </p:cNvPr>
            <p:cNvCxnSpPr/>
            <p:nvPr/>
          </p:nvCxnSpPr>
          <p:spPr>
            <a:xfrm>
              <a:off x="6452124" y="2272733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7DAA252A-B534-4B5C-8F24-3EC3B672F0DF}"/>
                </a:ext>
              </a:extLst>
            </p:cNvPr>
            <p:cNvCxnSpPr/>
            <p:nvPr/>
          </p:nvCxnSpPr>
          <p:spPr>
            <a:xfrm>
              <a:off x="7571820" y="2117485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939C4690-3A08-491E-8524-54FDCA7A6C02}"/>
                </a:ext>
              </a:extLst>
            </p:cNvPr>
            <p:cNvSpPr/>
            <p:nvPr/>
          </p:nvSpPr>
          <p:spPr>
            <a:xfrm rot="16200000">
              <a:off x="7484955" y="2073402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1ADD99D6-4652-4A20-A0A7-591E103463F5}"/>
                </a:ext>
              </a:extLst>
            </p:cNvPr>
            <p:cNvCxnSpPr/>
            <p:nvPr/>
          </p:nvCxnSpPr>
          <p:spPr>
            <a:xfrm>
              <a:off x="6463016" y="1916973"/>
              <a:ext cx="0" cy="3557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A9FBDC7A-8627-4999-8A37-EC3F70D54052}"/>
                </a:ext>
              </a:extLst>
            </p:cNvPr>
            <p:cNvSpPr/>
            <p:nvPr/>
          </p:nvSpPr>
          <p:spPr>
            <a:xfrm>
              <a:off x="6424708" y="205628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2324F2B-0924-45A5-8A60-3D9C5F35224F}"/>
                </a:ext>
              </a:extLst>
            </p:cNvPr>
            <p:cNvSpPr/>
            <p:nvPr/>
          </p:nvSpPr>
          <p:spPr>
            <a:xfrm>
              <a:off x="7769483" y="1700497"/>
              <a:ext cx="665567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x+y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259C7ED5-AFBC-4E22-942F-092EF41FAF05}"/>
                </a:ext>
              </a:extLst>
            </p:cNvPr>
            <p:cNvCxnSpPr/>
            <p:nvPr/>
          </p:nvCxnSpPr>
          <p:spPr>
            <a:xfrm>
              <a:off x="1063282" y="1904310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14CE5D2B-DA9D-4291-8CB9-A3C7E20F32B5}"/>
                </a:ext>
              </a:extLst>
            </p:cNvPr>
            <p:cNvCxnSpPr/>
            <p:nvPr/>
          </p:nvCxnSpPr>
          <p:spPr>
            <a:xfrm>
              <a:off x="1063282" y="2260070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8C80B831-391F-40DB-85FE-7EFB72BEF180}"/>
                </a:ext>
              </a:extLst>
            </p:cNvPr>
            <p:cNvCxnSpPr/>
            <p:nvPr/>
          </p:nvCxnSpPr>
          <p:spPr>
            <a:xfrm>
              <a:off x="2079857" y="2070289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달 246">
              <a:extLst>
                <a:ext uri="{FF2B5EF4-FFF2-40B4-BE49-F238E27FC236}">
                  <a16:creationId xmlns:a16="http://schemas.microsoft.com/office/drawing/2014/main" id="{762FDBED-2875-4C2C-B5E5-EE3F28FC102F}"/>
                </a:ext>
              </a:extLst>
            </p:cNvPr>
            <p:cNvSpPr/>
            <p:nvPr/>
          </p:nvSpPr>
          <p:spPr>
            <a:xfrm flipH="1">
              <a:off x="3158782" y="1719808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8" name="달 247">
              <a:extLst>
                <a:ext uri="{FF2B5EF4-FFF2-40B4-BE49-F238E27FC236}">
                  <a16:creationId xmlns:a16="http://schemas.microsoft.com/office/drawing/2014/main" id="{13189230-A7A5-4F7B-A23E-8BB627C9C2D3}"/>
                </a:ext>
              </a:extLst>
            </p:cNvPr>
            <p:cNvSpPr/>
            <p:nvPr/>
          </p:nvSpPr>
          <p:spPr>
            <a:xfrm flipH="1">
              <a:off x="5280033" y="1725162"/>
              <a:ext cx="808590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9" name="달 248">
              <a:extLst>
                <a:ext uri="{FF2B5EF4-FFF2-40B4-BE49-F238E27FC236}">
                  <a16:creationId xmlns:a16="http://schemas.microsoft.com/office/drawing/2014/main" id="{48CDFDA0-2F75-44C1-815D-96EDB43B8D79}"/>
                </a:ext>
              </a:extLst>
            </p:cNvPr>
            <p:cNvSpPr/>
            <p:nvPr/>
          </p:nvSpPr>
          <p:spPr>
            <a:xfrm flipH="1">
              <a:off x="6665507" y="1725717"/>
              <a:ext cx="808590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0" name="달 249">
              <a:extLst>
                <a:ext uri="{FF2B5EF4-FFF2-40B4-BE49-F238E27FC236}">
                  <a16:creationId xmlns:a16="http://schemas.microsoft.com/office/drawing/2014/main" id="{8A3668E2-B60A-4633-84F0-7AECDE181F95}"/>
                </a:ext>
              </a:extLst>
            </p:cNvPr>
            <p:cNvSpPr/>
            <p:nvPr/>
          </p:nvSpPr>
          <p:spPr>
            <a:xfrm flipH="1">
              <a:off x="1266847" y="1695237"/>
              <a:ext cx="808590" cy="752014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B50866F-74A2-4E2B-BCD4-D4ECCA935AB5}"/>
                </a:ext>
              </a:extLst>
            </p:cNvPr>
            <p:cNvSpPr/>
            <p:nvPr/>
          </p:nvSpPr>
          <p:spPr>
            <a:xfrm>
              <a:off x="2344154" y="1701008"/>
              <a:ext cx="401072" cy="602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</p:grp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C2E9D1EE-919E-44BA-9108-D0C9CC311CA5}"/>
              </a:ext>
            </a:extLst>
          </p:cNvPr>
          <p:cNvSpPr/>
          <p:nvPr/>
        </p:nvSpPr>
        <p:spPr>
          <a:xfrm>
            <a:off x="5407431" y="2587420"/>
            <a:ext cx="2451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base" latinLnBrk="0"/>
            <a:r>
              <a:rPr lang="en-US" altLang="ko-KR" kern="0" dirty="0">
                <a:latin typeface="Times New Roman" panose="02020603050405020304" pitchFamily="18" charset="0"/>
              </a:rPr>
              <a:t>NOR</a:t>
            </a:r>
            <a:r>
              <a:rPr lang="ko-KR" altLang="en-US" kern="0" dirty="0">
                <a:latin typeface="맑은 고딕" panose="020B0503020000020004" pitchFamily="50" charset="-127"/>
              </a:rPr>
              <a:t>로 구현된 인버터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51B2DB4-DDDC-4045-B35F-8D9EAF0CA8D6}"/>
              </a:ext>
            </a:extLst>
          </p:cNvPr>
          <p:cNvSpPr/>
          <p:nvPr/>
        </p:nvSpPr>
        <p:spPr>
          <a:xfrm>
            <a:off x="1742301" y="3481355"/>
            <a:ext cx="20810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base" latinLnBrk="0"/>
            <a:r>
              <a:rPr lang="en-US" altLang="ko-KR" kern="0" dirty="0">
                <a:latin typeface="Times New Roman" panose="02020603050405020304" pitchFamily="18" charset="0"/>
              </a:rPr>
              <a:t>NOR </a:t>
            </a:r>
            <a:r>
              <a:rPr lang="ko-KR" altLang="en-US" kern="0" dirty="0">
                <a:latin typeface="맑은 고딕" panose="020B0503020000020004" pitchFamily="50" charset="-127"/>
              </a:rPr>
              <a:t>게이트 </a:t>
            </a:r>
            <a:r>
              <a:rPr lang="en-US" altLang="ko-KR" kern="0">
                <a:latin typeface="Times New Roman" panose="02020603050405020304" pitchFamily="18" charset="0"/>
              </a:rPr>
              <a:t>2</a:t>
            </a:r>
            <a:r>
              <a:rPr lang="ko-KR" altLang="en-US" kern="0">
                <a:latin typeface="맑은 고딕" panose="020B0503020000020004" pitchFamily="50" charset="-127"/>
              </a:rPr>
              <a:t>개로</a:t>
            </a:r>
            <a:endParaRPr lang="en-US" altLang="ko-KR" kern="0">
              <a:latin typeface="맑은 고딕" panose="020B0503020000020004" pitchFamily="50" charset="-127"/>
            </a:endParaRPr>
          </a:p>
          <a:p>
            <a:pPr algn="ctr" fontAlgn="base" latinLnBrk="0"/>
            <a:r>
              <a:rPr lang="ko-KR" altLang="en-US" kern="0">
                <a:latin typeface="맑은 고딕" panose="020B0503020000020004" pitchFamily="50" charset="-127"/>
              </a:rPr>
              <a:t>구현된 </a:t>
            </a:r>
            <a:r>
              <a:rPr lang="en-US" altLang="ko-KR" kern="0" dirty="0">
                <a:latin typeface="Times New Roman" panose="02020603050405020304" pitchFamily="18" charset="0"/>
              </a:rPr>
              <a:t>OR </a:t>
            </a:r>
            <a:r>
              <a:rPr lang="ko-KR" altLang="en-US" kern="0" dirty="0">
                <a:latin typeface="맑은 고딕" panose="020B0503020000020004" pitchFamily="50" charset="-127"/>
              </a:rPr>
              <a:t>게이트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5696779C-97F7-46FC-AEC8-1F65345E3CDB}"/>
              </a:ext>
            </a:extLst>
          </p:cNvPr>
          <p:cNvSpPr/>
          <p:nvPr/>
        </p:nvSpPr>
        <p:spPr>
          <a:xfrm>
            <a:off x="923902" y="5273142"/>
            <a:ext cx="10441713" cy="905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A00866C1-BF85-49D7-9BDF-7DB3DB30A6D0}"/>
              </a:ext>
            </a:extLst>
          </p:cNvPr>
          <p:cNvGrpSpPr/>
          <p:nvPr/>
        </p:nvGrpSpPr>
        <p:grpSpPr>
          <a:xfrm>
            <a:off x="1218768" y="4448196"/>
            <a:ext cx="3202308" cy="744100"/>
            <a:chOff x="2752346" y="3884686"/>
            <a:chExt cx="3202308" cy="744100"/>
          </a:xfrm>
        </p:grpSpPr>
        <p:sp>
          <p:nvSpPr>
            <p:cNvPr id="255" name="달 254">
              <a:extLst>
                <a:ext uri="{FF2B5EF4-FFF2-40B4-BE49-F238E27FC236}">
                  <a16:creationId xmlns:a16="http://schemas.microsoft.com/office/drawing/2014/main" id="{0C1BF640-3C9C-483A-8E7C-14CCBB4413DA}"/>
                </a:ext>
              </a:extLst>
            </p:cNvPr>
            <p:cNvSpPr/>
            <p:nvPr/>
          </p:nvSpPr>
          <p:spPr>
            <a:xfrm flipH="1">
              <a:off x="2965162" y="3902999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6D05A2EA-9BA5-4CC7-AB2F-0CA05FD7CF11}"/>
                </a:ext>
              </a:extLst>
            </p:cNvPr>
            <p:cNvCxnSpPr/>
            <p:nvPr/>
          </p:nvCxnSpPr>
          <p:spPr>
            <a:xfrm>
              <a:off x="3789266" y="4264694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99E6FF82-5236-476F-AC5D-02969A79F8BA}"/>
                </a:ext>
              </a:extLst>
            </p:cNvPr>
            <p:cNvCxnSpPr/>
            <p:nvPr/>
          </p:nvCxnSpPr>
          <p:spPr>
            <a:xfrm>
              <a:off x="2752346" y="4088227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2FC77175-F599-4E03-B890-5DA59071EC62}"/>
                </a:ext>
              </a:extLst>
            </p:cNvPr>
            <p:cNvCxnSpPr/>
            <p:nvPr/>
          </p:nvCxnSpPr>
          <p:spPr>
            <a:xfrm>
              <a:off x="2752346" y="4443987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4A7A5736-DA54-4636-A955-151A0303B4AE}"/>
                </a:ext>
              </a:extLst>
            </p:cNvPr>
            <p:cNvSpPr/>
            <p:nvPr/>
          </p:nvSpPr>
          <p:spPr>
            <a:xfrm rot="16200000">
              <a:off x="3702401" y="4220611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DAF2009B-D668-4896-9BAA-D4BA680A6318}"/>
                </a:ext>
              </a:extLst>
            </p:cNvPr>
            <p:cNvSpPr/>
            <p:nvPr/>
          </p:nvSpPr>
          <p:spPr>
            <a:xfrm>
              <a:off x="4040314" y="3884686"/>
              <a:ext cx="401072" cy="602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61" name="순서도: 지연 260">
              <a:extLst>
                <a:ext uri="{FF2B5EF4-FFF2-40B4-BE49-F238E27FC236}">
                  <a16:creationId xmlns:a16="http://schemas.microsoft.com/office/drawing/2014/main" id="{50B4164F-3392-4B8A-9667-1ACD25038AFF}"/>
                </a:ext>
              </a:extLst>
            </p:cNvPr>
            <p:cNvSpPr/>
            <p:nvPr/>
          </p:nvSpPr>
          <p:spPr>
            <a:xfrm>
              <a:off x="4889819" y="390299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C2E263F3-6839-4FFB-B54F-08AB1AC69486}"/>
                </a:ext>
              </a:extLst>
            </p:cNvPr>
            <p:cNvCxnSpPr/>
            <p:nvPr/>
          </p:nvCxnSpPr>
          <p:spPr>
            <a:xfrm>
              <a:off x="4481219" y="4093997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E4C927E3-F712-4138-B1A3-0E68AC38ADFB}"/>
                </a:ext>
              </a:extLst>
            </p:cNvPr>
            <p:cNvCxnSpPr/>
            <p:nvPr/>
          </p:nvCxnSpPr>
          <p:spPr>
            <a:xfrm>
              <a:off x="5648851" y="4265892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EAA8675-A501-41E5-AC43-37B323B8A220}"/>
                </a:ext>
              </a:extLst>
            </p:cNvPr>
            <p:cNvSpPr/>
            <p:nvPr/>
          </p:nvSpPr>
          <p:spPr>
            <a:xfrm rot="16200000">
              <a:off x="4787110" y="4046645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941BC268-CB6B-4E0A-9736-60A0FD373DEE}"/>
                </a:ext>
              </a:extLst>
            </p:cNvPr>
            <p:cNvCxnSpPr/>
            <p:nvPr/>
          </p:nvCxnSpPr>
          <p:spPr>
            <a:xfrm>
              <a:off x="4481219" y="4459484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FDB50EB0-789C-4C95-9ED5-F6081C411F96}"/>
                </a:ext>
              </a:extLst>
            </p:cNvPr>
            <p:cNvSpPr/>
            <p:nvPr/>
          </p:nvSpPr>
          <p:spPr>
            <a:xfrm rot="16200000">
              <a:off x="4787110" y="4412132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D84BF445-B22D-407A-B8C0-3568DBB6FDDE}"/>
              </a:ext>
            </a:extLst>
          </p:cNvPr>
          <p:cNvGrpSpPr/>
          <p:nvPr/>
        </p:nvGrpSpPr>
        <p:grpSpPr>
          <a:xfrm>
            <a:off x="5071622" y="5223848"/>
            <a:ext cx="6063587" cy="932156"/>
            <a:chOff x="2720987" y="4337221"/>
            <a:chExt cx="6063587" cy="932156"/>
          </a:xfrm>
        </p:grpSpPr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47ADFCD1-10A7-457C-A8E9-BE01549B6A62}"/>
                </a:ext>
              </a:extLst>
            </p:cNvPr>
            <p:cNvCxnSpPr/>
            <p:nvPr/>
          </p:nvCxnSpPr>
          <p:spPr>
            <a:xfrm>
              <a:off x="5885262" y="4826592"/>
              <a:ext cx="332311" cy="6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ED21F4E6-BFEB-426C-991F-6412D998AADB}"/>
                </a:ext>
              </a:extLst>
            </p:cNvPr>
            <p:cNvCxnSpPr>
              <a:endCxn id="270" idx="0"/>
            </p:cNvCxnSpPr>
            <p:nvPr/>
          </p:nvCxnSpPr>
          <p:spPr>
            <a:xfrm flipV="1">
              <a:off x="4811110" y="4649800"/>
              <a:ext cx="207685" cy="9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45F065C0-FFDE-4153-856D-6D69416EF3A7}"/>
                </a:ext>
              </a:extLst>
            </p:cNvPr>
            <p:cNvSpPr/>
            <p:nvPr/>
          </p:nvSpPr>
          <p:spPr>
            <a:xfrm rot="16200000">
              <a:off x="5018795" y="4606368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475B4AD3-69F0-4FB7-ABC0-5BD98ECA5421}"/>
                </a:ext>
              </a:extLst>
            </p:cNvPr>
            <p:cNvCxnSpPr>
              <a:endCxn id="272" idx="0"/>
            </p:cNvCxnSpPr>
            <p:nvPr/>
          </p:nvCxnSpPr>
          <p:spPr>
            <a:xfrm flipV="1">
              <a:off x="4816489" y="4993890"/>
              <a:ext cx="207685" cy="9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2598E196-F2AF-4761-96CF-2BA027252918}"/>
                </a:ext>
              </a:extLst>
            </p:cNvPr>
            <p:cNvSpPr/>
            <p:nvPr/>
          </p:nvSpPr>
          <p:spPr>
            <a:xfrm rot="16200000">
              <a:off x="5024174" y="4950458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5EE38543-5EC8-43D2-80FA-D5F22C22E4A4}"/>
                </a:ext>
              </a:extLst>
            </p:cNvPr>
            <p:cNvCxnSpPr>
              <a:endCxn id="274" idx="0"/>
            </p:cNvCxnSpPr>
            <p:nvPr/>
          </p:nvCxnSpPr>
          <p:spPr>
            <a:xfrm flipV="1">
              <a:off x="4508342" y="4648784"/>
              <a:ext cx="207685" cy="9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EAD57E05-8167-419E-A8E5-043B43E8EBAC}"/>
                </a:ext>
              </a:extLst>
            </p:cNvPr>
            <p:cNvSpPr/>
            <p:nvPr/>
          </p:nvSpPr>
          <p:spPr>
            <a:xfrm rot="16200000">
              <a:off x="4716027" y="4605352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832C01CA-1F3D-46AC-8FAA-E63D8E45AF03}"/>
                </a:ext>
              </a:extLst>
            </p:cNvPr>
            <p:cNvCxnSpPr>
              <a:endCxn id="276" idx="0"/>
            </p:cNvCxnSpPr>
            <p:nvPr/>
          </p:nvCxnSpPr>
          <p:spPr>
            <a:xfrm flipV="1">
              <a:off x="4513721" y="4992874"/>
              <a:ext cx="207685" cy="9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76FACCB6-71DE-4124-9BEF-EE8569A172AC}"/>
                </a:ext>
              </a:extLst>
            </p:cNvPr>
            <p:cNvSpPr/>
            <p:nvPr/>
          </p:nvSpPr>
          <p:spPr>
            <a:xfrm rot="16200000">
              <a:off x="4721406" y="4949442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532B1EBA-B485-48F3-A5FC-E3CA3F63F2D7}"/>
                </a:ext>
              </a:extLst>
            </p:cNvPr>
            <p:cNvSpPr/>
            <p:nvPr/>
          </p:nvSpPr>
          <p:spPr>
            <a:xfrm>
              <a:off x="6213712" y="4430685"/>
              <a:ext cx="401072" cy="602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62039E99-F987-4686-A90B-DFAC6AA377CA}"/>
                </a:ext>
              </a:extLst>
            </p:cNvPr>
            <p:cNvCxnSpPr/>
            <p:nvPr/>
          </p:nvCxnSpPr>
          <p:spPr>
            <a:xfrm>
              <a:off x="3792599" y="4816715"/>
              <a:ext cx="332311" cy="6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95F18651-0E43-4501-9078-8C9A66F2CEA5}"/>
                </a:ext>
              </a:extLst>
            </p:cNvPr>
            <p:cNvCxnSpPr/>
            <p:nvPr/>
          </p:nvCxnSpPr>
          <p:spPr>
            <a:xfrm flipV="1">
              <a:off x="2720987" y="4640898"/>
              <a:ext cx="306754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76BAD759-087D-4C51-A9E2-F92EB038F649}"/>
                </a:ext>
              </a:extLst>
            </p:cNvPr>
            <p:cNvCxnSpPr/>
            <p:nvPr/>
          </p:nvCxnSpPr>
          <p:spPr>
            <a:xfrm flipV="1">
              <a:off x="2726366" y="4984988"/>
              <a:ext cx="301375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187C51B8-D968-4650-99FB-6D631CF5D03A}"/>
                </a:ext>
              </a:extLst>
            </p:cNvPr>
            <p:cNvSpPr/>
            <p:nvPr/>
          </p:nvSpPr>
          <p:spPr>
            <a:xfrm>
              <a:off x="4110889" y="4420808"/>
              <a:ext cx="401072" cy="6023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82" name="순서도: 지연 281">
              <a:extLst>
                <a:ext uri="{FF2B5EF4-FFF2-40B4-BE49-F238E27FC236}">
                  <a16:creationId xmlns:a16="http://schemas.microsoft.com/office/drawing/2014/main" id="{850A1B52-69BE-4B54-A693-88E9797029D1}"/>
                </a:ext>
              </a:extLst>
            </p:cNvPr>
            <p:cNvSpPr/>
            <p:nvPr/>
          </p:nvSpPr>
          <p:spPr>
            <a:xfrm>
              <a:off x="3031807" y="4465547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3" name="순서도: 지연 282">
              <a:extLst>
                <a:ext uri="{FF2B5EF4-FFF2-40B4-BE49-F238E27FC236}">
                  <a16:creationId xmlns:a16="http://schemas.microsoft.com/office/drawing/2014/main" id="{D887B77D-0AF0-42E1-B326-7A472503E31B}"/>
                </a:ext>
              </a:extLst>
            </p:cNvPr>
            <p:cNvSpPr/>
            <p:nvPr/>
          </p:nvSpPr>
          <p:spPr>
            <a:xfrm>
              <a:off x="5119177" y="4465547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84" name="달 283">
              <a:extLst>
                <a:ext uri="{FF2B5EF4-FFF2-40B4-BE49-F238E27FC236}">
                  <a16:creationId xmlns:a16="http://schemas.microsoft.com/office/drawing/2014/main" id="{BDEE4EB3-AA5A-4272-AB63-34B24C23B4BD}"/>
                </a:ext>
              </a:extLst>
            </p:cNvPr>
            <p:cNvSpPr/>
            <p:nvPr/>
          </p:nvSpPr>
          <p:spPr>
            <a:xfrm flipH="1">
              <a:off x="7723007" y="4443842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4D5F4F70-3792-4348-950B-3FBC60466496}"/>
                </a:ext>
              </a:extLst>
            </p:cNvPr>
            <p:cNvCxnSpPr/>
            <p:nvPr/>
          </p:nvCxnSpPr>
          <p:spPr>
            <a:xfrm>
              <a:off x="8547111" y="4805537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392F9221-F260-4936-9CB0-0CDFA8149AC2}"/>
                </a:ext>
              </a:extLst>
            </p:cNvPr>
            <p:cNvSpPr/>
            <p:nvPr/>
          </p:nvSpPr>
          <p:spPr>
            <a:xfrm rot="16200000">
              <a:off x="8460246" y="4761454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FD6F61F9-A221-440E-BE2A-1F6859D9DCD6}"/>
                </a:ext>
              </a:extLst>
            </p:cNvPr>
            <p:cNvGrpSpPr/>
            <p:nvPr/>
          </p:nvGrpSpPr>
          <p:grpSpPr>
            <a:xfrm>
              <a:off x="6584152" y="4829394"/>
              <a:ext cx="1201078" cy="439983"/>
              <a:chOff x="6548592" y="4842094"/>
              <a:chExt cx="1201078" cy="439983"/>
            </a:xfrm>
          </p:grpSpPr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57E3C4E8-E9B3-4D9F-91C2-15E6CE81E3A5}"/>
                  </a:ext>
                </a:extLst>
              </p:cNvPr>
              <p:cNvCxnSpPr/>
              <p:nvPr/>
            </p:nvCxnSpPr>
            <p:spPr>
              <a:xfrm>
                <a:off x="6548592" y="5067377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>
                <a:extLst>
                  <a:ext uri="{FF2B5EF4-FFF2-40B4-BE49-F238E27FC236}">
                    <a16:creationId xmlns:a16="http://schemas.microsoft.com/office/drawing/2014/main" id="{D083F4E8-5937-4077-ADD6-B42C79210FDF}"/>
                  </a:ext>
                </a:extLst>
              </p:cNvPr>
              <p:cNvCxnSpPr/>
              <p:nvPr/>
            </p:nvCxnSpPr>
            <p:spPr>
              <a:xfrm>
                <a:off x="7512207" y="5062737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C37F1A8A-B63F-4347-BE8B-24D503726899}"/>
                  </a:ext>
                </a:extLst>
              </p:cNvPr>
              <p:cNvSpPr/>
              <p:nvPr/>
            </p:nvSpPr>
            <p:spPr>
              <a:xfrm rot="16200000">
                <a:off x="7425342" y="5018654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A5F86BF8-F0D3-4520-9E11-ED2690A0A5A3}"/>
                  </a:ext>
                </a:extLst>
              </p:cNvPr>
              <p:cNvCxnSpPr/>
              <p:nvPr/>
            </p:nvCxnSpPr>
            <p:spPr>
              <a:xfrm>
                <a:off x="6822457" y="4975894"/>
                <a:ext cx="17824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5B1664D4-9FD7-4194-B49F-0E95E6EAD846}"/>
                  </a:ext>
                </a:extLst>
              </p:cNvPr>
              <p:cNvCxnSpPr/>
              <p:nvPr/>
            </p:nvCxnSpPr>
            <p:spPr>
              <a:xfrm>
                <a:off x="6822457" y="5164979"/>
                <a:ext cx="17824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>
                <a:extLst>
                  <a:ext uri="{FF2B5EF4-FFF2-40B4-BE49-F238E27FC236}">
                    <a16:creationId xmlns:a16="http://schemas.microsoft.com/office/drawing/2014/main" id="{9B5E0993-FA30-41E1-AAB9-0C94258A21F1}"/>
                  </a:ext>
                </a:extLst>
              </p:cNvPr>
              <p:cNvCxnSpPr/>
              <p:nvPr/>
            </p:nvCxnSpPr>
            <p:spPr>
              <a:xfrm>
                <a:off x="6828806" y="4975894"/>
                <a:ext cx="0" cy="18908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861E1E59-7BC4-4E53-B02F-7A4D366038BB}"/>
                  </a:ext>
                </a:extLst>
              </p:cNvPr>
              <p:cNvSpPr/>
              <p:nvPr/>
            </p:nvSpPr>
            <p:spPr>
              <a:xfrm>
                <a:off x="6786005" y="5031574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달 303">
                <a:extLst>
                  <a:ext uri="{FF2B5EF4-FFF2-40B4-BE49-F238E27FC236}">
                    <a16:creationId xmlns:a16="http://schemas.microsoft.com/office/drawing/2014/main" id="{CFA8F745-6D3C-4776-B71E-81BA8563B129}"/>
                  </a:ext>
                </a:extLst>
              </p:cNvPr>
              <p:cNvSpPr/>
              <p:nvPr/>
            </p:nvSpPr>
            <p:spPr>
              <a:xfrm flipH="1">
                <a:off x="6941775" y="4842094"/>
                <a:ext cx="479575" cy="439983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60AC9967-1066-4D34-8C67-E8E770591794}"/>
                </a:ext>
              </a:extLst>
            </p:cNvPr>
            <p:cNvGrpSpPr/>
            <p:nvPr/>
          </p:nvGrpSpPr>
          <p:grpSpPr>
            <a:xfrm>
              <a:off x="6582873" y="4337221"/>
              <a:ext cx="1201078" cy="439983"/>
              <a:chOff x="6547313" y="4349921"/>
              <a:chExt cx="1201078" cy="439983"/>
            </a:xfrm>
          </p:grpSpPr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B00699AA-9FE8-4841-AF4D-B7E073F6BD43}"/>
                  </a:ext>
                </a:extLst>
              </p:cNvPr>
              <p:cNvCxnSpPr/>
              <p:nvPr/>
            </p:nvCxnSpPr>
            <p:spPr>
              <a:xfrm>
                <a:off x="6547313" y="4575204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5D4A5B67-D115-46D0-888C-5115519E9EB6}"/>
                  </a:ext>
                </a:extLst>
              </p:cNvPr>
              <p:cNvCxnSpPr/>
              <p:nvPr/>
            </p:nvCxnSpPr>
            <p:spPr>
              <a:xfrm>
                <a:off x="7510928" y="4570564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4F1B0DAD-CA5A-44BA-87F5-2DAE4664A0F8}"/>
                  </a:ext>
                </a:extLst>
              </p:cNvPr>
              <p:cNvSpPr/>
              <p:nvPr/>
            </p:nvSpPr>
            <p:spPr>
              <a:xfrm rot="16200000">
                <a:off x="7424063" y="4526481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292" name="직선 연결선 291">
                <a:extLst>
                  <a:ext uri="{FF2B5EF4-FFF2-40B4-BE49-F238E27FC236}">
                    <a16:creationId xmlns:a16="http://schemas.microsoft.com/office/drawing/2014/main" id="{4CF7F22C-33EE-4A07-84FD-A0E3627AA4F2}"/>
                  </a:ext>
                </a:extLst>
              </p:cNvPr>
              <p:cNvCxnSpPr/>
              <p:nvPr/>
            </p:nvCxnSpPr>
            <p:spPr>
              <a:xfrm>
                <a:off x="6821178" y="4483721"/>
                <a:ext cx="17824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id="{0C3CB8DB-658B-4339-9A98-081C27F2C532}"/>
                  </a:ext>
                </a:extLst>
              </p:cNvPr>
              <p:cNvCxnSpPr/>
              <p:nvPr/>
            </p:nvCxnSpPr>
            <p:spPr>
              <a:xfrm>
                <a:off x="6821178" y="4672806"/>
                <a:ext cx="17824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5C1E48BB-83D4-4BBC-AE55-D95405553D9C}"/>
                  </a:ext>
                </a:extLst>
              </p:cNvPr>
              <p:cNvCxnSpPr/>
              <p:nvPr/>
            </p:nvCxnSpPr>
            <p:spPr>
              <a:xfrm>
                <a:off x="6827527" y="4483721"/>
                <a:ext cx="0" cy="18908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C52A88F0-BD50-4D4F-8CEC-74B9F3C26CE9}"/>
                  </a:ext>
                </a:extLst>
              </p:cNvPr>
              <p:cNvSpPr/>
              <p:nvPr/>
            </p:nvSpPr>
            <p:spPr>
              <a:xfrm>
                <a:off x="6784726" y="453940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달 295">
                <a:extLst>
                  <a:ext uri="{FF2B5EF4-FFF2-40B4-BE49-F238E27FC236}">
                    <a16:creationId xmlns:a16="http://schemas.microsoft.com/office/drawing/2014/main" id="{5ABFA53C-5A56-4A09-A28C-7A150CFB5158}"/>
                  </a:ext>
                </a:extLst>
              </p:cNvPr>
              <p:cNvSpPr/>
              <p:nvPr/>
            </p:nvSpPr>
            <p:spPr>
              <a:xfrm flipH="1">
                <a:off x="6940496" y="4349921"/>
                <a:ext cx="479575" cy="439983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A953E6D9-71F1-422D-BF51-18C7CFB962A4}"/>
              </a:ext>
            </a:extLst>
          </p:cNvPr>
          <p:cNvSpPr/>
          <p:nvPr/>
        </p:nvSpPr>
        <p:spPr>
          <a:xfrm>
            <a:off x="2488733" y="5418900"/>
            <a:ext cx="22576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kern="0" dirty="0">
                <a:latin typeface="Times New Roman" panose="02020603050405020304" pitchFamily="18" charset="0"/>
              </a:rPr>
              <a:t>NOR </a:t>
            </a:r>
            <a:r>
              <a:rPr lang="ko-KR" altLang="en-US" kern="0" dirty="0">
                <a:latin typeface="맑은 고딕" panose="020B0503020000020004" pitchFamily="50" charset="-127"/>
              </a:rPr>
              <a:t>게이트 </a:t>
            </a:r>
            <a:r>
              <a:rPr lang="en-US" altLang="ko-KR" kern="0" dirty="0">
                <a:latin typeface="Times New Roman" panose="02020603050405020304" pitchFamily="18" charset="0"/>
              </a:rPr>
              <a:t>3</a:t>
            </a:r>
            <a:r>
              <a:rPr lang="ko-KR" altLang="en-US" kern="0">
                <a:latin typeface="맑은 고딕" panose="020B0503020000020004" pitchFamily="50" charset="-127"/>
              </a:rPr>
              <a:t>개로 </a:t>
            </a:r>
            <a:endParaRPr lang="en-US" altLang="ko-KR" kern="0">
              <a:latin typeface="맑은 고딕" panose="020B0503020000020004" pitchFamily="50" charset="-127"/>
            </a:endParaRPr>
          </a:p>
          <a:p>
            <a:pPr algn="ctr" fontAlgn="base" latinLnBrk="0"/>
            <a:r>
              <a:rPr lang="ko-KR" altLang="en-US" kern="0">
                <a:latin typeface="맑은 고딕" panose="020B0503020000020004" pitchFamily="50" charset="-127"/>
              </a:rPr>
              <a:t>구현된 </a:t>
            </a:r>
            <a:r>
              <a:rPr lang="en-US" altLang="ko-KR" kern="0" dirty="0">
                <a:latin typeface="Times New Roman" panose="02020603050405020304" pitchFamily="18" charset="0"/>
              </a:rPr>
              <a:t>AND </a:t>
            </a:r>
            <a:r>
              <a:rPr lang="ko-KR" altLang="en-US" kern="0" dirty="0">
                <a:latin typeface="맑은 고딕" panose="020B0503020000020004" pitchFamily="50" charset="-127"/>
              </a:rPr>
              <a:t>게이트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64C7BC4E-2180-4686-B6FD-DEB240B6DFD1}"/>
              </a:ext>
            </a:extLst>
          </p:cNvPr>
          <p:cNvSpPr/>
          <p:nvPr/>
        </p:nvSpPr>
        <p:spPr>
          <a:xfrm>
            <a:off x="4480174" y="4577927"/>
            <a:ext cx="32471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kern="0" dirty="0" err="1">
                <a:latin typeface="맑은 고딕" panose="020B0503020000020004" pitchFamily="50" charset="-127"/>
              </a:rPr>
              <a:t>드모르간</a:t>
            </a:r>
            <a:r>
              <a:rPr lang="ko-KR" altLang="en-US" kern="0" dirty="0">
                <a:latin typeface="맑은 고딕" panose="020B0503020000020004" pitchFamily="50" charset="-127"/>
              </a:rPr>
              <a:t> 법칙의 게이트 변화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38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24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2.5 2-</a:t>
            </a:r>
            <a:r>
              <a:rPr lang="ko-KR" altLang="en-US" sz="2200"/>
              <a:t>변수 부울 함수와 부수적 연산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38199" y="720941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게이트의 입력 확장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0EF8698-9010-415F-99CA-E5578A9FDA3D}"/>
              </a:ext>
            </a:extLst>
          </p:cNvPr>
          <p:cNvSpPr txBox="1">
            <a:spLocks/>
          </p:cNvSpPr>
          <p:nvPr/>
        </p:nvSpPr>
        <p:spPr>
          <a:xfrm>
            <a:off x="837098" y="1435917"/>
            <a:ext cx="9861381" cy="871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2-</a:t>
            </a:r>
            <a:r>
              <a:rPr lang="ko-KR" altLang="en-US" sz="1800"/>
              <a:t>입력으로 다중 입력 확장 가능 게이트 </a:t>
            </a:r>
            <a:r>
              <a:rPr lang="en-US" altLang="ko-KR" sz="1800"/>
              <a:t>: AND, OR, XOR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결합과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교환 법칙이 성립하는 연산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800"/>
              <a:t>단순 연결로 다중 입력 게이트로 확장 가능</a:t>
            </a:r>
            <a:endParaRPr lang="en-US" altLang="ko-KR" sz="18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7124388-A445-464C-A0D6-4DF3D1E79F41}"/>
              </a:ext>
            </a:extLst>
          </p:cNvPr>
          <p:cNvSpPr txBox="1"/>
          <p:nvPr/>
        </p:nvSpPr>
        <p:spPr>
          <a:xfrm>
            <a:off x="1079335" y="3048557"/>
            <a:ext cx="4635674" cy="2304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ko-KR" altLang="en-US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wxyz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ko-KR" altLang="en-US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)+(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ko-KR" altLang="en-US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8D4552C-D15E-494C-B164-0ABCD7D2F67F}"/>
              </a:ext>
            </a:extLst>
          </p:cNvPr>
          <p:cNvGrpSpPr/>
          <p:nvPr/>
        </p:nvGrpSpPr>
        <p:grpSpPr>
          <a:xfrm>
            <a:off x="5767789" y="2627078"/>
            <a:ext cx="5836507" cy="3068558"/>
            <a:chOff x="5737589" y="3053193"/>
            <a:chExt cx="5836507" cy="306855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D6668BA-077F-4057-996F-E58148B4EEBA}"/>
                </a:ext>
              </a:extLst>
            </p:cNvPr>
            <p:cNvGrpSpPr/>
            <p:nvPr/>
          </p:nvGrpSpPr>
          <p:grpSpPr>
            <a:xfrm>
              <a:off x="5746058" y="3053193"/>
              <a:ext cx="5707511" cy="1192649"/>
              <a:chOff x="5569307" y="2545799"/>
              <a:chExt cx="5707511" cy="1192649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FD96F4A-80E0-4469-96A7-8FA6E1D4FBA7}"/>
                  </a:ext>
                </a:extLst>
              </p:cNvPr>
              <p:cNvCxnSpPr/>
              <p:nvPr/>
            </p:nvCxnSpPr>
            <p:spPr>
              <a:xfrm>
                <a:off x="6809491" y="3048540"/>
                <a:ext cx="293944" cy="55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E609A59-A8DD-41AD-89D4-5AA30151DB9D}"/>
                  </a:ext>
                </a:extLst>
              </p:cNvPr>
              <p:cNvCxnSpPr/>
              <p:nvPr/>
            </p:nvCxnSpPr>
            <p:spPr>
              <a:xfrm flipV="1">
                <a:off x="5861602" y="2899900"/>
                <a:ext cx="271338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406B68E-5465-4367-814F-8922124147FD}"/>
                  </a:ext>
                </a:extLst>
              </p:cNvPr>
              <p:cNvCxnSpPr/>
              <p:nvPr/>
            </p:nvCxnSpPr>
            <p:spPr>
              <a:xfrm flipV="1">
                <a:off x="5866359" y="3190803"/>
                <a:ext cx="266580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순서도: 지연 35">
                <a:extLst>
                  <a:ext uri="{FF2B5EF4-FFF2-40B4-BE49-F238E27FC236}">
                    <a16:creationId xmlns:a16="http://schemas.microsoft.com/office/drawing/2014/main" id="{1CBBD6B7-6CB2-4625-BA3B-4340354AE415}"/>
                  </a:ext>
                </a:extLst>
              </p:cNvPr>
              <p:cNvSpPr/>
              <p:nvPr/>
            </p:nvSpPr>
            <p:spPr>
              <a:xfrm>
                <a:off x="6136536" y="2751653"/>
                <a:ext cx="671398" cy="613600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C871CA93-8391-4E95-B4AF-F77ACF0C3B0D}"/>
                  </a:ext>
                </a:extLst>
              </p:cNvPr>
              <p:cNvCxnSpPr/>
              <p:nvPr/>
            </p:nvCxnSpPr>
            <p:spPr>
              <a:xfrm>
                <a:off x="8012657" y="3196787"/>
                <a:ext cx="293944" cy="55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B3D678D-A782-4C00-B7AD-C91F67AE9361}"/>
                  </a:ext>
                </a:extLst>
              </p:cNvPr>
              <p:cNvCxnSpPr/>
              <p:nvPr/>
            </p:nvCxnSpPr>
            <p:spPr>
              <a:xfrm flipV="1">
                <a:off x="7064767" y="3048146"/>
                <a:ext cx="271338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B905538D-89C2-464C-ACFB-2A8C93E6536E}"/>
                  </a:ext>
                </a:extLst>
              </p:cNvPr>
              <p:cNvCxnSpPr/>
              <p:nvPr/>
            </p:nvCxnSpPr>
            <p:spPr>
              <a:xfrm flipV="1">
                <a:off x="7069525" y="3339049"/>
                <a:ext cx="266580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순서도: 지연 39">
                <a:extLst>
                  <a:ext uri="{FF2B5EF4-FFF2-40B4-BE49-F238E27FC236}">
                    <a16:creationId xmlns:a16="http://schemas.microsoft.com/office/drawing/2014/main" id="{A1F39562-00C9-4FF6-9800-B7D4BDF97FCB}"/>
                  </a:ext>
                </a:extLst>
              </p:cNvPr>
              <p:cNvSpPr/>
              <p:nvPr/>
            </p:nvSpPr>
            <p:spPr>
              <a:xfrm>
                <a:off x="7339702" y="2899900"/>
                <a:ext cx="671398" cy="613600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CEEF57A-7A25-4004-AE62-D9FB04753259}"/>
                  </a:ext>
                </a:extLst>
              </p:cNvPr>
              <p:cNvCxnSpPr/>
              <p:nvPr/>
            </p:nvCxnSpPr>
            <p:spPr>
              <a:xfrm>
                <a:off x="5861602" y="3601581"/>
                <a:ext cx="1211591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8ECE6E4E-472A-4EC7-A3D7-A061823CE631}"/>
                  </a:ext>
                </a:extLst>
              </p:cNvPr>
              <p:cNvCxnSpPr/>
              <p:nvPr/>
            </p:nvCxnSpPr>
            <p:spPr>
              <a:xfrm flipV="1">
                <a:off x="7064767" y="3330595"/>
                <a:ext cx="0" cy="27259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129E1B-63DE-427F-8A99-8256055B6AF2}"/>
                  </a:ext>
                </a:extLst>
              </p:cNvPr>
              <p:cNvSpPr txBox="1"/>
              <p:nvPr/>
            </p:nvSpPr>
            <p:spPr>
              <a:xfrm>
                <a:off x="5569322" y="264481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B3CE2C-F4DA-4397-85F1-44094D777968}"/>
                  </a:ext>
                </a:extLst>
              </p:cNvPr>
              <p:cNvSpPr txBox="1"/>
              <p:nvPr/>
            </p:nvSpPr>
            <p:spPr>
              <a:xfrm>
                <a:off x="5572919" y="296727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355DEB-FDBD-4874-905B-E508D5E1461B}"/>
                  </a:ext>
                </a:extLst>
              </p:cNvPr>
              <p:cNvSpPr txBox="1"/>
              <p:nvPr/>
            </p:nvSpPr>
            <p:spPr>
              <a:xfrm>
                <a:off x="5569307" y="3369116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3A725CE-8518-4599-AC30-EAFC962D16E0}"/>
                  </a:ext>
                </a:extLst>
              </p:cNvPr>
              <p:cNvSpPr/>
              <p:nvPr/>
            </p:nvSpPr>
            <p:spPr>
              <a:xfrm>
                <a:off x="6866246" y="2545799"/>
                <a:ext cx="389850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i="1" kern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xy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63A4FB8-C5F3-42A9-BF02-5E8E1924A5C0}"/>
                  </a:ext>
                </a:extLst>
              </p:cNvPr>
              <p:cNvSpPr/>
              <p:nvPr/>
            </p:nvSpPr>
            <p:spPr>
              <a:xfrm>
                <a:off x="8324458" y="2915341"/>
                <a:ext cx="1418978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(</a:t>
                </a:r>
                <a:r>
                  <a:rPr lang="en-US" altLang="ko-KR" i="1" kern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xy</a:t>
                </a: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)</a:t>
                </a:r>
                <a:r>
                  <a:rPr lang="en-US" altLang="ko-KR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z</a:t>
                </a: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 = </a:t>
                </a:r>
                <a:r>
                  <a:rPr lang="en-US" altLang="ko-KR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xyz</a:t>
                </a: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 = 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58CB6F5D-A99B-4640-BAF9-9525A7BABA4B}"/>
                  </a:ext>
                </a:extLst>
              </p:cNvPr>
              <p:cNvGrpSpPr/>
              <p:nvPr/>
            </p:nvGrpSpPr>
            <p:grpSpPr>
              <a:xfrm>
                <a:off x="9786356" y="2729232"/>
                <a:ext cx="1490462" cy="814062"/>
                <a:chOff x="8160317" y="995916"/>
                <a:chExt cx="1685003" cy="962900"/>
              </a:xfrm>
            </p:grpSpPr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65792D16-B6B2-4457-AD90-2BAABA66CC1E}"/>
                    </a:ext>
                  </a:extLst>
                </p:cNvPr>
                <p:cNvCxnSpPr/>
                <p:nvPr/>
              </p:nvCxnSpPr>
              <p:spPr>
                <a:xfrm>
                  <a:off x="9508355" y="1534257"/>
                  <a:ext cx="33696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1B3FBECD-57B1-41C7-88E8-4750619C5107}"/>
                    </a:ext>
                  </a:extLst>
                </p:cNvPr>
                <p:cNvCxnSpPr/>
                <p:nvPr/>
              </p:nvCxnSpPr>
              <p:spPr>
                <a:xfrm flipV="1">
                  <a:off x="8429381" y="1534094"/>
                  <a:ext cx="306754" cy="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75A7E0F4-A03D-4E7D-A26A-65231E0218CD}"/>
                    </a:ext>
                  </a:extLst>
                </p:cNvPr>
                <p:cNvCxnSpPr/>
                <p:nvPr/>
              </p:nvCxnSpPr>
              <p:spPr>
                <a:xfrm flipV="1">
                  <a:off x="8429381" y="1786055"/>
                  <a:ext cx="318379" cy="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순서도: 지연 99">
                  <a:extLst>
                    <a:ext uri="{FF2B5EF4-FFF2-40B4-BE49-F238E27FC236}">
                      <a16:creationId xmlns:a16="http://schemas.microsoft.com/office/drawing/2014/main" id="{D1922031-39D5-4BA9-8ED5-EA58B0369FE1}"/>
                    </a:ext>
                  </a:extLst>
                </p:cNvPr>
                <p:cNvSpPr/>
                <p:nvPr/>
              </p:nvSpPr>
              <p:spPr>
                <a:xfrm>
                  <a:off x="8743893" y="1171363"/>
                  <a:ext cx="759032" cy="725787"/>
                </a:xfrm>
                <a:prstGeom prst="flowChartDelay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6048923-C3AF-4ECA-9045-BDB60B0B89BE}"/>
                    </a:ext>
                  </a:extLst>
                </p:cNvPr>
                <p:cNvSpPr txBox="1"/>
                <p:nvPr/>
              </p:nvSpPr>
              <p:spPr>
                <a:xfrm>
                  <a:off x="8160317" y="1239299"/>
                  <a:ext cx="324752" cy="4368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ko-KR" altLang="en-US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9665FC0-CCC4-4551-BA57-80CFB72FE2DF}"/>
                    </a:ext>
                  </a:extLst>
                </p:cNvPr>
                <p:cNvSpPr txBox="1"/>
                <p:nvPr/>
              </p:nvSpPr>
              <p:spPr>
                <a:xfrm>
                  <a:off x="8176347" y="1521958"/>
                  <a:ext cx="310254" cy="4368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ko-KR" altLang="en-US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A260C444-1DD3-48D1-8801-90828AA0A360}"/>
                    </a:ext>
                  </a:extLst>
                </p:cNvPr>
                <p:cNvCxnSpPr/>
                <p:nvPr/>
              </p:nvCxnSpPr>
              <p:spPr>
                <a:xfrm flipV="1">
                  <a:off x="8429381" y="1282133"/>
                  <a:ext cx="306754" cy="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769D5248-8617-4568-8A47-048231F09A74}"/>
                    </a:ext>
                  </a:extLst>
                </p:cNvPr>
                <p:cNvSpPr txBox="1"/>
                <p:nvPr/>
              </p:nvSpPr>
              <p:spPr>
                <a:xfrm>
                  <a:off x="8171130" y="995916"/>
                  <a:ext cx="324752" cy="4368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ko-KR" altLang="en-US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968D66-A81B-4026-BB7C-E226D1D9AD4E}"/>
                </a:ext>
              </a:extLst>
            </p:cNvPr>
            <p:cNvGrpSpPr/>
            <p:nvPr/>
          </p:nvGrpSpPr>
          <p:grpSpPr>
            <a:xfrm>
              <a:off x="5737589" y="4424213"/>
              <a:ext cx="5836507" cy="1697538"/>
              <a:chOff x="5546545" y="4140857"/>
              <a:chExt cx="5836507" cy="169753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EDDCE14-4CD8-4288-961C-3A65099CF4AE}"/>
                  </a:ext>
                </a:extLst>
              </p:cNvPr>
              <p:cNvSpPr/>
              <p:nvPr/>
            </p:nvSpPr>
            <p:spPr>
              <a:xfrm>
                <a:off x="6759290" y="4140857"/>
                <a:ext cx="441146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i="1" kern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wx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78E5F77-6B06-4436-B668-C00E05CACB9E}"/>
                  </a:ext>
                </a:extLst>
              </p:cNvPr>
              <p:cNvGrpSpPr/>
              <p:nvPr/>
            </p:nvGrpSpPr>
            <p:grpSpPr>
              <a:xfrm>
                <a:off x="5546545" y="4291370"/>
                <a:ext cx="5836507" cy="1547025"/>
                <a:chOff x="5546545" y="3702090"/>
                <a:chExt cx="5836507" cy="1547025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2210898-1499-4B94-B839-40C1A1F45324}"/>
                    </a:ext>
                  </a:extLst>
                </p:cNvPr>
                <p:cNvSpPr txBox="1"/>
                <p:nvPr/>
              </p:nvSpPr>
              <p:spPr>
                <a:xfrm>
                  <a:off x="5551348" y="3702090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ko-KR" altLang="en-US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E0BEA75-21C8-455E-B19D-C2BE2D255C10}"/>
                    </a:ext>
                  </a:extLst>
                </p:cNvPr>
                <p:cNvSpPr txBox="1"/>
                <p:nvPr/>
              </p:nvSpPr>
              <p:spPr>
                <a:xfrm>
                  <a:off x="5554945" y="4024558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ko-KR" altLang="en-US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3709440-4391-489F-9DAE-515A6487B435}"/>
                    </a:ext>
                  </a:extLst>
                </p:cNvPr>
                <p:cNvSpPr txBox="1"/>
                <p:nvPr/>
              </p:nvSpPr>
              <p:spPr>
                <a:xfrm>
                  <a:off x="5546545" y="4520083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ko-KR" altLang="en-US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790A63E-2B6D-4537-A84D-E3F47397CC24}"/>
                    </a:ext>
                  </a:extLst>
                </p:cNvPr>
                <p:cNvSpPr txBox="1"/>
                <p:nvPr/>
              </p:nvSpPr>
              <p:spPr>
                <a:xfrm>
                  <a:off x="5550142" y="4842551"/>
                  <a:ext cx="274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lang="ko-KR" altLang="en-US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0EB978E4-F65D-4829-B2DD-E220041F5C88}"/>
                    </a:ext>
                  </a:extLst>
                </p:cNvPr>
                <p:cNvGrpSpPr/>
                <p:nvPr/>
              </p:nvGrpSpPr>
              <p:grpSpPr>
                <a:xfrm>
                  <a:off x="5823996" y="3808932"/>
                  <a:ext cx="5559056" cy="1440183"/>
                  <a:chOff x="5823996" y="3808932"/>
                  <a:chExt cx="5559056" cy="1440183"/>
                </a:xfrm>
              </p:grpSpPr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DD332310-9D6D-4577-9B35-A4EBAB3FAF16}"/>
                      </a:ext>
                    </a:extLst>
                  </p:cNvPr>
                  <p:cNvCxnSpPr/>
                  <p:nvPr/>
                </p:nvCxnSpPr>
                <p:spPr>
                  <a:xfrm>
                    <a:off x="6778935" y="4105819"/>
                    <a:ext cx="293944" cy="550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>
                    <a:extLst>
                      <a:ext uri="{FF2B5EF4-FFF2-40B4-BE49-F238E27FC236}">
                        <a16:creationId xmlns:a16="http://schemas.microsoft.com/office/drawing/2014/main" id="{1029E485-9CC6-4E7F-A7B8-401BB63666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28799" y="3957178"/>
                    <a:ext cx="271338" cy="1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연결선 54">
                    <a:extLst>
                      <a:ext uri="{FF2B5EF4-FFF2-40B4-BE49-F238E27FC236}">
                        <a16:creationId xmlns:a16="http://schemas.microsoft.com/office/drawing/2014/main" id="{AD4DD403-DB33-4391-AD16-962F5E5A7C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33557" y="4248082"/>
                    <a:ext cx="266580" cy="1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순서도: 지연 55">
                    <a:extLst>
                      <a:ext uri="{FF2B5EF4-FFF2-40B4-BE49-F238E27FC236}">
                        <a16:creationId xmlns:a16="http://schemas.microsoft.com/office/drawing/2014/main" id="{9BDC72E6-82CC-4F7E-80AA-9C18690E7987}"/>
                      </a:ext>
                    </a:extLst>
                  </p:cNvPr>
                  <p:cNvSpPr/>
                  <p:nvPr/>
                </p:nvSpPr>
                <p:spPr>
                  <a:xfrm>
                    <a:off x="6103733" y="3808932"/>
                    <a:ext cx="671398" cy="613600"/>
                  </a:xfrm>
                  <a:prstGeom prst="flowChartDelay">
                    <a:avLst/>
                  </a:prstGeom>
                  <a:noFill/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D105DB7B-7210-4B98-AD8A-827557BD9DBD}"/>
                      </a:ext>
                    </a:extLst>
                  </p:cNvPr>
                  <p:cNvCxnSpPr/>
                  <p:nvPr/>
                </p:nvCxnSpPr>
                <p:spPr>
                  <a:xfrm>
                    <a:off x="8012657" y="4528931"/>
                    <a:ext cx="293944" cy="550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204C1FC3-5292-4F3F-AAB6-8EA44569EB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4767" y="4380290"/>
                    <a:ext cx="271338" cy="1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CE353C6E-5E89-4B0B-9629-81BF2D138AF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9525" y="4671193"/>
                    <a:ext cx="266580" cy="1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순서도: 지연 59">
                    <a:extLst>
                      <a:ext uri="{FF2B5EF4-FFF2-40B4-BE49-F238E27FC236}">
                        <a16:creationId xmlns:a16="http://schemas.microsoft.com/office/drawing/2014/main" id="{AEE8BE43-0AD0-4DE0-BED1-1C633DDC79B9}"/>
                      </a:ext>
                    </a:extLst>
                  </p:cNvPr>
                  <p:cNvSpPr/>
                  <p:nvPr/>
                </p:nvSpPr>
                <p:spPr>
                  <a:xfrm>
                    <a:off x="7339702" y="4232044"/>
                    <a:ext cx="671398" cy="613600"/>
                  </a:xfrm>
                  <a:prstGeom prst="flowChartDelay">
                    <a:avLst/>
                  </a:prstGeom>
                  <a:noFill/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7CD63266-9F38-454F-A5E0-8CAF79A6885E}"/>
                      </a:ext>
                    </a:extLst>
                  </p:cNvPr>
                  <p:cNvCxnSpPr/>
                  <p:nvPr/>
                </p:nvCxnSpPr>
                <p:spPr>
                  <a:xfrm>
                    <a:off x="6775132" y="4933726"/>
                    <a:ext cx="298061" cy="0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74362549-044A-41A5-8AC1-BAC916F6E7D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4767" y="4662739"/>
                    <a:ext cx="0" cy="272596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9161F51C-7B66-4750-A60C-4FAB03853B35}"/>
                      </a:ext>
                    </a:extLst>
                  </p:cNvPr>
                  <p:cNvSpPr/>
                  <p:nvPr/>
                </p:nvSpPr>
                <p:spPr>
                  <a:xfrm>
                    <a:off x="8443102" y="4190948"/>
                    <a:ext cx="1011815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 fontAlgn="base"/>
                    <a:r>
                      <a:rPr lang="en-US" altLang="ko-KR" kern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</a:rPr>
                      <a:t>(</a:t>
                    </a:r>
                    <a:r>
                      <a:rPr lang="en-US" altLang="ko-KR" kern="0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</a:rPr>
                      <a:t>w</a:t>
                    </a:r>
                    <a:r>
                      <a:rPr lang="en-US" altLang="ko-KR" i="1" kern="0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</a:rPr>
                      <a:t>x</a:t>
                    </a:r>
                    <a:r>
                      <a:rPr lang="en-US" altLang="ko-KR" kern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</a:rPr>
                      <a:t>)(</a:t>
                    </a:r>
                    <a:r>
                      <a:rPr lang="en-US" altLang="ko-KR" i="1" kern="0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</a:rPr>
                      <a:t>yz</a:t>
                    </a:r>
                    <a:r>
                      <a:rPr lang="en-US" altLang="ko-KR" ker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</a:rPr>
                      <a:t>) </a:t>
                    </a:r>
                  </a:p>
                  <a:p>
                    <a:pPr algn="just" fontAlgn="base"/>
                    <a:r>
                      <a:rPr lang="en-US" altLang="ko-KR" ker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</a:rPr>
                      <a:t>= </a:t>
                    </a:r>
                    <a:r>
                      <a:rPr lang="en-US" altLang="ko-KR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</a:rPr>
                      <a:t>wxyz</a:t>
                    </a:r>
                    <a:endParaRPr lang="en-US" altLang="ko-KR" kern="0" dirty="0">
                      <a:solidFill>
                        <a:schemeClr val="accent1">
                          <a:lumMod val="75000"/>
                        </a:schemeClr>
                      </a:solidFill>
                      <a:latin typeface="함초롬바탕" panose="02030604000101010101" pitchFamily="18" charset="-127"/>
                    </a:endParaRPr>
                  </a:p>
                </p:txBody>
              </p:sp>
              <p:cxnSp>
                <p:nvCxnSpPr>
                  <p:cNvPr id="78" name="직선 연결선 77">
                    <a:extLst>
                      <a:ext uri="{FF2B5EF4-FFF2-40B4-BE49-F238E27FC236}">
                        <a16:creationId xmlns:a16="http://schemas.microsoft.com/office/drawing/2014/main" id="{17108532-C8CF-4C94-BE0A-AF038A263FF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64767" y="4116015"/>
                    <a:ext cx="0" cy="272596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EB85F778-094D-4127-B1AA-5A503C46A5D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23996" y="4775172"/>
                    <a:ext cx="271338" cy="1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DA038681-C1EC-4FA2-B5CB-163F293CEC8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28754" y="5066075"/>
                    <a:ext cx="266580" cy="1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순서도: 지연 81">
                    <a:extLst>
                      <a:ext uri="{FF2B5EF4-FFF2-40B4-BE49-F238E27FC236}">
                        <a16:creationId xmlns:a16="http://schemas.microsoft.com/office/drawing/2014/main" id="{1FEBAC2B-D2F2-4FB9-AD81-938F6CCAC692}"/>
                      </a:ext>
                    </a:extLst>
                  </p:cNvPr>
                  <p:cNvSpPr/>
                  <p:nvPr/>
                </p:nvSpPr>
                <p:spPr>
                  <a:xfrm>
                    <a:off x="6098930" y="4626925"/>
                    <a:ext cx="671398" cy="613600"/>
                  </a:xfrm>
                  <a:prstGeom prst="flowChartDelay">
                    <a:avLst/>
                  </a:prstGeom>
                  <a:noFill/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91C1AA10-7107-4362-8BA5-4AA362A65608}"/>
                      </a:ext>
                    </a:extLst>
                  </p:cNvPr>
                  <p:cNvSpPr/>
                  <p:nvPr/>
                </p:nvSpPr>
                <p:spPr>
                  <a:xfrm>
                    <a:off x="6866502" y="4713584"/>
                    <a:ext cx="377026" cy="5355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 fontAlgn="base">
                      <a:lnSpc>
                        <a:spcPct val="160000"/>
                      </a:lnSpc>
                    </a:pPr>
                    <a:r>
                      <a:rPr lang="en-US" altLang="ko-KR" i="1" kern="0" dirty="0" err="1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</a:rPr>
                      <a:t>yz</a:t>
                    </a:r>
                    <a:endParaRPr lang="en-US" altLang="ko-KR" kern="0" dirty="0">
                      <a:solidFill>
                        <a:schemeClr val="accent1">
                          <a:lumMod val="75000"/>
                        </a:schemeClr>
                      </a:solidFill>
                      <a:latin typeface="함초롬바탕" panose="02030604000101010101" pitchFamily="18" charset="-127"/>
                    </a:endParaRPr>
                  </a:p>
                </p:txBody>
              </p:sp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B5179720-A37A-410F-9078-C3C25810BBD8}"/>
                      </a:ext>
                    </a:extLst>
                  </p:cNvPr>
                  <p:cNvGrpSpPr/>
                  <p:nvPr/>
                </p:nvGrpSpPr>
                <p:grpSpPr>
                  <a:xfrm>
                    <a:off x="9866599" y="3974806"/>
                    <a:ext cx="1516453" cy="830728"/>
                    <a:chOff x="9964316" y="3946927"/>
                    <a:chExt cx="1516453" cy="830728"/>
                  </a:xfrm>
                </p:grpSpPr>
                <p:cxnSp>
                  <p:nvCxnSpPr>
                    <p:cNvPr id="87" name="직선 연결선 86">
                      <a:extLst>
                        <a:ext uri="{FF2B5EF4-FFF2-40B4-BE49-F238E27FC236}">
                          <a16:creationId xmlns:a16="http://schemas.microsoft.com/office/drawing/2014/main" id="{8FBB618E-C19A-4FB8-8198-01F3148AE71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182708" y="4418720"/>
                      <a:ext cx="298061" cy="0"/>
                    </a:xfrm>
                    <a:prstGeom prst="line">
                      <a:avLst/>
                    </a:prstGeom>
                    <a:ln w="1905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직선 연결선 87">
                      <a:extLst>
                        <a:ext uri="{FF2B5EF4-FFF2-40B4-BE49-F238E27FC236}">
                          <a16:creationId xmlns:a16="http://schemas.microsoft.com/office/drawing/2014/main" id="{4F3D14B6-D1F4-44E9-8DFC-796B798F390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0228307" y="4347577"/>
                      <a:ext cx="271338" cy="1"/>
                    </a:xfrm>
                    <a:prstGeom prst="line">
                      <a:avLst/>
                    </a:prstGeom>
                    <a:ln w="1905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직선 연결선 88">
                      <a:extLst>
                        <a:ext uri="{FF2B5EF4-FFF2-40B4-BE49-F238E27FC236}">
                          <a16:creationId xmlns:a16="http://schemas.microsoft.com/office/drawing/2014/main" id="{B8C8E0DA-6244-446D-8DDD-FF45E2B3AE0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0228307" y="4631597"/>
                      <a:ext cx="281621" cy="1"/>
                    </a:xfrm>
                    <a:prstGeom prst="line">
                      <a:avLst/>
                    </a:prstGeom>
                    <a:ln w="1905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순서도: 지연 89">
                      <a:extLst>
                        <a:ext uri="{FF2B5EF4-FFF2-40B4-BE49-F238E27FC236}">
                          <a16:creationId xmlns:a16="http://schemas.microsoft.com/office/drawing/2014/main" id="{F125075A-02DD-4E40-8273-E7D7E484C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06507" y="4111919"/>
                      <a:ext cx="671398" cy="613600"/>
                    </a:xfrm>
                    <a:prstGeom prst="flowChartDelay">
                      <a:avLst/>
                    </a:prstGeom>
                    <a:noFill/>
                    <a:ln w="1905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200"/>
                    </a:p>
                  </p:txBody>
                </p:sp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7DEA28CC-73A1-4212-BCBE-7E7815E30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97048" y="4231629"/>
                      <a:ext cx="2872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ko-KR" alt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F20282D2-2193-459C-A7DC-065B869B64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04487" y="4408323"/>
                      <a:ext cx="2744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ko-KR" alt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93" name="직선 연결선 92">
                      <a:extLst>
                        <a:ext uri="{FF2B5EF4-FFF2-40B4-BE49-F238E27FC236}">
                          <a16:creationId xmlns:a16="http://schemas.microsoft.com/office/drawing/2014/main" id="{D13BF8F0-F8B8-4396-B28B-13936AE1D8C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0228307" y="4205567"/>
                      <a:ext cx="271338" cy="1"/>
                    </a:xfrm>
                    <a:prstGeom prst="line">
                      <a:avLst/>
                    </a:prstGeom>
                    <a:ln w="1905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6CFED98-AAF6-4DFE-BB57-30250FAD90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97626" y="4090287"/>
                      <a:ext cx="2872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ko-KR" alt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95" name="직선 연결선 94">
                      <a:extLst>
                        <a:ext uri="{FF2B5EF4-FFF2-40B4-BE49-F238E27FC236}">
                          <a16:creationId xmlns:a16="http://schemas.microsoft.com/office/drawing/2014/main" id="{8B8DC658-24EF-497B-A99C-91819C25025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0228307" y="4489587"/>
                      <a:ext cx="271338" cy="1"/>
                    </a:xfrm>
                    <a:prstGeom prst="line">
                      <a:avLst/>
                    </a:prstGeom>
                    <a:ln w="1905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0F62647-57A4-40BA-BE09-944CE895A1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64316" y="3946927"/>
                      <a:ext cx="3385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ko-KR" alt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D9071AE0-2532-469A-85F1-D8250A9011EC}"/>
                      </a:ext>
                    </a:extLst>
                  </p:cNvPr>
                  <p:cNvSpPr txBox="1"/>
                  <p:nvPr/>
                </p:nvSpPr>
                <p:spPr>
                  <a:xfrm>
                    <a:off x="9436242" y="4274671"/>
                    <a:ext cx="28708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kern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함초롬바탕" panose="02030604000101010101" pitchFamily="18" charset="-127"/>
                      </a:rPr>
                      <a:t>= </a:t>
                    </a:r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0684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DF3E0B-396A-4F58-9E76-753218983A7B}"/>
              </a:ext>
            </a:extLst>
          </p:cNvPr>
          <p:cNvSpPr/>
          <p:nvPr/>
        </p:nvSpPr>
        <p:spPr>
          <a:xfrm>
            <a:off x="1416424" y="1308847"/>
            <a:ext cx="7566210" cy="2326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25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2.5 2-</a:t>
            </a:r>
            <a:r>
              <a:rPr lang="ko-KR" altLang="en-US" sz="2200"/>
              <a:t>변수부울 함수와 부수적 연산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38199" y="720941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게이트의 입력 확장</a:t>
            </a:r>
          </a:p>
        </p:txBody>
      </p:sp>
      <p:sp>
        <p:nvSpPr>
          <p:cNvPr id="107" name="내용 개체 틀 2">
            <a:extLst>
              <a:ext uri="{FF2B5EF4-FFF2-40B4-BE49-F238E27FC236}">
                <a16:creationId xmlns:a16="http://schemas.microsoft.com/office/drawing/2014/main" id="{7099CFFA-CC38-4344-BD0F-BB180A165499}"/>
              </a:ext>
            </a:extLst>
          </p:cNvPr>
          <p:cNvSpPr txBox="1">
            <a:spLocks/>
          </p:cNvSpPr>
          <p:nvPr/>
        </p:nvSpPr>
        <p:spPr>
          <a:xfrm>
            <a:off x="188533" y="1490956"/>
            <a:ext cx="11304608" cy="37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fontAlgn="base">
              <a:buFont typeface="Arial" panose="020B0604020202020204" pitchFamily="34" charset="0"/>
              <a:buChar char="•"/>
            </a:pPr>
            <a:r>
              <a:rPr lang="pl-PL" altLang="ko-KR" dirty="0"/>
              <a:t>3-input XOR = </a:t>
            </a:r>
            <a:r>
              <a:rPr lang="pl-PL" altLang="ko-KR" i="1" dirty="0"/>
              <a:t>F</a:t>
            </a:r>
            <a:r>
              <a:rPr lang="pl-PL" altLang="ko-KR" dirty="0"/>
              <a:t>(</a:t>
            </a:r>
            <a:r>
              <a:rPr lang="pl-PL" altLang="ko-KR" i="1" dirty="0"/>
              <a:t>x</a:t>
            </a:r>
            <a:r>
              <a:rPr lang="pl-PL" altLang="ko-KR" dirty="0"/>
              <a:t>, </a:t>
            </a:r>
            <a:r>
              <a:rPr lang="pl-PL" altLang="ko-KR" i="1" dirty="0"/>
              <a:t>y</a:t>
            </a:r>
            <a:r>
              <a:rPr lang="pl-PL" altLang="ko-KR" dirty="0"/>
              <a:t>, </a:t>
            </a:r>
            <a:r>
              <a:rPr lang="pl-PL" altLang="ko-KR" i="1" dirty="0"/>
              <a:t>z</a:t>
            </a:r>
            <a:r>
              <a:rPr lang="pl-PL" altLang="ko-KR"/>
              <a:t>) </a:t>
            </a:r>
            <a:r>
              <a:rPr lang="en-US" altLang="ko-KR"/>
              <a:t> </a:t>
            </a:r>
            <a:r>
              <a:rPr lang="pl-PL" altLang="ko-KR"/>
              <a:t>= </a:t>
            </a:r>
            <a:r>
              <a:rPr lang="en-US" altLang="ko-KR"/>
              <a:t> </a:t>
            </a:r>
            <a:r>
              <a:rPr lang="pl-PL" altLang="ko-KR"/>
              <a:t>∑</a:t>
            </a:r>
            <a:r>
              <a:rPr lang="pl-PL" altLang="ko-KR" dirty="0"/>
              <a:t>(1, 2, 4, 7</a:t>
            </a:r>
            <a:r>
              <a:rPr lang="pl-PL" altLang="ko-KR"/>
              <a:t>) </a:t>
            </a:r>
            <a:r>
              <a:rPr lang="en-US" altLang="ko-KR"/>
              <a:t>   </a:t>
            </a:r>
            <a:r>
              <a:rPr lang="pl-PL" altLang="ko-KR"/>
              <a:t>= </a:t>
            </a:r>
            <a:r>
              <a:rPr lang="en-US" altLang="ko-KR"/>
              <a:t>   </a:t>
            </a:r>
            <a:r>
              <a:rPr lang="pl-PL" altLang="ko-KR" i="1"/>
              <a:t>x</a:t>
            </a:r>
            <a:r>
              <a:rPr lang="pl-PL" altLang="ko-KR" dirty="0"/>
              <a:t>′</a:t>
            </a:r>
            <a:r>
              <a:rPr lang="pl-PL" altLang="ko-KR" i="1" dirty="0"/>
              <a:t>y</a:t>
            </a:r>
            <a:r>
              <a:rPr lang="pl-PL" altLang="ko-KR" dirty="0"/>
              <a:t>′</a:t>
            </a:r>
            <a:r>
              <a:rPr lang="pl-PL" altLang="ko-KR" i="1" dirty="0"/>
              <a:t>z</a:t>
            </a:r>
            <a:r>
              <a:rPr lang="pl-PL" altLang="ko-KR" dirty="0"/>
              <a:t> + </a:t>
            </a:r>
            <a:r>
              <a:rPr lang="pl-PL" altLang="ko-KR" i="1" dirty="0"/>
              <a:t>x</a:t>
            </a:r>
            <a:r>
              <a:rPr lang="pl-PL" altLang="ko-KR" dirty="0"/>
              <a:t>′</a:t>
            </a:r>
            <a:r>
              <a:rPr lang="pl-PL" altLang="ko-KR" i="1" dirty="0"/>
              <a:t>yz</a:t>
            </a:r>
            <a:r>
              <a:rPr lang="pl-PL" altLang="ko-KR" dirty="0"/>
              <a:t>′ + </a:t>
            </a:r>
            <a:r>
              <a:rPr lang="pl-PL" altLang="ko-KR" i="1" dirty="0"/>
              <a:t>xy</a:t>
            </a:r>
            <a:r>
              <a:rPr lang="pl-PL" altLang="ko-KR" dirty="0"/>
              <a:t>′</a:t>
            </a:r>
            <a:r>
              <a:rPr lang="pl-PL" altLang="ko-KR" i="1" dirty="0"/>
              <a:t>z</a:t>
            </a:r>
            <a:r>
              <a:rPr lang="pl-PL" altLang="ko-KR" dirty="0"/>
              <a:t>′ + </a:t>
            </a:r>
            <a:r>
              <a:rPr lang="pl-PL" altLang="ko-KR" i="1" dirty="0"/>
              <a:t>xyz</a:t>
            </a:r>
            <a:r>
              <a:rPr lang="pl-PL" altLang="ko-KR" dirty="0"/>
              <a:t> </a:t>
            </a:r>
          </a:p>
          <a:p>
            <a:pPr lvl="3" fontAlgn="base"/>
            <a:endParaRPr lang="en-US" altLang="ko-KR" dirty="0"/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F2827270-2F51-4769-9906-EA2A5B413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25418"/>
              </p:ext>
            </p:extLst>
          </p:nvPr>
        </p:nvGraphicFramePr>
        <p:xfrm>
          <a:off x="3107630" y="1839336"/>
          <a:ext cx="6219250" cy="1681734"/>
        </p:xfrm>
        <a:graphic>
          <a:graphicData uri="http://schemas.openxmlformats.org/drawingml/2006/table">
            <a:tbl>
              <a:tblPr/>
              <a:tblGrid>
                <a:gridCol w="2734078">
                  <a:extLst>
                    <a:ext uri="{9D8B030D-6E8A-4147-A177-3AD203B41FA5}">
                      <a16:colId xmlns:a16="http://schemas.microsoft.com/office/drawing/2014/main" val="1292561586"/>
                    </a:ext>
                  </a:extLst>
                </a:gridCol>
                <a:gridCol w="3485172">
                  <a:extLst>
                    <a:ext uri="{9D8B030D-6E8A-4147-A177-3AD203B41FA5}">
                      <a16:colId xmlns:a16="http://schemas.microsoft.com/office/drawing/2014/main" val="390565978"/>
                    </a:ext>
                  </a:extLst>
                </a:gridCol>
              </a:tblGrid>
              <a:tr h="1320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+ 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800" i="1" kern="0" spc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+ 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⊙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+ 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xz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+ 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xz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s-E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+ 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⊙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s-E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+ 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s-E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s-E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s-E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170942"/>
                  </a:ext>
                </a:extLst>
              </a:tr>
            </a:tbl>
          </a:graphicData>
        </a:graphic>
      </p:graphicFrame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8E4ABDB-B081-412E-A237-4F3C88D0B6D7}"/>
              </a:ext>
            </a:extLst>
          </p:cNvPr>
          <p:cNvGrpSpPr/>
          <p:nvPr/>
        </p:nvGrpSpPr>
        <p:grpSpPr>
          <a:xfrm>
            <a:off x="2009205" y="3959460"/>
            <a:ext cx="7815972" cy="1440988"/>
            <a:chOff x="2991649" y="4340436"/>
            <a:chExt cx="7815972" cy="1440988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3A9F377C-186A-40D6-BE86-8BE1E5536D2B}"/>
                </a:ext>
              </a:extLst>
            </p:cNvPr>
            <p:cNvGrpSpPr/>
            <p:nvPr/>
          </p:nvGrpSpPr>
          <p:grpSpPr>
            <a:xfrm>
              <a:off x="7658341" y="4704065"/>
              <a:ext cx="1252873" cy="733993"/>
              <a:chOff x="6341084" y="2129451"/>
              <a:chExt cx="1252873" cy="733993"/>
            </a:xfrm>
          </p:grpSpPr>
          <p:sp>
            <p:nvSpPr>
              <p:cNvPr id="152" name="달 151">
                <a:extLst>
                  <a:ext uri="{FF2B5EF4-FFF2-40B4-BE49-F238E27FC236}">
                    <a16:creationId xmlns:a16="http://schemas.microsoft.com/office/drawing/2014/main" id="{CC4FCEBF-6D58-406F-807D-EA910B6A0E13}"/>
                  </a:ext>
                </a:extLst>
              </p:cNvPr>
              <p:cNvSpPr/>
              <p:nvPr/>
            </p:nvSpPr>
            <p:spPr>
              <a:xfrm flipH="1">
                <a:off x="6558898" y="2131299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53" name="자유형 106">
                <a:extLst>
                  <a:ext uri="{FF2B5EF4-FFF2-40B4-BE49-F238E27FC236}">
                    <a16:creationId xmlns:a16="http://schemas.microsoft.com/office/drawing/2014/main" id="{0172C333-8FF6-4956-9295-9215393AC41C}"/>
                  </a:ext>
                </a:extLst>
              </p:cNvPr>
              <p:cNvSpPr/>
              <p:nvPr/>
            </p:nvSpPr>
            <p:spPr>
              <a:xfrm>
                <a:off x="6457410" y="2129451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16D6619A-E67D-4F08-BD5F-1884865A0DEA}"/>
                  </a:ext>
                </a:extLst>
              </p:cNvPr>
              <p:cNvCxnSpPr/>
              <p:nvPr/>
            </p:nvCxnSpPr>
            <p:spPr>
              <a:xfrm>
                <a:off x="6341084" y="2326190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ED94A33-025C-45E1-8AED-1FBA94410843}"/>
                  </a:ext>
                </a:extLst>
              </p:cNvPr>
              <p:cNvCxnSpPr/>
              <p:nvPr/>
            </p:nvCxnSpPr>
            <p:spPr>
              <a:xfrm>
                <a:off x="6341084" y="2681950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D9B60DD1-9DB7-4CC1-BB17-9DAA8F5EF8E2}"/>
                  </a:ext>
                </a:extLst>
              </p:cNvPr>
              <p:cNvCxnSpPr/>
              <p:nvPr/>
            </p:nvCxnSpPr>
            <p:spPr>
              <a:xfrm>
                <a:off x="7288154" y="2492343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91D846B-DAFE-4BB5-827E-3011808CEC7F}"/>
                </a:ext>
              </a:extLst>
            </p:cNvPr>
            <p:cNvGrpSpPr/>
            <p:nvPr/>
          </p:nvGrpSpPr>
          <p:grpSpPr>
            <a:xfrm>
              <a:off x="6428046" y="4893217"/>
              <a:ext cx="1252873" cy="733993"/>
              <a:chOff x="6341084" y="2129451"/>
              <a:chExt cx="1252873" cy="733993"/>
            </a:xfrm>
          </p:grpSpPr>
          <p:sp>
            <p:nvSpPr>
              <p:cNvPr id="147" name="달 146">
                <a:extLst>
                  <a:ext uri="{FF2B5EF4-FFF2-40B4-BE49-F238E27FC236}">
                    <a16:creationId xmlns:a16="http://schemas.microsoft.com/office/drawing/2014/main" id="{96C14559-FAC8-4C3F-B0F0-ACAF7BDAA8CF}"/>
                  </a:ext>
                </a:extLst>
              </p:cNvPr>
              <p:cNvSpPr/>
              <p:nvPr/>
            </p:nvSpPr>
            <p:spPr>
              <a:xfrm flipH="1">
                <a:off x="6558898" y="2131299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48" name="자유형 101">
                <a:extLst>
                  <a:ext uri="{FF2B5EF4-FFF2-40B4-BE49-F238E27FC236}">
                    <a16:creationId xmlns:a16="http://schemas.microsoft.com/office/drawing/2014/main" id="{E3E057D6-7CFC-4D6D-83EC-A881C176F800}"/>
                  </a:ext>
                </a:extLst>
              </p:cNvPr>
              <p:cNvSpPr/>
              <p:nvPr/>
            </p:nvSpPr>
            <p:spPr>
              <a:xfrm>
                <a:off x="6457410" y="2129451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77C66317-7971-4332-AFC1-5FE27EB709FD}"/>
                  </a:ext>
                </a:extLst>
              </p:cNvPr>
              <p:cNvCxnSpPr/>
              <p:nvPr/>
            </p:nvCxnSpPr>
            <p:spPr>
              <a:xfrm>
                <a:off x="6341084" y="2326190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5DADE353-08CF-4CD3-BC97-EBDF348EF866}"/>
                  </a:ext>
                </a:extLst>
              </p:cNvPr>
              <p:cNvCxnSpPr/>
              <p:nvPr/>
            </p:nvCxnSpPr>
            <p:spPr>
              <a:xfrm>
                <a:off x="6341084" y="2681950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16D653AF-E227-4975-A1FC-B59DF312208D}"/>
                  </a:ext>
                </a:extLst>
              </p:cNvPr>
              <p:cNvCxnSpPr/>
              <p:nvPr/>
            </p:nvCxnSpPr>
            <p:spPr>
              <a:xfrm>
                <a:off x="7288154" y="2492343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756F9A4B-1BF0-4BA1-98D2-CA75ADDE21AF}"/>
                </a:ext>
              </a:extLst>
            </p:cNvPr>
            <p:cNvCxnSpPr/>
            <p:nvPr/>
          </p:nvCxnSpPr>
          <p:spPr>
            <a:xfrm>
              <a:off x="6428046" y="4588860"/>
              <a:ext cx="1230295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FC5E844F-1F7B-4A0B-A29C-C3C038F87558}"/>
                </a:ext>
              </a:extLst>
            </p:cNvPr>
            <p:cNvCxnSpPr/>
            <p:nvPr/>
          </p:nvCxnSpPr>
          <p:spPr>
            <a:xfrm>
              <a:off x="7648816" y="4586956"/>
              <a:ext cx="0" cy="32243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9B04D31-E85B-46AB-BCB7-593504630F51}"/>
                </a:ext>
              </a:extLst>
            </p:cNvPr>
            <p:cNvGrpSpPr/>
            <p:nvPr/>
          </p:nvGrpSpPr>
          <p:grpSpPr>
            <a:xfrm>
              <a:off x="2991649" y="4485604"/>
              <a:ext cx="2833669" cy="1295820"/>
              <a:chOff x="3062769" y="4485604"/>
              <a:chExt cx="2833669" cy="1295820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CF08A27-ADBE-4224-872F-DC99E556A9C6}"/>
                  </a:ext>
                </a:extLst>
              </p:cNvPr>
              <p:cNvGrpSpPr/>
              <p:nvPr/>
            </p:nvGrpSpPr>
            <p:grpSpPr>
              <a:xfrm>
                <a:off x="4643565" y="4708170"/>
                <a:ext cx="1252873" cy="733993"/>
                <a:chOff x="6341084" y="2129451"/>
                <a:chExt cx="1252873" cy="733993"/>
              </a:xfrm>
            </p:grpSpPr>
            <p:sp>
              <p:nvSpPr>
                <p:cNvPr id="142" name="달 141">
                  <a:extLst>
                    <a:ext uri="{FF2B5EF4-FFF2-40B4-BE49-F238E27FC236}">
                      <a16:creationId xmlns:a16="http://schemas.microsoft.com/office/drawing/2014/main" id="{A9D9F8B9-D41A-4018-AFDA-700808A991D5}"/>
                    </a:ext>
                  </a:extLst>
                </p:cNvPr>
                <p:cNvSpPr/>
                <p:nvPr/>
              </p:nvSpPr>
              <p:spPr>
                <a:xfrm flipH="1">
                  <a:off x="6558898" y="2131299"/>
                  <a:ext cx="729256" cy="722089"/>
                </a:xfrm>
                <a:prstGeom prst="moon">
                  <a:avLst>
                    <a:gd name="adj" fmla="val 83270"/>
                  </a:avLst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43" name="자유형 96">
                  <a:extLst>
                    <a:ext uri="{FF2B5EF4-FFF2-40B4-BE49-F238E27FC236}">
                      <a16:creationId xmlns:a16="http://schemas.microsoft.com/office/drawing/2014/main" id="{736B7DC0-9380-4921-AFC7-C8418307E598}"/>
                    </a:ext>
                  </a:extLst>
                </p:cNvPr>
                <p:cNvSpPr/>
                <p:nvPr/>
              </p:nvSpPr>
              <p:spPr>
                <a:xfrm>
                  <a:off x="6457410" y="2129451"/>
                  <a:ext cx="125119" cy="733993"/>
                </a:xfrm>
                <a:custGeom>
                  <a:avLst/>
                  <a:gdLst>
                    <a:gd name="connsiteX0" fmla="*/ 8536 w 105080"/>
                    <a:gd name="connsiteY0" fmla="*/ 0 h 711200"/>
                    <a:gd name="connsiteX1" fmla="*/ 105056 w 105080"/>
                    <a:gd name="connsiteY1" fmla="*/ 368300 h 711200"/>
                    <a:gd name="connsiteX2" fmla="*/ 916 w 105080"/>
                    <a:gd name="connsiteY2" fmla="*/ 711200 h 711200"/>
                    <a:gd name="connsiteX0" fmla="*/ 8536 w 108189"/>
                    <a:gd name="connsiteY0" fmla="*/ 0 h 711200"/>
                    <a:gd name="connsiteX1" fmla="*/ 74576 w 108189"/>
                    <a:gd name="connsiteY1" fmla="*/ 193040 h 711200"/>
                    <a:gd name="connsiteX2" fmla="*/ 105056 w 108189"/>
                    <a:gd name="connsiteY2" fmla="*/ 368300 h 711200"/>
                    <a:gd name="connsiteX3" fmla="*/ 916 w 108189"/>
                    <a:gd name="connsiteY3" fmla="*/ 711200 h 711200"/>
                    <a:gd name="connsiteX0" fmla="*/ 7620 w 104749"/>
                    <a:gd name="connsiteY0" fmla="*/ 0 h 711200"/>
                    <a:gd name="connsiteX1" fmla="*/ 73660 w 104749"/>
                    <a:gd name="connsiteY1" fmla="*/ 193040 h 711200"/>
                    <a:gd name="connsiteX2" fmla="*/ 104140 w 104749"/>
                    <a:gd name="connsiteY2" fmla="*/ 368300 h 711200"/>
                    <a:gd name="connsiteX3" fmla="*/ 48260 w 104749"/>
                    <a:gd name="connsiteY3" fmla="*/ 546100 h 711200"/>
                    <a:gd name="connsiteX4" fmla="*/ 0 w 104749"/>
                    <a:gd name="connsiteY4" fmla="*/ 711200 h 711200"/>
                    <a:gd name="connsiteX0" fmla="*/ 22860 w 104749"/>
                    <a:gd name="connsiteY0" fmla="*/ 0 h 728345"/>
                    <a:gd name="connsiteX1" fmla="*/ 73660 w 104749"/>
                    <a:gd name="connsiteY1" fmla="*/ 210185 h 728345"/>
                    <a:gd name="connsiteX2" fmla="*/ 104140 w 104749"/>
                    <a:gd name="connsiteY2" fmla="*/ 385445 h 728345"/>
                    <a:gd name="connsiteX3" fmla="*/ 48260 w 104749"/>
                    <a:gd name="connsiteY3" fmla="*/ 563245 h 728345"/>
                    <a:gd name="connsiteX4" fmla="*/ 0 w 104749"/>
                    <a:gd name="connsiteY4" fmla="*/ 728345 h 728345"/>
                    <a:gd name="connsiteX0" fmla="*/ 22860 w 134877"/>
                    <a:gd name="connsiteY0" fmla="*/ 0 h 728345"/>
                    <a:gd name="connsiteX1" fmla="*/ 73660 w 134877"/>
                    <a:gd name="connsiteY1" fmla="*/ 210185 h 728345"/>
                    <a:gd name="connsiteX2" fmla="*/ 134620 w 134877"/>
                    <a:gd name="connsiteY2" fmla="*/ 377825 h 728345"/>
                    <a:gd name="connsiteX3" fmla="*/ 48260 w 134877"/>
                    <a:gd name="connsiteY3" fmla="*/ 563245 h 728345"/>
                    <a:gd name="connsiteX4" fmla="*/ 0 w 134877"/>
                    <a:gd name="connsiteY4" fmla="*/ 728345 h 728345"/>
                    <a:gd name="connsiteX0" fmla="*/ 22860 w 134703"/>
                    <a:gd name="connsiteY0" fmla="*/ 0 h 728345"/>
                    <a:gd name="connsiteX1" fmla="*/ 73660 w 134703"/>
                    <a:gd name="connsiteY1" fmla="*/ 210185 h 728345"/>
                    <a:gd name="connsiteX2" fmla="*/ 134620 w 134703"/>
                    <a:gd name="connsiteY2" fmla="*/ 377825 h 728345"/>
                    <a:gd name="connsiteX3" fmla="*/ 48260 w 134703"/>
                    <a:gd name="connsiteY3" fmla="*/ 563245 h 728345"/>
                    <a:gd name="connsiteX4" fmla="*/ 0 w 134703"/>
                    <a:gd name="connsiteY4" fmla="*/ 728345 h 728345"/>
                    <a:gd name="connsiteX0" fmla="*/ 0 w 111843"/>
                    <a:gd name="connsiteY0" fmla="*/ 0 h 751205"/>
                    <a:gd name="connsiteX1" fmla="*/ 50800 w 111843"/>
                    <a:gd name="connsiteY1" fmla="*/ 210185 h 751205"/>
                    <a:gd name="connsiteX2" fmla="*/ 111760 w 111843"/>
                    <a:gd name="connsiteY2" fmla="*/ 377825 h 751205"/>
                    <a:gd name="connsiteX3" fmla="*/ 25400 w 111843"/>
                    <a:gd name="connsiteY3" fmla="*/ 563245 h 751205"/>
                    <a:gd name="connsiteX4" fmla="*/ 9525 w 111843"/>
                    <a:gd name="connsiteY4" fmla="*/ 751205 h 751205"/>
                    <a:gd name="connsiteX0" fmla="*/ 0 w 112319"/>
                    <a:gd name="connsiteY0" fmla="*/ 0 h 751205"/>
                    <a:gd name="connsiteX1" fmla="*/ 60325 w 112319"/>
                    <a:gd name="connsiteY1" fmla="*/ 191135 h 751205"/>
                    <a:gd name="connsiteX2" fmla="*/ 111760 w 112319"/>
                    <a:gd name="connsiteY2" fmla="*/ 377825 h 751205"/>
                    <a:gd name="connsiteX3" fmla="*/ 25400 w 112319"/>
                    <a:gd name="connsiteY3" fmla="*/ 563245 h 751205"/>
                    <a:gd name="connsiteX4" fmla="*/ 9525 w 112319"/>
                    <a:gd name="connsiteY4" fmla="*/ 751205 h 751205"/>
                    <a:gd name="connsiteX0" fmla="*/ 0 w 114373"/>
                    <a:gd name="connsiteY0" fmla="*/ 0 h 751205"/>
                    <a:gd name="connsiteX1" fmla="*/ 85090 w 114373"/>
                    <a:gd name="connsiteY1" fmla="*/ 185420 h 751205"/>
                    <a:gd name="connsiteX2" fmla="*/ 111760 w 114373"/>
                    <a:gd name="connsiteY2" fmla="*/ 377825 h 751205"/>
                    <a:gd name="connsiteX3" fmla="*/ 25400 w 114373"/>
                    <a:gd name="connsiteY3" fmla="*/ 563245 h 751205"/>
                    <a:gd name="connsiteX4" fmla="*/ 9525 w 114373"/>
                    <a:gd name="connsiteY4" fmla="*/ 751205 h 751205"/>
                    <a:gd name="connsiteX0" fmla="*/ 0 w 114373"/>
                    <a:gd name="connsiteY0" fmla="*/ 0 h 751205"/>
                    <a:gd name="connsiteX1" fmla="*/ 85090 w 114373"/>
                    <a:gd name="connsiteY1" fmla="*/ 185420 h 751205"/>
                    <a:gd name="connsiteX2" fmla="*/ 111760 w 114373"/>
                    <a:gd name="connsiteY2" fmla="*/ 377825 h 751205"/>
                    <a:gd name="connsiteX3" fmla="*/ 25400 w 114373"/>
                    <a:gd name="connsiteY3" fmla="*/ 563245 h 751205"/>
                    <a:gd name="connsiteX4" fmla="*/ 9525 w 114373"/>
                    <a:gd name="connsiteY4" fmla="*/ 751205 h 751205"/>
                    <a:gd name="connsiteX0" fmla="*/ 0 w 111826"/>
                    <a:gd name="connsiteY0" fmla="*/ 0 h 751205"/>
                    <a:gd name="connsiteX1" fmla="*/ 85090 w 111826"/>
                    <a:gd name="connsiteY1" fmla="*/ 185420 h 751205"/>
                    <a:gd name="connsiteX2" fmla="*/ 111760 w 111826"/>
                    <a:gd name="connsiteY2" fmla="*/ 377825 h 751205"/>
                    <a:gd name="connsiteX3" fmla="*/ 78740 w 111826"/>
                    <a:gd name="connsiteY3" fmla="*/ 574675 h 751205"/>
                    <a:gd name="connsiteX4" fmla="*/ 9525 w 111826"/>
                    <a:gd name="connsiteY4" fmla="*/ 751205 h 751205"/>
                    <a:gd name="connsiteX0" fmla="*/ 0 w 121323"/>
                    <a:gd name="connsiteY0" fmla="*/ 0 h 751205"/>
                    <a:gd name="connsiteX1" fmla="*/ 85090 w 121323"/>
                    <a:gd name="connsiteY1" fmla="*/ 185420 h 751205"/>
                    <a:gd name="connsiteX2" fmla="*/ 121285 w 121323"/>
                    <a:gd name="connsiteY2" fmla="*/ 377825 h 751205"/>
                    <a:gd name="connsiteX3" fmla="*/ 78740 w 121323"/>
                    <a:gd name="connsiteY3" fmla="*/ 574675 h 751205"/>
                    <a:gd name="connsiteX4" fmla="*/ 9525 w 121323"/>
                    <a:gd name="connsiteY4" fmla="*/ 751205 h 751205"/>
                    <a:gd name="connsiteX0" fmla="*/ 0 w 121285"/>
                    <a:gd name="connsiteY0" fmla="*/ 0 h 751205"/>
                    <a:gd name="connsiteX1" fmla="*/ 85090 w 121285"/>
                    <a:gd name="connsiteY1" fmla="*/ 185420 h 751205"/>
                    <a:gd name="connsiteX2" fmla="*/ 121285 w 121285"/>
                    <a:gd name="connsiteY2" fmla="*/ 377825 h 751205"/>
                    <a:gd name="connsiteX3" fmla="*/ 84455 w 121285"/>
                    <a:gd name="connsiteY3" fmla="*/ 588010 h 751205"/>
                    <a:gd name="connsiteX4" fmla="*/ 9525 w 121285"/>
                    <a:gd name="connsiteY4" fmla="*/ 751205 h 751205"/>
                    <a:gd name="connsiteX0" fmla="*/ 0 w 121336"/>
                    <a:gd name="connsiteY0" fmla="*/ 0 h 751205"/>
                    <a:gd name="connsiteX1" fmla="*/ 90805 w 121336"/>
                    <a:gd name="connsiteY1" fmla="*/ 170180 h 751205"/>
                    <a:gd name="connsiteX2" fmla="*/ 121285 w 121336"/>
                    <a:gd name="connsiteY2" fmla="*/ 377825 h 751205"/>
                    <a:gd name="connsiteX3" fmla="*/ 84455 w 121336"/>
                    <a:gd name="connsiteY3" fmla="*/ 588010 h 751205"/>
                    <a:gd name="connsiteX4" fmla="*/ 9525 w 121336"/>
                    <a:gd name="connsiteY4" fmla="*/ 751205 h 751205"/>
                    <a:gd name="connsiteX0" fmla="*/ 0 w 121286"/>
                    <a:gd name="connsiteY0" fmla="*/ 0 h 751205"/>
                    <a:gd name="connsiteX1" fmla="*/ 83185 w 121286"/>
                    <a:gd name="connsiteY1" fmla="*/ 170180 h 751205"/>
                    <a:gd name="connsiteX2" fmla="*/ 121285 w 121286"/>
                    <a:gd name="connsiteY2" fmla="*/ 377825 h 751205"/>
                    <a:gd name="connsiteX3" fmla="*/ 84455 w 121286"/>
                    <a:gd name="connsiteY3" fmla="*/ 588010 h 751205"/>
                    <a:gd name="connsiteX4" fmla="*/ 9525 w 121286"/>
                    <a:gd name="connsiteY4" fmla="*/ 751205 h 751205"/>
                    <a:gd name="connsiteX0" fmla="*/ 0 w 121286"/>
                    <a:gd name="connsiteY0" fmla="*/ 0 h 751205"/>
                    <a:gd name="connsiteX1" fmla="*/ 83185 w 121286"/>
                    <a:gd name="connsiteY1" fmla="*/ 170180 h 751205"/>
                    <a:gd name="connsiteX2" fmla="*/ 121285 w 121286"/>
                    <a:gd name="connsiteY2" fmla="*/ 377825 h 751205"/>
                    <a:gd name="connsiteX3" fmla="*/ 84455 w 121286"/>
                    <a:gd name="connsiteY3" fmla="*/ 588010 h 751205"/>
                    <a:gd name="connsiteX4" fmla="*/ 9525 w 121286"/>
                    <a:gd name="connsiteY4" fmla="*/ 751205 h 751205"/>
                    <a:gd name="connsiteX0" fmla="*/ 0 w 121286"/>
                    <a:gd name="connsiteY0" fmla="*/ 0 h 751205"/>
                    <a:gd name="connsiteX1" fmla="*/ 121285 w 121286"/>
                    <a:gd name="connsiteY1" fmla="*/ 377825 h 751205"/>
                    <a:gd name="connsiteX2" fmla="*/ 84455 w 121286"/>
                    <a:gd name="connsiteY2" fmla="*/ 588010 h 751205"/>
                    <a:gd name="connsiteX3" fmla="*/ 9525 w 121286"/>
                    <a:gd name="connsiteY3" fmla="*/ 751205 h 751205"/>
                    <a:gd name="connsiteX0" fmla="*/ 0 w 125096"/>
                    <a:gd name="connsiteY0" fmla="*/ 0 h 751205"/>
                    <a:gd name="connsiteX1" fmla="*/ 125095 w 125096"/>
                    <a:gd name="connsiteY1" fmla="*/ 372110 h 751205"/>
                    <a:gd name="connsiteX2" fmla="*/ 84455 w 125096"/>
                    <a:gd name="connsiteY2" fmla="*/ 588010 h 751205"/>
                    <a:gd name="connsiteX3" fmla="*/ 9525 w 125096"/>
                    <a:gd name="connsiteY3" fmla="*/ 751205 h 751205"/>
                    <a:gd name="connsiteX0" fmla="*/ 0 w 125104"/>
                    <a:gd name="connsiteY0" fmla="*/ 0 h 751205"/>
                    <a:gd name="connsiteX1" fmla="*/ 125095 w 125104"/>
                    <a:gd name="connsiteY1" fmla="*/ 372110 h 751205"/>
                    <a:gd name="connsiteX2" fmla="*/ 84455 w 125104"/>
                    <a:gd name="connsiteY2" fmla="*/ 588010 h 751205"/>
                    <a:gd name="connsiteX3" fmla="*/ 9525 w 125104"/>
                    <a:gd name="connsiteY3" fmla="*/ 751205 h 751205"/>
                    <a:gd name="connsiteX0" fmla="*/ 0 w 128199"/>
                    <a:gd name="connsiteY0" fmla="*/ 0 h 751205"/>
                    <a:gd name="connsiteX1" fmla="*/ 125095 w 128199"/>
                    <a:gd name="connsiteY1" fmla="*/ 372110 h 751205"/>
                    <a:gd name="connsiteX2" fmla="*/ 84455 w 128199"/>
                    <a:gd name="connsiteY2" fmla="*/ 588010 h 751205"/>
                    <a:gd name="connsiteX3" fmla="*/ 9525 w 128199"/>
                    <a:gd name="connsiteY3" fmla="*/ 751205 h 751205"/>
                    <a:gd name="connsiteX0" fmla="*/ 0 w 125115"/>
                    <a:gd name="connsiteY0" fmla="*/ 0 h 751205"/>
                    <a:gd name="connsiteX1" fmla="*/ 125095 w 125115"/>
                    <a:gd name="connsiteY1" fmla="*/ 372110 h 751205"/>
                    <a:gd name="connsiteX2" fmla="*/ 9525 w 125115"/>
                    <a:gd name="connsiteY2" fmla="*/ 751205 h 751205"/>
                    <a:gd name="connsiteX0" fmla="*/ 0 w 125115"/>
                    <a:gd name="connsiteY0" fmla="*/ 0 h 743585"/>
                    <a:gd name="connsiteX1" fmla="*/ 125095 w 125115"/>
                    <a:gd name="connsiteY1" fmla="*/ 372110 h 743585"/>
                    <a:gd name="connsiteX2" fmla="*/ 9525 w 125115"/>
                    <a:gd name="connsiteY2" fmla="*/ 743585 h 743585"/>
                    <a:gd name="connsiteX0" fmla="*/ 0 w 125119"/>
                    <a:gd name="connsiteY0" fmla="*/ 0 h 743585"/>
                    <a:gd name="connsiteX1" fmla="*/ 125095 w 125119"/>
                    <a:gd name="connsiteY1" fmla="*/ 372110 h 743585"/>
                    <a:gd name="connsiteX2" fmla="*/ 9525 w 125119"/>
                    <a:gd name="connsiteY2" fmla="*/ 743585 h 743585"/>
                    <a:gd name="connsiteX0" fmla="*/ 0 w 125119"/>
                    <a:gd name="connsiteY0" fmla="*/ 0 h 743585"/>
                    <a:gd name="connsiteX1" fmla="*/ 125095 w 125119"/>
                    <a:gd name="connsiteY1" fmla="*/ 372110 h 743585"/>
                    <a:gd name="connsiteX2" fmla="*/ 9525 w 125119"/>
                    <a:gd name="connsiteY2" fmla="*/ 743585 h 743585"/>
                    <a:gd name="connsiteX0" fmla="*/ 0 w 125119"/>
                    <a:gd name="connsiteY0" fmla="*/ 0 h 743585"/>
                    <a:gd name="connsiteX1" fmla="*/ 125095 w 125119"/>
                    <a:gd name="connsiteY1" fmla="*/ 372110 h 743585"/>
                    <a:gd name="connsiteX2" fmla="*/ 9525 w 125119"/>
                    <a:gd name="connsiteY2" fmla="*/ 743585 h 74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5119" h="743585">
                      <a:moveTo>
                        <a:pt x="0" y="0"/>
                      </a:moveTo>
                      <a:cubicBezTo>
                        <a:pt x="44318" y="78714"/>
                        <a:pt x="123508" y="248179"/>
                        <a:pt x="125095" y="372110"/>
                      </a:cubicBezTo>
                      <a:cubicBezTo>
                        <a:pt x="126682" y="496041"/>
                        <a:pt x="50747" y="664607"/>
                        <a:pt x="9525" y="743585"/>
                      </a:cubicBezTo>
                    </a:path>
                  </a:pathLst>
                </a:cu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32834F99-99CA-429F-A1DC-E6A9F70988A0}"/>
                    </a:ext>
                  </a:extLst>
                </p:cNvPr>
                <p:cNvCxnSpPr/>
                <p:nvPr/>
              </p:nvCxnSpPr>
              <p:spPr>
                <a:xfrm>
                  <a:off x="6341084" y="2326190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C6138321-DBFF-43F9-B03C-2475173D0913}"/>
                    </a:ext>
                  </a:extLst>
                </p:cNvPr>
                <p:cNvCxnSpPr/>
                <p:nvPr/>
              </p:nvCxnSpPr>
              <p:spPr>
                <a:xfrm>
                  <a:off x="6341084" y="2681950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9441CFFE-CE92-4F15-9171-23F4B5A5F693}"/>
                    </a:ext>
                  </a:extLst>
                </p:cNvPr>
                <p:cNvCxnSpPr/>
                <p:nvPr/>
              </p:nvCxnSpPr>
              <p:spPr>
                <a:xfrm>
                  <a:off x="7288154" y="2492343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1C5D2C41-A082-44A7-BCF7-A7D854D9CAD8}"/>
                  </a:ext>
                </a:extLst>
              </p:cNvPr>
              <p:cNvGrpSpPr/>
              <p:nvPr/>
            </p:nvGrpSpPr>
            <p:grpSpPr>
              <a:xfrm>
                <a:off x="3413270" y="4541722"/>
                <a:ext cx="1252873" cy="733993"/>
                <a:chOff x="6341084" y="2129451"/>
                <a:chExt cx="1252873" cy="733993"/>
              </a:xfrm>
            </p:grpSpPr>
            <p:sp>
              <p:nvSpPr>
                <p:cNvPr id="137" name="달 136">
                  <a:extLst>
                    <a:ext uri="{FF2B5EF4-FFF2-40B4-BE49-F238E27FC236}">
                      <a16:creationId xmlns:a16="http://schemas.microsoft.com/office/drawing/2014/main" id="{3B19C973-B137-402E-9C90-A8B7A3CCA842}"/>
                    </a:ext>
                  </a:extLst>
                </p:cNvPr>
                <p:cNvSpPr/>
                <p:nvPr/>
              </p:nvSpPr>
              <p:spPr>
                <a:xfrm flipH="1">
                  <a:off x="6558898" y="2131299"/>
                  <a:ext cx="729256" cy="722089"/>
                </a:xfrm>
                <a:prstGeom prst="moon">
                  <a:avLst>
                    <a:gd name="adj" fmla="val 83270"/>
                  </a:avLst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38" name="자유형 91">
                  <a:extLst>
                    <a:ext uri="{FF2B5EF4-FFF2-40B4-BE49-F238E27FC236}">
                      <a16:creationId xmlns:a16="http://schemas.microsoft.com/office/drawing/2014/main" id="{9E3719C4-F146-4973-8E09-BD0176DDE836}"/>
                    </a:ext>
                  </a:extLst>
                </p:cNvPr>
                <p:cNvSpPr/>
                <p:nvPr/>
              </p:nvSpPr>
              <p:spPr>
                <a:xfrm>
                  <a:off x="6457410" y="2129451"/>
                  <a:ext cx="125119" cy="733993"/>
                </a:xfrm>
                <a:custGeom>
                  <a:avLst/>
                  <a:gdLst>
                    <a:gd name="connsiteX0" fmla="*/ 8536 w 105080"/>
                    <a:gd name="connsiteY0" fmla="*/ 0 h 711200"/>
                    <a:gd name="connsiteX1" fmla="*/ 105056 w 105080"/>
                    <a:gd name="connsiteY1" fmla="*/ 368300 h 711200"/>
                    <a:gd name="connsiteX2" fmla="*/ 916 w 105080"/>
                    <a:gd name="connsiteY2" fmla="*/ 711200 h 711200"/>
                    <a:gd name="connsiteX0" fmla="*/ 8536 w 108189"/>
                    <a:gd name="connsiteY0" fmla="*/ 0 h 711200"/>
                    <a:gd name="connsiteX1" fmla="*/ 74576 w 108189"/>
                    <a:gd name="connsiteY1" fmla="*/ 193040 h 711200"/>
                    <a:gd name="connsiteX2" fmla="*/ 105056 w 108189"/>
                    <a:gd name="connsiteY2" fmla="*/ 368300 h 711200"/>
                    <a:gd name="connsiteX3" fmla="*/ 916 w 108189"/>
                    <a:gd name="connsiteY3" fmla="*/ 711200 h 711200"/>
                    <a:gd name="connsiteX0" fmla="*/ 7620 w 104749"/>
                    <a:gd name="connsiteY0" fmla="*/ 0 h 711200"/>
                    <a:gd name="connsiteX1" fmla="*/ 73660 w 104749"/>
                    <a:gd name="connsiteY1" fmla="*/ 193040 h 711200"/>
                    <a:gd name="connsiteX2" fmla="*/ 104140 w 104749"/>
                    <a:gd name="connsiteY2" fmla="*/ 368300 h 711200"/>
                    <a:gd name="connsiteX3" fmla="*/ 48260 w 104749"/>
                    <a:gd name="connsiteY3" fmla="*/ 546100 h 711200"/>
                    <a:gd name="connsiteX4" fmla="*/ 0 w 104749"/>
                    <a:gd name="connsiteY4" fmla="*/ 711200 h 711200"/>
                    <a:gd name="connsiteX0" fmla="*/ 22860 w 104749"/>
                    <a:gd name="connsiteY0" fmla="*/ 0 h 728345"/>
                    <a:gd name="connsiteX1" fmla="*/ 73660 w 104749"/>
                    <a:gd name="connsiteY1" fmla="*/ 210185 h 728345"/>
                    <a:gd name="connsiteX2" fmla="*/ 104140 w 104749"/>
                    <a:gd name="connsiteY2" fmla="*/ 385445 h 728345"/>
                    <a:gd name="connsiteX3" fmla="*/ 48260 w 104749"/>
                    <a:gd name="connsiteY3" fmla="*/ 563245 h 728345"/>
                    <a:gd name="connsiteX4" fmla="*/ 0 w 104749"/>
                    <a:gd name="connsiteY4" fmla="*/ 728345 h 728345"/>
                    <a:gd name="connsiteX0" fmla="*/ 22860 w 134877"/>
                    <a:gd name="connsiteY0" fmla="*/ 0 h 728345"/>
                    <a:gd name="connsiteX1" fmla="*/ 73660 w 134877"/>
                    <a:gd name="connsiteY1" fmla="*/ 210185 h 728345"/>
                    <a:gd name="connsiteX2" fmla="*/ 134620 w 134877"/>
                    <a:gd name="connsiteY2" fmla="*/ 377825 h 728345"/>
                    <a:gd name="connsiteX3" fmla="*/ 48260 w 134877"/>
                    <a:gd name="connsiteY3" fmla="*/ 563245 h 728345"/>
                    <a:gd name="connsiteX4" fmla="*/ 0 w 134877"/>
                    <a:gd name="connsiteY4" fmla="*/ 728345 h 728345"/>
                    <a:gd name="connsiteX0" fmla="*/ 22860 w 134703"/>
                    <a:gd name="connsiteY0" fmla="*/ 0 h 728345"/>
                    <a:gd name="connsiteX1" fmla="*/ 73660 w 134703"/>
                    <a:gd name="connsiteY1" fmla="*/ 210185 h 728345"/>
                    <a:gd name="connsiteX2" fmla="*/ 134620 w 134703"/>
                    <a:gd name="connsiteY2" fmla="*/ 377825 h 728345"/>
                    <a:gd name="connsiteX3" fmla="*/ 48260 w 134703"/>
                    <a:gd name="connsiteY3" fmla="*/ 563245 h 728345"/>
                    <a:gd name="connsiteX4" fmla="*/ 0 w 134703"/>
                    <a:gd name="connsiteY4" fmla="*/ 728345 h 728345"/>
                    <a:gd name="connsiteX0" fmla="*/ 0 w 111843"/>
                    <a:gd name="connsiteY0" fmla="*/ 0 h 751205"/>
                    <a:gd name="connsiteX1" fmla="*/ 50800 w 111843"/>
                    <a:gd name="connsiteY1" fmla="*/ 210185 h 751205"/>
                    <a:gd name="connsiteX2" fmla="*/ 111760 w 111843"/>
                    <a:gd name="connsiteY2" fmla="*/ 377825 h 751205"/>
                    <a:gd name="connsiteX3" fmla="*/ 25400 w 111843"/>
                    <a:gd name="connsiteY3" fmla="*/ 563245 h 751205"/>
                    <a:gd name="connsiteX4" fmla="*/ 9525 w 111843"/>
                    <a:gd name="connsiteY4" fmla="*/ 751205 h 751205"/>
                    <a:gd name="connsiteX0" fmla="*/ 0 w 112319"/>
                    <a:gd name="connsiteY0" fmla="*/ 0 h 751205"/>
                    <a:gd name="connsiteX1" fmla="*/ 60325 w 112319"/>
                    <a:gd name="connsiteY1" fmla="*/ 191135 h 751205"/>
                    <a:gd name="connsiteX2" fmla="*/ 111760 w 112319"/>
                    <a:gd name="connsiteY2" fmla="*/ 377825 h 751205"/>
                    <a:gd name="connsiteX3" fmla="*/ 25400 w 112319"/>
                    <a:gd name="connsiteY3" fmla="*/ 563245 h 751205"/>
                    <a:gd name="connsiteX4" fmla="*/ 9525 w 112319"/>
                    <a:gd name="connsiteY4" fmla="*/ 751205 h 751205"/>
                    <a:gd name="connsiteX0" fmla="*/ 0 w 114373"/>
                    <a:gd name="connsiteY0" fmla="*/ 0 h 751205"/>
                    <a:gd name="connsiteX1" fmla="*/ 85090 w 114373"/>
                    <a:gd name="connsiteY1" fmla="*/ 185420 h 751205"/>
                    <a:gd name="connsiteX2" fmla="*/ 111760 w 114373"/>
                    <a:gd name="connsiteY2" fmla="*/ 377825 h 751205"/>
                    <a:gd name="connsiteX3" fmla="*/ 25400 w 114373"/>
                    <a:gd name="connsiteY3" fmla="*/ 563245 h 751205"/>
                    <a:gd name="connsiteX4" fmla="*/ 9525 w 114373"/>
                    <a:gd name="connsiteY4" fmla="*/ 751205 h 751205"/>
                    <a:gd name="connsiteX0" fmla="*/ 0 w 114373"/>
                    <a:gd name="connsiteY0" fmla="*/ 0 h 751205"/>
                    <a:gd name="connsiteX1" fmla="*/ 85090 w 114373"/>
                    <a:gd name="connsiteY1" fmla="*/ 185420 h 751205"/>
                    <a:gd name="connsiteX2" fmla="*/ 111760 w 114373"/>
                    <a:gd name="connsiteY2" fmla="*/ 377825 h 751205"/>
                    <a:gd name="connsiteX3" fmla="*/ 25400 w 114373"/>
                    <a:gd name="connsiteY3" fmla="*/ 563245 h 751205"/>
                    <a:gd name="connsiteX4" fmla="*/ 9525 w 114373"/>
                    <a:gd name="connsiteY4" fmla="*/ 751205 h 751205"/>
                    <a:gd name="connsiteX0" fmla="*/ 0 w 111826"/>
                    <a:gd name="connsiteY0" fmla="*/ 0 h 751205"/>
                    <a:gd name="connsiteX1" fmla="*/ 85090 w 111826"/>
                    <a:gd name="connsiteY1" fmla="*/ 185420 h 751205"/>
                    <a:gd name="connsiteX2" fmla="*/ 111760 w 111826"/>
                    <a:gd name="connsiteY2" fmla="*/ 377825 h 751205"/>
                    <a:gd name="connsiteX3" fmla="*/ 78740 w 111826"/>
                    <a:gd name="connsiteY3" fmla="*/ 574675 h 751205"/>
                    <a:gd name="connsiteX4" fmla="*/ 9525 w 111826"/>
                    <a:gd name="connsiteY4" fmla="*/ 751205 h 751205"/>
                    <a:gd name="connsiteX0" fmla="*/ 0 w 121323"/>
                    <a:gd name="connsiteY0" fmla="*/ 0 h 751205"/>
                    <a:gd name="connsiteX1" fmla="*/ 85090 w 121323"/>
                    <a:gd name="connsiteY1" fmla="*/ 185420 h 751205"/>
                    <a:gd name="connsiteX2" fmla="*/ 121285 w 121323"/>
                    <a:gd name="connsiteY2" fmla="*/ 377825 h 751205"/>
                    <a:gd name="connsiteX3" fmla="*/ 78740 w 121323"/>
                    <a:gd name="connsiteY3" fmla="*/ 574675 h 751205"/>
                    <a:gd name="connsiteX4" fmla="*/ 9525 w 121323"/>
                    <a:gd name="connsiteY4" fmla="*/ 751205 h 751205"/>
                    <a:gd name="connsiteX0" fmla="*/ 0 w 121285"/>
                    <a:gd name="connsiteY0" fmla="*/ 0 h 751205"/>
                    <a:gd name="connsiteX1" fmla="*/ 85090 w 121285"/>
                    <a:gd name="connsiteY1" fmla="*/ 185420 h 751205"/>
                    <a:gd name="connsiteX2" fmla="*/ 121285 w 121285"/>
                    <a:gd name="connsiteY2" fmla="*/ 377825 h 751205"/>
                    <a:gd name="connsiteX3" fmla="*/ 84455 w 121285"/>
                    <a:gd name="connsiteY3" fmla="*/ 588010 h 751205"/>
                    <a:gd name="connsiteX4" fmla="*/ 9525 w 121285"/>
                    <a:gd name="connsiteY4" fmla="*/ 751205 h 751205"/>
                    <a:gd name="connsiteX0" fmla="*/ 0 w 121336"/>
                    <a:gd name="connsiteY0" fmla="*/ 0 h 751205"/>
                    <a:gd name="connsiteX1" fmla="*/ 90805 w 121336"/>
                    <a:gd name="connsiteY1" fmla="*/ 170180 h 751205"/>
                    <a:gd name="connsiteX2" fmla="*/ 121285 w 121336"/>
                    <a:gd name="connsiteY2" fmla="*/ 377825 h 751205"/>
                    <a:gd name="connsiteX3" fmla="*/ 84455 w 121336"/>
                    <a:gd name="connsiteY3" fmla="*/ 588010 h 751205"/>
                    <a:gd name="connsiteX4" fmla="*/ 9525 w 121336"/>
                    <a:gd name="connsiteY4" fmla="*/ 751205 h 751205"/>
                    <a:gd name="connsiteX0" fmla="*/ 0 w 121286"/>
                    <a:gd name="connsiteY0" fmla="*/ 0 h 751205"/>
                    <a:gd name="connsiteX1" fmla="*/ 83185 w 121286"/>
                    <a:gd name="connsiteY1" fmla="*/ 170180 h 751205"/>
                    <a:gd name="connsiteX2" fmla="*/ 121285 w 121286"/>
                    <a:gd name="connsiteY2" fmla="*/ 377825 h 751205"/>
                    <a:gd name="connsiteX3" fmla="*/ 84455 w 121286"/>
                    <a:gd name="connsiteY3" fmla="*/ 588010 h 751205"/>
                    <a:gd name="connsiteX4" fmla="*/ 9525 w 121286"/>
                    <a:gd name="connsiteY4" fmla="*/ 751205 h 751205"/>
                    <a:gd name="connsiteX0" fmla="*/ 0 w 121286"/>
                    <a:gd name="connsiteY0" fmla="*/ 0 h 751205"/>
                    <a:gd name="connsiteX1" fmla="*/ 83185 w 121286"/>
                    <a:gd name="connsiteY1" fmla="*/ 170180 h 751205"/>
                    <a:gd name="connsiteX2" fmla="*/ 121285 w 121286"/>
                    <a:gd name="connsiteY2" fmla="*/ 377825 h 751205"/>
                    <a:gd name="connsiteX3" fmla="*/ 84455 w 121286"/>
                    <a:gd name="connsiteY3" fmla="*/ 588010 h 751205"/>
                    <a:gd name="connsiteX4" fmla="*/ 9525 w 121286"/>
                    <a:gd name="connsiteY4" fmla="*/ 751205 h 751205"/>
                    <a:gd name="connsiteX0" fmla="*/ 0 w 121286"/>
                    <a:gd name="connsiteY0" fmla="*/ 0 h 751205"/>
                    <a:gd name="connsiteX1" fmla="*/ 121285 w 121286"/>
                    <a:gd name="connsiteY1" fmla="*/ 377825 h 751205"/>
                    <a:gd name="connsiteX2" fmla="*/ 84455 w 121286"/>
                    <a:gd name="connsiteY2" fmla="*/ 588010 h 751205"/>
                    <a:gd name="connsiteX3" fmla="*/ 9525 w 121286"/>
                    <a:gd name="connsiteY3" fmla="*/ 751205 h 751205"/>
                    <a:gd name="connsiteX0" fmla="*/ 0 w 125096"/>
                    <a:gd name="connsiteY0" fmla="*/ 0 h 751205"/>
                    <a:gd name="connsiteX1" fmla="*/ 125095 w 125096"/>
                    <a:gd name="connsiteY1" fmla="*/ 372110 h 751205"/>
                    <a:gd name="connsiteX2" fmla="*/ 84455 w 125096"/>
                    <a:gd name="connsiteY2" fmla="*/ 588010 h 751205"/>
                    <a:gd name="connsiteX3" fmla="*/ 9525 w 125096"/>
                    <a:gd name="connsiteY3" fmla="*/ 751205 h 751205"/>
                    <a:gd name="connsiteX0" fmla="*/ 0 w 125104"/>
                    <a:gd name="connsiteY0" fmla="*/ 0 h 751205"/>
                    <a:gd name="connsiteX1" fmla="*/ 125095 w 125104"/>
                    <a:gd name="connsiteY1" fmla="*/ 372110 h 751205"/>
                    <a:gd name="connsiteX2" fmla="*/ 84455 w 125104"/>
                    <a:gd name="connsiteY2" fmla="*/ 588010 h 751205"/>
                    <a:gd name="connsiteX3" fmla="*/ 9525 w 125104"/>
                    <a:gd name="connsiteY3" fmla="*/ 751205 h 751205"/>
                    <a:gd name="connsiteX0" fmla="*/ 0 w 128199"/>
                    <a:gd name="connsiteY0" fmla="*/ 0 h 751205"/>
                    <a:gd name="connsiteX1" fmla="*/ 125095 w 128199"/>
                    <a:gd name="connsiteY1" fmla="*/ 372110 h 751205"/>
                    <a:gd name="connsiteX2" fmla="*/ 84455 w 128199"/>
                    <a:gd name="connsiteY2" fmla="*/ 588010 h 751205"/>
                    <a:gd name="connsiteX3" fmla="*/ 9525 w 128199"/>
                    <a:gd name="connsiteY3" fmla="*/ 751205 h 751205"/>
                    <a:gd name="connsiteX0" fmla="*/ 0 w 125115"/>
                    <a:gd name="connsiteY0" fmla="*/ 0 h 751205"/>
                    <a:gd name="connsiteX1" fmla="*/ 125095 w 125115"/>
                    <a:gd name="connsiteY1" fmla="*/ 372110 h 751205"/>
                    <a:gd name="connsiteX2" fmla="*/ 9525 w 125115"/>
                    <a:gd name="connsiteY2" fmla="*/ 751205 h 751205"/>
                    <a:gd name="connsiteX0" fmla="*/ 0 w 125115"/>
                    <a:gd name="connsiteY0" fmla="*/ 0 h 743585"/>
                    <a:gd name="connsiteX1" fmla="*/ 125095 w 125115"/>
                    <a:gd name="connsiteY1" fmla="*/ 372110 h 743585"/>
                    <a:gd name="connsiteX2" fmla="*/ 9525 w 125115"/>
                    <a:gd name="connsiteY2" fmla="*/ 743585 h 743585"/>
                    <a:gd name="connsiteX0" fmla="*/ 0 w 125119"/>
                    <a:gd name="connsiteY0" fmla="*/ 0 h 743585"/>
                    <a:gd name="connsiteX1" fmla="*/ 125095 w 125119"/>
                    <a:gd name="connsiteY1" fmla="*/ 372110 h 743585"/>
                    <a:gd name="connsiteX2" fmla="*/ 9525 w 125119"/>
                    <a:gd name="connsiteY2" fmla="*/ 743585 h 743585"/>
                    <a:gd name="connsiteX0" fmla="*/ 0 w 125119"/>
                    <a:gd name="connsiteY0" fmla="*/ 0 h 743585"/>
                    <a:gd name="connsiteX1" fmla="*/ 125095 w 125119"/>
                    <a:gd name="connsiteY1" fmla="*/ 372110 h 743585"/>
                    <a:gd name="connsiteX2" fmla="*/ 9525 w 125119"/>
                    <a:gd name="connsiteY2" fmla="*/ 743585 h 743585"/>
                    <a:gd name="connsiteX0" fmla="*/ 0 w 125119"/>
                    <a:gd name="connsiteY0" fmla="*/ 0 h 743585"/>
                    <a:gd name="connsiteX1" fmla="*/ 125095 w 125119"/>
                    <a:gd name="connsiteY1" fmla="*/ 372110 h 743585"/>
                    <a:gd name="connsiteX2" fmla="*/ 9525 w 125119"/>
                    <a:gd name="connsiteY2" fmla="*/ 743585 h 74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5119" h="743585">
                      <a:moveTo>
                        <a:pt x="0" y="0"/>
                      </a:moveTo>
                      <a:cubicBezTo>
                        <a:pt x="44318" y="78714"/>
                        <a:pt x="123508" y="248179"/>
                        <a:pt x="125095" y="372110"/>
                      </a:cubicBezTo>
                      <a:cubicBezTo>
                        <a:pt x="126682" y="496041"/>
                        <a:pt x="50747" y="664607"/>
                        <a:pt x="9525" y="743585"/>
                      </a:cubicBezTo>
                    </a:path>
                  </a:pathLst>
                </a:cu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FC37F2EE-0AD7-4396-9984-AE0EE14C0F91}"/>
                    </a:ext>
                  </a:extLst>
                </p:cNvPr>
                <p:cNvCxnSpPr/>
                <p:nvPr/>
              </p:nvCxnSpPr>
              <p:spPr>
                <a:xfrm>
                  <a:off x="6341084" y="2326190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D0AB2499-316F-4830-9CBB-EB902A2D4255}"/>
                    </a:ext>
                  </a:extLst>
                </p:cNvPr>
                <p:cNvCxnSpPr/>
                <p:nvPr/>
              </p:nvCxnSpPr>
              <p:spPr>
                <a:xfrm>
                  <a:off x="6341084" y="2681950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7C6C4DAF-1FA0-4642-9404-E4D647FD3874}"/>
                    </a:ext>
                  </a:extLst>
                </p:cNvPr>
                <p:cNvCxnSpPr/>
                <p:nvPr/>
              </p:nvCxnSpPr>
              <p:spPr>
                <a:xfrm>
                  <a:off x="7288154" y="2492343"/>
                  <a:ext cx="30580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D2FE0022-C533-4354-9FC6-8E5FAF172BAE}"/>
                  </a:ext>
                </a:extLst>
              </p:cNvPr>
              <p:cNvCxnSpPr/>
              <p:nvPr/>
            </p:nvCxnSpPr>
            <p:spPr>
              <a:xfrm>
                <a:off x="3402675" y="5573170"/>
                <a:ext cx="125965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06D787AB-C7EF-4AA0-8623-B9E2E08C201D}"/>
                  </a:ext>
                </a:extLst>
              </p:cNvPr>
              <p:cNvCxnSpPr/>
              <p:nvPr/>
            </p:nvCxnSpPr>
            <p:spPr>
              <a:xfrm flipV="1">
                <a:off x="4652808" y="5252638"/>
                <a:ext cx="0" cy="32243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C08AA61-8DBD-40DC-B7AD-137DEBC0E7A9}"/>
                  </a:ext>
                </a:extLst>
              </p:cNvPr>
              <p:cNvSpPr txBox="1"/>
              <p:nvPr/>
            </p:nvSpPr>
            <p:spPr>
              <a:xfrm>
                <a:off x="3062786" y="4485604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6C8C50B-8AE9-4EF5-A04B-A3D17A512BD2}"/>
                  </a:ext>
                </a:extLst>
              </p:cNvPr>
              <p:cNvSpPr txBox="1"/>
              <p:nvPr/>
            </p:nvSpPr>
            <p:spPr>
              <a:xfrm>
                <a:off x="3066852" y="486703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3993560-13CC-4C47-9BD9-925DE24E3BEF}"/>
                  </a:ext>
                </a:extLst>
              </p:cNvPr>
              <p:cNvSpPr txBox="1"/>
              <p:nvPr/>
            </p:nvSpPr>
            <p:spPr>
              <a:xfrm>
                <a:off x="3062769" y="531975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1C0246D-80D6-42A7-A84F-A10778675319}"/>
                </a:ext>
              </a:extLst>
            </p:cNvPr>
            <p:cNvSpPr txBox="1"/>
            <p:nvPr/>
          </p:nvSpPr>
          <p:spPr>
            <a:xfrm>
              <a:off x="6126945" y="434043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C16D5FC-5EE9-40B4-AB3C-6CF42922D316}"/>
                </a:ext>
              </a:extLst>
            </p:cNvPr>
            <p:cNvSpPr txBox="1"/>
            <p:nvPr/>
          </p:nvSpPr>
          <p:spPr>
            <a:xfrm>
              <a:off x="6131011" y="481217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86C262D-0AEE-429F-A278-FF3C74CC5EF9}"/>
                </a:ext>
              </a:extLst>
            </p:cNvPr>
            <p:cNvSpPr txBox="1"/>
            <p:nvPr/>
          </p:nvSpPr>
          <p:spPr>
            <a:xfrm>
              <a:off x="6126928" y="519716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0EAA214-BD5D-452F-AA6D-111CEDDE6B78}"/>
                </a:ext>
              </a:extLst>
            </p:cNvPr>
            <p:cNvGrpSpPr/>
            <p:nvPr/>
          </p:nvGrpSpPr>
          <p:grpSpPr>
            <a:xfrm>
              <a:off x="9228353" y="4618131"/>
              <a:ext cx="1579268" cy="889416"/>
              <a:chOff x="9075953" y="4628291"/>
              <a:chExt cx="1579268" cy="889416"/>
            </a:xfrm>
          </p:grpSpPr>
          <p:sp>
            <p:nvSpPr>
              <p:cNvPr id="121" name="달 120">
                <a:extLst>
                  <a:ext uri="{FF2B5EF4-FFF2-40B4-BE49-F238E27FC236}">
                    <a16:creationId xmlns:a16="http://schemas.microsoft.com/office/drawing/2014/main" id="{B9091264-2AAC-41D6-B56F-3F71B8908B9D}"/>
                  </a:ext>
                </a:extLst>
              </p:cNvPr>
              <p:cNvSpPr/>
              <p:nvPr/>
            </p:nvSpPr>
            <p:spPr>
              <a:xfrm flipH="1">
                <a:off x="9620162" y="4705913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2" name="자유형 75">
                <a:extLst>
                  <a:ext uri="{FF2B5EF4-FFF2-40B4-BE49-F238E27FC236}">
                    <a16:creationId xmlns:a16="http://schemas.microsoft.com/office/drawing/2014/main" id="{405CDEEE-C903-4E51-AA4E-134495352878}"/>
                  </a:ext>
                </a:extLst>
              </p:cNvPr>
              <p:cNvSpPr/>
              <p:nvPr/>
            </p:nvSpPr>
            <p:spPr>
              <a:xfrm>
                <a:off x="9518674" y="4704065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C4C65E0D-832C-4782-A9FC-570CA84A516A}"/>
                  </a:ext>
                </a:extLst>
              </p:cNvPr>
              <p:cNvCxnSpPr/>
              <p:nvPr/>
            </p:nvCxnSpPr>
            <p:spPr>
              <a:xfrm>
                <a:off x="9402348" y="4900804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A04B2F57-A784-49ED-B4D7-0DBAC4AB5665}"/>
                  </a:ext>
                </a:extLst>
              </p:cNvPr>
              <p:cNvCxnSpPr/>
              <p:nvPr/>
            </p:nvCxnSpPr>
            <p:spPr>
              <a:xfrm>
                <a:off x="9402348" y="5256564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F35AF08F-7E50-44C4-AEF2-FAF9B47DF898}"/>
                  </a:ext>
                </a:extLst>
              </p:cNvPr>
              <p:cNvCxnSpPr/>
              <p:nvPr/>
            </p:nvCxnSpPr>
            <p:spPr>
              <a:xfrm>
                <a:off x="10349418" y="5066957"/>
                <a:ext cx="30580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0E274047-BA68-41EC-92C6-7FF0A9D7CB8F}"/>
                  </a:ext>
                </a:extLst>
              </p:cNvPr>
              <p:cNvCxnSpPr/>
              <p:nvPr/>
            </p:nvCxnSpPr>
            <p:spPr>
              <a:xfrm>
                <a:off x="9402348" y="5075166"/>
                <a:ext cx="33600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1E7B40D-C332-48B4-8878-EC836FB919B4}"/>
                  </a:ext>
                </a:extLst>
              </p:cNvPr>
              <p:cNvSpPr txBox="1"/>
              <p:nvPr/>
            </p:nvSpPr>
            <p:spPr>
              <a:xfrm>
                <a:off x="9075953" y="4628291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838A5BA-FC29-477D-B3A0-021A923B0B58}"/>
                  </a:ext>
                </a:extLst>
              </p:cNvPr>
              <p:cNvSpPr txBox="1"/>
              <p:nvPr/>
            </p:nvSpPr>
            <p:spPr>
              <a:xfrm>
                <a:off x="9080019" y="4829093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B49F55-BFCE-48F5-8F74-AF9C7C4CC3BC}"/>
                  </a:ext>
                </a:extLst>
              </p:cNvPr>
              <p:cNvSpPr txBox="1"/>
              <p:nvPr/>
            </p:nvSpPr>
            <p:spPr>
              <a:xfrm>
                <a:off x="9087225" y="5056042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CE6B67B-4C00-4814-8879-4C779CB13DB2}"/>
                </a:ext>
              </a:extLst>
            </p:cNvPr>
            <p:cNvSpPr/>
            <p:nvPr/>
          </p:nvSpPr>
          <p:spPr>
            <a:xfrm>
              <a:off x="5859662" y="4686894"/>
              <a:ext cx="357790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2FE619D-4924-4B59-B867-3B3B12C84B86}"/>
                </a:ext>
              </a:extLst>
            </p:cNvPr>
            <p:cNvSpPr/>
            <p:nvPr/>
          </p:nvSpPr>
          <p:spPr>
            <a:xfrm>
              <a:off x="8947773" y="4680408"/>
              <a:ext cx="357790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26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2.5 2-</a:t>
            </a:r>
            <a:r>
              <a:rPr lang="ko-KR" altLang="en-US" sz="2200"/>
              <a:t>변수부울 함수와 부수적 연산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27587" y="828152"/>
            <a:ext cx="29825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00A048"/>
                </a:solidFill>
              </a:rPr>
              <a:t>다중 </a:t>
            </a:r>
            <a:r>
              <a:rPr lang="ko-KR" altLang="en-US"/>
              <a:t>입력으로 확장 불가능한 게이트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solidFill>
                  <a:srgbClr val="0070C0"/>
                </a:solidFill>
              </a:rPr>
              <a:t>: </a:t>
            </a:r>
            <a:r>
              <a:rPr lang="en-US" altLang="ko-KR">
                <a:solidFill>
                  <a:srgbClr val="00A048"/>
                </a:solidFill>
              </a:rPr>
              <a:t>NAND, NOR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3CAA47-C5EE-48AA-BA1F-D9D6E046B0BF}"/>
              </a:ext>
            </a:extLst>
          </p:cNvPr>
          <p:cNvGrpSpPr/>
          <p:nvPr/>
        </p:nvGrpSpPr>
        <p:grpSpPr>
          <a:xfrm>
            <a:off x="4289430" y="787682"/>
            <a:ext cx="6629978" cy="2193945"/>
            <a:chOff x="3947057" y="1123573"/>
            <a:chExt cx="6629978" cy="2193945"/>
          </a:xfrm>
        </p:grpSpPr>
        <p:sp>
          <p:nvSpPr>
            <p:cNvPr id="57" name="순서도: 지연 56">
              <a:extLst>
                <a:ext uri="{FF2B5EF4-FFF2-40B4-BE49-F238E27FC236}">
                  <a16:creationId xmlns:a16="http://schemas.microsoft.com/office/drawing/2014/main" id="{1590591F-FDDA-4674-8A67-FCB556F6F1CB}"/>
                </a:ext>
              </a:extLst>
            </p:cNvPr>
            <p:cNvSpPr/>
            <p:nvPr/>
          </p:nvSpPr>
          <p:spPr>
            <a:xfrm>
              <a:off x="4492068" y="1188971"/>
              <a:ext cx="649237" cy="620801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AB4F48D-55ED-4D5A-A119-8DA53526FF9E}"/>
                </a:ext>
              </a:extLst>
            </p:cNvPr>
            <p:cNvCxnSpPr/>
            <p:nvPr/>
          </p:nvCxnSpPr>
          <p:spPr>
            <a:xfrm>
              <a:off x="4230500" y="1360661"/>
              <a:ext cx="2615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322488C-CB2D-492F-B523-D188170B804F}"/>
                </a:ext>
              </a:extLst>
            </p:cNvPr>
            <p:cNvCxnSpPr/>
            <p:nvPr/>
          </p:nvCxnSpPr>
          <p:spPr>
            <a:xfrm>
              <a:off x="4230500" y="1664960"/>
              <a:ext cx="2615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FE1BAE3-0D3C-4A54-A3E5-FA2F47E6EB60}"/>
                </a:ext>
              </a:extLst>
            </p:cNvPr>
            <p:cNvCxnSpPr/>
            <p:nvPr/>
          </p:nvCxnSpPr>
          <p:spPr>
            <a:xfrm>
              <a:off x="5220820" y="1506098"/>
              <a:ext cx="44286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C2FB316-32CB-43F7-B538-669165B20F5E}"/>
                </a:ext>
              </a:extLst>
            </p:cNvPr>
            <p:cNvSpPr/>
            <p:nvPr/>
          </p:nvSpPr>
          <p:spPr>
            <a:xfrm rot="16200000">
              <a:off x="5146520" y="1468392"/>
              <a:ext cx="74300" cy="743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606421-C68B-4223-BA6C-E4080280592B}"/>
                </a:ext>
              </a:extLst>
            </p:cNvPr>
            <p:cNvSpPr txBox="1"/>
            <p:nvPr/>
          </p:nvSpPr>
          <p:spPr>
            <a:xfrm>
              <a:off x="3964728" y="112357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BC4BE68-AE8D-416A-967F-40212C08FE92}"/>
                </a:ext>
              </a:extLst>
            </p:cNvPr>
            <p:cNvSpPr txBox="1"/>
            <p:nvPr/>
          </p:nvSpPr>
          <p:spPr>
            <a:xfrm>
              <a:off x="3959513" y="143391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순서도: 지연 63">
              <a:extLst>
                <a:ext uri="{FF2B5EF4-FFF2-40B4-BE49-F238E27FC236}">
                  <a16:creationId xmlns:a16="http://schemas.microsoft.com/office/drawing/2014/main" id="{4A8F3200-A11E-45E4-B03C-877044710F6C}"/>
                </a:ext>
              </a:extLst>
            </p:cNvPr>
            <p:cNvSpPr/>
            <p:nvPr/>
          </p:nvSpPr>
          <p:spPr>
            <a:xfrm>
              <a:off x="5665265" y="1339804"/>
              <a:ext cx="649237" cy="620801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6B4FA95-B977-4BD1-A6F4-7E8CA7B891EE}"/>
                </a:ext>
              </a:extLst>
            </p:cNvPr>
            <p:cNvCxnSpPr/>
            <p:nvPr/>
          </p:nvCxnSpPr>
          <p:spPr>
            <a:xfrm>
              <a:off x="6394017" y="1656931"/>
              <a:ext cx="2031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D5824FE3-86A8-4C8A-88AC-0738A069431E}"/>
                </a:ext>
              </a:extLst>
            </p:cNvPr>
            <p:cNvSpPr/>
            <p:nvPr/>
          </p:nvSpPr>
          <p:spPr>
            <a:xfrm rot="16200000">
              <a:off x="6319717" y="1619225"/>
              <a:ext cx="74300" cy="743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AFB2040-A370-4127-B4EF-91EF309C424F}"/>
                </a:ext>
              </a:extLst>
            </p:cNvPr>
            <p:cNvCxnSpPr/>
            <p:nvPr/>
          </p:nvCxnSpPr>
          <p:spPr>
            <a:xfrm flipV="1">
              <a:off x="5405905" y="1799187"/>
              <a:ext cx="257781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FAA2D13-5CFB-4DED-AEF3-BD88D573D654}"/>
                </a:ext>
              </a:extLst>
            </p:cNvPr>
            <p:cNvCxnSpPr/>
            <p:nvPr/>
          </p:nvCxnSpPr>
          <p:spPr>
            <a:xfrm>
              <a:off x="4237851" y="2064799"/>
              <a:ext cx="1171600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0BB75755-A8DD-4CF2-936C-477759716417}"/>
                </a:ext>
              </a:extLst>
            </p:cNvPr>
            <p:cNvCxnSpPr/>
            <p:nvPr/>
          </p:nvCxnSpPr>
          <p:spPr>
            <a:xfrm flipV="1">
              <a:off x="5401304" y="1790633"/>
              <a:ext cx="0" cy="2757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3F3093-FD0A-4C11-8B82-3F2AC6C9D15F}"/>
                </a:ext>
              </a:extLst>
            </p:cNvPr>
            <p:cNvSpPr txBox="1"/>
            <p:nvPr/>
          </p:nvSpPr>
          <p:spPr>
            <a:xfrm>
              <a:off x="3955204" y="1829607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C0CE9A90-2BCE-4001-8B7F-342B7F0D8639}"/>
                </a:ext>
              </a:extLst>
            </p:cNvPr>
            <p:cNvCxnSpPr/>
            <p:nvPr/>
          </p:nvCxnSpPr>
          <p:spPr>
            <a:xfrm>
              <a:off x="4222353" y="2479241"/>
              <a:ext cx="3477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F23BB34-EFF6-454D-BDC0-A0C172010C78}"/>
                </a:ext>
              </a:extLst>
            </p:cNvPr>
            <p:cNvCxnSpPr/>
            <p:nvPr/>
          </p:nvCxnSpPr>
          <p:spPr>
            <a:xfrm>
              <a:off x="4222353" y="2783540"/>
              <a:ext cx="3477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C95AB67-D278-4FD1-9534-A244831A867B}"/>
                </a:ext>
              </a:extLst>
            </p:cNvPr>
            <p:cNvCxnSpPr>
              <a:stCxn id="74" idx="4"/>
            </p:cNvCxnSpPr>
            <p:nvPr/>
          </p:nvCxnSpPr>
          <p:spPr>
            <a:xfrm>
              <a:off x="5196378" y="2624121"/>
              <a:ext cx="459160" cy="5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E7523A7-654B-4037-A3CA-A8401516447B}"/>
                </a:ext>
              </a:extLst>
            </p:cNvPr>
            <p:cNvSpPr/>
            <p:nvPr/>
          </p:nvSpPr>
          <p:spPr>
            <a:xfrm rot="16200000">
              <a:off x="5122078" y="2586971"/>
              <a:ext cx="74300" cy="743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F9DEBE-2F1B-45E8-8C53-3B1C78739359}"/>
                </a:ext>
              </a:extLst>
            </p:cNvPr>
            <p:cNvSpPr txBox="1"/>
            <p:nvPr/>
          </p:nvSpPr>
          <p:spPr>
            <a:xfrm>
              <a:off x="3956580" y="224215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7A0A3F3-063C-4C8C-8D7D-41609E6A69E8}"/>
                </a:ext>
              </a:extLst>
            </p:cNvPr>
            <p:cNvSpPr txBox="1"/>
            <p:nvPr/>
          </p:nvSpPr>
          <p:spPr>
            <a:xfrm>
              <a:off x="3951366" y="255249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8760FBD-2283-43EB-9D10-90D76CB815E8}"/>
                </a:ext>
              </a:extLst>
            </p:cNvPr>
            <p:cNvCxnSpPr/>
            <p:nvPr/>
          </p:nvCxnSpPr>
          <p:spPr>
            <a:xfrm>
              <a:off x="6288103" y="2775511"/>
              <a:ext cx="2031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654FF48-D58E-44F9-82AD-418A59E9BF3D}"/>
                </a:ext>
              </a:extLst>
            </p:cNvPr>
            <p:cNvSpPr/>
            <p:nvPr/>
          </p:nvSpPr>
          <p:spPr>
            <a:xfrm rot="16200000">
              <a:off x="6213803" y="2737804"/>
              <a:ext cx="74300" cy="743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54C751F-1BFC-4F42-BB1C-02E5B61B60BA}"/>
                </a:ext>
              </a:extLst>
            </p:cNvPr>
            <p:cNvCxnSpPr/>
            <p:nvPr/>
          </p:nvCxnSpPr>
          <p:spPr>
            <a:xfrm flipV="1">
              <a:off x="5397757" y="2917767"/>
              <a:ext cx="257781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C51A873D-69CE-4653-A324-FFB55347E12F}"/>
                </a:ext>
              </a:extLst>
            </p:cNvPr>
            <p:cNvCxnSpPr/>
            <p:nvPr/>
          </p:nvCxnSpPr>
          <p:spPr>
            <a:xfrm>
              <a:off x="4229704" y="3183379"/>
              <a:ext cx="1171600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9FD0086-3178-4CCC-B4FC-3F05D9994A5B}"/>
                </a:ext>
              </a:extLst>
            </p:cNvPr>
            <p:cNvCxnSpPr/>
            <p:nvPr/>
          </p:nvCxnSpPr>
          <p:spPr>
            <a:xfrm flipV="1">
              <a:off x="5393157" y="2909213"/>
              <a:ext cx="0" cy="2757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AD46FE4-2D0E-416B-9C1D-2B2F41E38B51}"/>
                </a:ext>
              </a:extLst>
            </p:cNvPr>
            <p:cNvSpPr txBox="1"/>
            <p:nvPr/>
          </p:nvSpPr>
          <p:spPr>
            <a:xfrm>
              <a:off x="3947057" y="294818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달 82">
              <a:extLst>
                <a:ext uri="{FF2B5EF4-FFF2-40B4-BE49-F238E27FC236}">
                  <a16:creationId xmlns:a16="http://schemas.microsoft.com/office/drawing/2014/main" id="{A1BD5898-1DDD-444F-9427-E4AF2DCD085E}"/>
                </a:ext>
              </a:extLst>
            </p:cNvPr>
            <p:cNvSpPr/>
            <p:nvPr/>
          </p:nvSpPr>
          <p:spPr>
            <a:xfrm flipH="1">
              <a:off x="4484838" y="2310715"/>
              <a:ext cx="623769" cy="617638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4" name="달 83">
              <a:extLst>
                <a:ext uri="{FF2B5EF4-FFF2-40B4-BE49-F238E27FC236}">
                  <a16:creationId xmlns:a16="http://schemas.microsoft.com/office/drawing/2014/main" id="{60E8AAB7-E2CF-49AA-87CD-1484BC93039B}"/>
                </a:ext>
              </a:extLst>
            </p:cNvPr>
            <p:cNvSpPr/>
            <p:nvPr/>
          </p:nvSpPr>
          <p:spPr>
            <a:xfrm flipH="1">
              <a:off x="5577983" y="2466205"/>
              <a:ext cx="623769" cy="617638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207E1A3-4C58-4A1F-B081-8EDE75579E31}"/>
                </a:ext>
              </a:extLst>
            </p:cNvPr>
            <p:cNvSpPr/>
            <p:nvPr/>
          </p:nvSpPr>
          <p:spPr>
            <a:xfrm>
              <a:off x="6623925" y="1294912"/>
              <a:ext cx="870751" cy="47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xy</a:t>
              </a:r>
              <a:r>
                <a:rPr lang="en-US" altLang="ko-KR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 </a:t>
              </a: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sym typeface="Symbol" panose="05050102010706020507" pitchFamily="18" charset="2"/>
                </a:rPr>
                <a:t>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773C7DA-1014-402D-A763-45B9A4B475A2}"/>
                </a:ext>
              </a:extLst>
            </p:cNvPr>
            <p:cNvSpPr/>
            <p:nvPr/>
          </p:nvSpPr>
          <p:spPr>
            <a:xfrm>
              <a:off x="6507873" y="2417535"/>
              <a:ext cx="1013419" cy="47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xz</a:t>
              </a: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yz</a:t>
              </a: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sym typeface="Symbol" panose="05050102010706020507" pitchFamily="18" charset="2"/>
                </a:rPr>
                <a:t> 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4AACDFC-38A2-46A8-A796-9FEABE2BB625}"/>
                </a:ext>
              </a:extLst>
            </p:cNvPr>
            <p:cNvCxnSpPr/>
            <p:nvPr/>
          </p:nvCxnSpPr>
          <p:spPr>
            <a:xfrm flipV="1">
              <a:off x="7677454" y="1642543"/>
              <a:ext cx="262382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21DEF362-B40F-4FCC-A56B-F305F0518E0D}"/>
                </a:ext>
              </a:extLst>
            </p:cNvPr>
            <p:cNvCxnSpPr/>
            <p:nvPr/>
          </p:nvCxnSpPr>
          <p:spPr>
            <a:xfrm flipV="1">
              <a:off x="7677454" y="1858058"/>
              <a:ext cx="272325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D95B90D0-3370-41A3-BD17-597F45105FEA}"/>
                </a:ext>
              </a:extLst>
            </p:cNvPr>
            <p:cNvSpPr/>
            <p:nvPr/>
          </p:nvSpPr>
          <p:spPr>
            <a:xfrm>
              <a:off x="7946471" y="1332282"/>
              <a:ext cx="649237" cy="620801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03A0C9E-A155-4208-941F-58BB3E7B69FB}"/>
                </a:ext>
              </a:extLst>
            </p:cNvPr>
            <p:cNvSpPr txBox="1"/>
            <p:nvPr/>
          </p:nvSpPr>
          <p:spPr>
            <a:xfrm>
              <a:off x="7447310" y="139039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5FEE88D-2012-4D59-99A2-C2757688B321}"/>
                </a:ext>
              </a:extLst>
            </p:cNvPr>
            <p:cNvSpPr txBox="1"/>
            <p:nvPr/>
          </p:nvSpPr>
          <p:spPr>
            <a:xfrm>
              <a:off x="7461021" y="1632164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34EF2E8-C46B-44FC-8D69-3B468BEF3EFF}"/>
                </a:ext>
              </a:extLst>
            </p:cNvPr>
            <p:cNvCxnSpPr/>
            <p:nvPr/>
          </p:nvCxnSpPr>
          <p:spPr>
            <a:xfrm flipV="1">
              <a:off x="7677454" y="1427029"/>
              <a:ext cx="262382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E1BD507-5A2F-4288-9C0F-7A495BE9FF5C}"/>
                </a:ext>
              </a:extLst>
            </p:cNvPr>
            <p:cNvSpPr txBox="1"/>
            <p:nvPr/>
          </p:nvSpPr>
          <p:spPr>
            <a:xfrm>
              <a:off x="7456560" y="118221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달 94">
              <a:extLst>
                <a:ext uri="{FF2B5EF4-FFF2-40B4-BE49-F238E27FC236}">
                  <a16:creationId xmlns:a16="http://schemas.microsoft.com/office/drawing/2014/main" id="{64DCF1FD-8F2A-4B6A-805F-A8EDA0FEA036}"/>
                </a:ext>
              </a:extLst>
            </p:cNvPr>
            <p:cNvSpPr/>
            <p:nvPr/>
          </p:nvSpPr>
          <p:spPr>
            <a:xfrm flipH="1">
              <a:off x="7939836" y="2440609"/>
              <a:ext cx="691627" cy="643235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DF5668D-6810-4BAC-B226-984C861F4B19}"/>
                </a:ext>
              </a:extLst>
            </p:cNvPr>
            <p:cNvCxnSpPr/>
            <p:nvPr/>
          </p:nvCxnSpPr>
          <p:spPr>
            <a:xfrm>
              <a:off x="7683950" y="2776586"/>
              <a:ext cx="37784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15B0738-4DBC-410B-9116-41D8D9AEF632}"/>
                </a:ext>
              </a:extLst>
            </p:cNvPr>
            <p:cNvCxnSpPr/>
            <p:nvPr/>
          </p:nvCxnSpPr>
          <p:spPr>
            <a:xfrm flipV="1">
              <a:off x="7694813" y="2991293"/>
              <a:ext cx="310954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7023D91-6844-411D-87F1-FF0862CF2874}"/>
                </a:ext>
              </a:extLst>
            </p:cNvPr>
            <p:cNvSpPr txBox="1"/>
            <p:nvPr/>
          </p:nvSpPr>
          <p:spPr>
            <a:xfrm>
              <a:off x="7464669" y="252362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B82069C-09BC-46AE-A385-10C49FE75C21}"/>
                </a:ext>
              </a:extLst>
            </p:cNvPr>
            <p:cNvSpPr txBox="1"/>
            <p:nvPr/>
          </p:nvSpPr>
          <p:spPr>
            <a:xfrm>
              <a:off x="7478381" y="276539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695755C8-02B5-4883-9648-DA8934F8F9BB}"/>
                </a:ext>
              </a:extLst>
            </p:cNvPr>
            <p:cNvCxnSpPr/>
            <p:nvPr/>
          </p:nvCxnSpPr>
          <p:spPr>
            <a:xfrm flipV="1">
              <a:off x="7694813" y="2560264"/>
              <a:ext cx="310954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A06E573-A5A6-46F9-9C2E-22D80FD0BFE4}"/>
                </a:ext>
              </a:extLst>
            </p:cNvPr>
            <p:cNvSpPr txBox="1"/>
            <p:nvPr/>
          </p:nvSpPr>
          <p:spPr>
            <a:xfrm>
              <a:off x="7473919" y="231544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5195CEB-F172-4656-BCD4-C2AF46C98084}"/>
                </a:ext>
              </a:extLst>
            </p:cNvPr>
            <p:cNvSpPr/>
            <p:nvPr/>
          </p:nvSpPr>
          <p:spPr>
            <a:xfrm>
              <a:off x="8907988" y="1321299"/>
              <a:ext cx="1669047" cy="47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ko-KR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xyz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 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ko-KR" i="1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ko-KR" i="1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ko-KR" i="1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en-US" altLang="ko-KR" ker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0569653-FB59-40CD-8BE8-0F5F7A67FD1D}"/>
                </a:ext>
              </a:extLst>
            </p:cNvPr>
            <p:cNvSpPr/>
            <p:nvPr/>
          </p:nvSpPr>
          <p:spPr>
            <a:xfrm>
              <a:off x="8989741" y="2452199"/>
              <a:ext cx="1587294" cy="47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ko-KR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ko-KR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ko-KR" i="1" kern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ko-KR" i="1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i="1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i="1" ker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ko-KR" kern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en-US" altLang="ko-KR" kern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06F0A6F-00BA-4086-8078-898DC6CC657D}"/>
                </a:ext>
              </a:extLst>
            </p:cNvPr>
            <p:cNvCxnSpPr/>
            <p:nvPr/>
          </p:nvCxnSpPr>
          <p:spPr>
            <a:xfrm>
              <a:off x="8682549" y="1643660"/>
              <a:ext cx="2031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DBD0D835-31B7-4576-B2AF-3E1CCE513929}"/>
                </a:ext>
              </a:extLst>
            </p:cNvPr>
            <p:cNvSpPr/>
            <p:nvPr/>
          </p:nvSpPr>
          <p:spPr>
            <a:xfrm rot="16200000">
              <a:off x="8608249" y="1605953"/>
              <a:ext cx="74300" cy="743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E785CC6E-CE5E-48FD-8799-463C22A3D7BF}"/>
                </a:ext>
              </a:extLst>
            </p:cNvPr>
            <p:cNvCxnSpPr/>
            <p:nvPr/>
          </p:nvCxnSpPr>
          <p:spPr>
            <a:xfrm>
              <a:off x="8712327" y="2771916"/>
              <a:ext cx="2031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9216AB96-88F4-4D14-9254-525CC5742751}"/>
                </a:ext>
              </a:extLst>
            </p:cNvPr>
            <p:cNvSpPr/>
            <p:nvPr/>
          </p:nvSpPr>
          <p:spPr>
            <a:xfrm rot="16200000">
              <a:off x="8638027" y="2734209"/>
              <a:ext cx="74300" cy="743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FF2B5F63-3364-4951-8AD5-08598C11369D}"/>
              </a:ext>
            </a:extLst>
          </p:cNvPr>
          <p:cNvSpPr txBox="1"/>
          <p:nvPr/>
        </p:nvSpPr>
        <p:spPr>
          <a:xfrm>
            <a:off x="876758" y="3484616"/>
            <a:ext cx="3190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>
                <a:solidFill>
                  <a:srgbClr val="00A048"/>
                </a:solidFill>
              </a:rPr>
              <a:t>NAND, NOR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확장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: </a:t>
            </a:r>
            <a:r>
              <a:rPr lang="en-US" altLang="ko-KR">
                <a:solidFill>
                  <a:srgbClr val="00A048"/>
                </a:solidFill>
              </a:rPr>
              <a:t>AND</a:t>
            </a:r>
            <a:r>
              <a:rPr lang="ko-KR" altLang="en-US"/>
              <a:t>와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OR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/>
              <a:t>게이트 확장 후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>
                <a:solidFill>
                  <a:srgbClr val="00A048"/>
                </a:solidFill>
              </a:rPr>
              <a:t>인버터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/>
              <a:t>추가</a:t>
            </a:r>
            <a:endParaRPr lang="en-US" alt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248240-C93B-4729-8E3E-145E6371FFAC}"/>
              </a:ext>
            </a:extLst>
          </p:cNvPr>
          <p:cNvGrpSpPr/>
          <p:nvPr/>
        </p:nvGrpSpPr>
        <p:grpSpPr>
          <a:xfrm>
            <a:off x="4217677" y="3206004"/>
            <a:ext cx="7096420" cy="2833957"/>
            <a:chOff x="4217677" y="3206004"/>
            <a:chExt cx="7096420" cy="2833957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F29B7D10-3ACC-4344-AD88-D8C535563698}"/>
                </a:ext>
              </a:extLst>
            </p:cNvPr>
            <p:cNvSpPr/>
            <p:nvPr/>
          </p:nvSpPr>
          <p:spPr>
            <a:xfrm>
              <a:off x="5564436" y="4441633"/>
              <a:ext cx="441146" cy="47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wx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B44681-C478-40CB-9F8E-AA41082E52FF}"/>
                </a:ext>
              </a:extLst>
            </p:cNvPr>
            <p:cNvGrpSpPr/>
            <p:nvPr/>
          </p:nvGrpSpPr>
          <p:grpSpPr>
            <a:xfrm>
              <a:off x="4249599" y="3206004"/>
              <a:ext cx="4079329" cy="1179160"/>
              <a:chOff x="4158963" y="3306803"/>
              <a:chExt cx="4079329" cy="1179160"/>
            </a:xfrm>
          </p:grpSpPr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FBF182B-9101-4A90-804C-6AA4CDF7F09C}"/>
                  </a:ext>
                </a:extLst>
              </p:cNvPr>
              <p:cNvCxnSpPr/>
              <p:nvPr/>
            </p:nvCxnSpPr>
            <p:spPr>
              <a:xfrm>
                <a:off x="5324881" y="3801307"/>
                <a:ext cx="276342" cy="54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706F6274-AD3F-4757-9C17-063A89495F9C}"/>
                  </a:ext>
                </a:extLst>
              </p:cNvPr>
              <p:cNvCxnSpPr/>
              <p:nvPr/>
            </p:nvCxnSpPr>
            <p:spPr>
              <a:xfrm flipV="1">
                <a:off x="4433754" y="3655102"/>
                <a:ext cx="255089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64FAF314-6743-4CFF-A5EE-11D7A4819E6D}"/>
                  </a:ext>
                </a:extLst>
              </p:cNvPr>
              <p:cNvCxnSpPr/>
              <p:nvPr/>
            </p:nvCxnSpPr>
            <p:spPr>
              <a:xfrm flipV="1">
                <a:off x="4438227" y="3941239"/>
                <a:ext cx="250616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순서도: 지연 164">
                <a:extLst>
                  <a:ext uri="{FF2B5EF4-FFF2-40B4-BE49-F238E27FC236}">
                    <a16:creationId xmlns:a16="http://schemas.microsoft.com/office/drawing/2014/main" id="{8D15F802-6B78-4FF1-9C7A-99FEB7DF2410}"/>
                  </a:ext>
                </a:extLst>
              </p:cNvPr>
              <p:cNvSpPr/>
              <p:nvPr/>
            </p:nvSpPr>
            <p:spPr>
              <a:xfrm>
                <a:off x="4692224" y="3509284"/>
                <a:ext cx="631193" cy="60354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0F159264-3922-4D2D-85B3-D86A3B0144AA}"/>
                  </a:ext>
                </a:extLst>
              </p:cNvPr>
              <p:cNvCxnSpPr/>
              <p:nvPr/>
            </p:nvCxnSpPr>
            <p:spPr>
              <a:xfrm flipV="1">
                <a:off x="5564870" y="3800920"/>
                <a:ext cx="255089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E7C46E89-BB0E-44E0-A9DB-2A0FE4B547BB}"/>
                  </a:ext>
                </a:extLst>
              </p:cNvPr>
              <p:cNvCxnSpPr/>
              <p:nvPr/>
            </p:nvCxnSpPr>
            <p:spPr>
              <a:xfrm flipV="1">
                <a:off x="5569343" y="4087057"/>
                <a:ext cx="250616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순서도: 지연 167">
                <a:extLst>
                  <a:ext uri="{FF2B5EF4-FFF2-40B4-BE49-F238E27FC236}">
                    <a16:creationId xmlns:a16="http://schemas.microsoft.com/office/drawing/2014/main" id="{FD693E29-90AA-4B7B-9295-EEA320D04EDB}"/>
                  </a:ext>
                </a:extLst>
              </p:cNvPr>
              <p:cNvSpPr/>
              <p:nvPr/>
            </p:nvSpPr>
            <p:spPr>
              <a:xfrm>
                <a:off x="5823341" y="3655102"/>
                <a:ext cx="631193" cy="60354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80E917D7-AA40-4462-B7D8-CFED90B70E3B}"/>
                  </a:ext>
                </a:extLst>
              </p:cNvPr>
              <p:cNvCxnSpPr/>
              <p:nvPr/>
            </p:nvCxnSpPr>
            <p:spPr>
              <a:xfrm>
                <a:off x="4433754" y="4345287"/>
                <a:ext cx="1139037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EC17C327-F7B5-4EEF-ACA4-BDA911BAE485}"/>
                  </a:ext>
                </a:extLst>
              </p:cNvPr>
              <p:cNvCxnSpPr/>
              <p:nvPr/>
            </p:nvCxnSpPr>
            <p:spPr>
              <a:xfrm flipV="1">
                <a:off x="5564870" y="4078741"/>
                <a:ext cx="0" cy="26813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386C70E-E584-4C00-895B-3A9761A9B3CF}"/>
                  </a:ext>
                </a:extLst>
              </p:cNvPr>
              <p:cNvSpPr txBox="1"/>
              <p:nvPr/>
            </p:nvSpPr>
            <p:spPr>
              <a:xfrm>
                <a:off x="4158977" y="3404192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69E93AA8-41D2-4F18-8CB9-444AAAF0677B}"/>
                  </a:ext>
                </a:extLst>
              </p:cNvPr>
              <p:cNvSpPr txBox="1"/>
              <p:nvPr/>
            </p:nvSpPr>
            <p:spPr>
              <a:xfrm>
                <a:off x="4162358" y="3721377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26810C8-E119-417C-BAFC-70A8CDB88656}"/>
                  </a:ext>
                </a:extLst>
              </p:cNvPr>
              <p:cNvSpPr txBox="1"/>
              <p:nvPr/>
            </p:nvSpPr>
            <p:spPr>
              <a:xfrm>
                <a:off x="4158963" y="4116631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C3901C79-1F57-49B6-9D0D-3ED5217D7A76}"/>
                  </a:ext>
                </a:extLst>
              </p:cNvPr>
              <p:cNvSpPr/>
              <p:nvPr/>
            </p:nvSpPr>
            <p:spPr>
              <a:xfrm>
                <a:off x="5366565" y="3306803"/>
                <a:ext cx="389850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i="1" kern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xy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6C3C12C1-2617-42FB-BF21-F85A652355DE}"/>
                  </a:ext>
                </a:extLst>
              </p:cNvPr>
              <p:cNvSpPr/>
              <p:nvPr/>
            </p:nvSpPr>
            <p:spPr>
              <a:xfrm>
                <a:off x="6466450" y="3467690"/>
                <a:ext cx="595035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xyz</a:t>
                </a: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  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07" name="이등변 삼각형 206">
                <a:extLst>
                  <a:ext uri="{FF2B5EF4-FFF2-40B4-BE49-F238E27FC236}">
                    <a16:creationId xmlns:a16="http://schemas.microsoft.com/office/drawing/2014/main" id="{7567BEB1-52D8-4AFD-A2B0-94E5558AA748}"/>
                  </a:ext>
                </a:extLst>
              </p:cNvPr>
              <p:cNvSpPr/>
              <p:nvPr/>
            </p:nvSpPr>
            <p:spPr>
              <a:xfrm rot="5400000">
                <a:off x="6898212" y="3813298"/>
                <a:ext cx="382979" cy="305811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B3FBD5EC-859C-4FF3-9382-CFC19D1BB633}"/>
                  </a:ext>
                </a:extLst>
              </p:cNvPr>
              <p:cNvSpPr/>
              <p:nvPr/>
            </p:nvSpPr>
            <p:spPr>
              <a:xfrm>
                <a:off x="7246263" y="3927249"/>
                <a:ext cx="75803" cy="77909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54455414-3921-4051-9963-8DE92C9241E6}"/>
                  </a:ext>
                </a:extLst>
              </p:cNvPr>
              <p:cNvCxnSpPr/>
              <p:nvPr/>
            </p:nvCxnSpPr>
            <p:spPr>
              <a:xfrm>
                <a:off x="6460159" y="3966202"/>
                <a:ext cx="47663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6514174E-DCBE-4F5C-B342-4D67BE002B4B}"/>
                  </a:ext>
                </a:extLst>
              </p:cNvPr>
              <p:cNvCxnSpPr/>
              <p:nvPr/>
            </p:nvCxnSpPr>
            <p:spPr>
              <a:xfrm>
                <a:off x="7318411" y="3966203"/>
                <a:ext cx="21197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F277D4A8-9A37-44E9-A4DA-C53122380A71}"/>
                  </a:ext>
                </a:extLst>
              </p:cNvPr>
              <p:cNvSpPr/>
              <p:nvPr/>
            </p:nvSpPr>
            <p:spPr>
              <a:xfrm>
                <a:off x="7555092" y="3618750"/>
                <a:ext cx="683200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(</a:t>
                </a:r>
                <a:r>
                  <a:rPr lang="en-US" altLang="ko-KR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xyz</a:t>
                </a: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)</a:t>
                </a:r>
                <a:r>
                  <a:rPr lang="en-US" altLang="ko-KR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'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4925DDB-FA42-4C16-8C62-D2A5FA355813}"/>
                </a:ext>
              </a:extLst>
            </p:cNvPr>
            <p:cNvGrpSpPr/>
            <p:nvPr/>
          </p:nvGrpSpPr>
          <p:grpSpPr>
            <a:xfrm>
              <a:off x="9058997" y="3487231"/>
              <a:ext cx="2046727" cy="806777"/>
              <a:chOff x="9343477" y="3487231"/>
              <a:chExt cx="2046727" cy="806777"/>
            </a:xfrm>
          </p:grpSpPr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85194967-887E-4368-8A1B-ADA01FCB8558}"/>
                  </a:ext>
                </a:extLst>
              </p:cNvPr>
              <p:cNvCxnSpPr/>
              <p:nvPr/>
            </p:nvCxnSpPr>
            <p:spPr>
              <a:xfrm>
                <a:off x="10464473" y="3934902"/>
                <a:ext cx="28021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29FD4328-1038-4817-857A-A35C6B62E7BA}"/>
                  </a:ext>
                </a:extLst>
              </p:cNvPr>
              <p:cNvCxnSpPr/>
              <p:nvPr/>
            </p:nvCxnSpPr>
            <p:spPr>
              <a:xfrm flipV="1">
                <a:off x="9567224" y="3934767"/>
                <a:ext cx="255089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EC570BDC-6F34-4F5B-9A84-F3A0239545AF}"/>
                  </a:ext>
                </a:extLst>
              </p:cNvPr>
              <p:cNvCxnSpPr/>
              <p:nvPr/>
            </p:nvCxnSpPr>
            <p:spPr>
              <a:xfrm flipV="1">
                <a:off x="9567224" y="4144291"/>
                <a:ext cx="264756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순서도: 지연 225">
                <a:extLst>
                  <a:ext uri="{FF2B5EF4-FFF2-40B4-BE49-F238E27FC236}">
                    <a16:creationId xmlns:a16="http://schemas.microsoft.com/office/drawing/2014/main" id="{69D3C3E7-D14E-4A1C-BA72-203BEF314D86}"/>
                  </a:ext>
                </a:extLst>
              </p:cNvPr>
              <p:cNvSpPr/>
              <p:nvPr/>
            </p:nvSpPr>
            <p:spPr>
              <a:xfrm>
                <a:off x="9828765" y="3633128"/>
                <a:ext cx="631193" cy="60354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6CFE1D6B-56EE-4AFD-9A45-F8CA67B048BE}"/>
                  </a:ext>
                </a:extLst>
              </p:cNvPr>
              <p:cNvSpPr txBox="1"/>
              <p:nvPr/>
            </p:nvSpPr>
            <p:spPr>
              <a:xfrm>
                <a:off x="9343477" y="3689622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90CD524-9236-460F-B4F9-3462F97A2C54}"/>
                  </a:ext>
                </a:extLst>
              </p:cNvPr>
              <p:cNvSpPr txBox="1"/>
              <p:nvPr/>
            </p:nvSpPr>
            <p:spPr>
              <a:xfrm>
                <a:off x="9356807" y="3924676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9936D628-9D0D-4866-961B-464CA78D2436}"/>
                  </a:ext>
                </a:extLst>
              </p:cNvPr>
              <p:cNvCxnSpPr/>
              <p:nvPr/>
            </p:nvCxnSpPr>
            <p:spPr>
              <a:xfrm flipV="1">
                <a:off x="9567224" y="3725242"/>
                <a:ext cx="255089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13BCD88E-9E63-4DD9-BA94-9A621A994150}"/>
                  </a:ext>
                </a:extLst>
              </p:cNvPr>
              <p:cNvSpPr txBox="1"/>
              <p:nvPr/>
            </p:nvSpPr>
            <p:spPr>
              <a:xfrm>
                <a:off x="9352470" y="3487231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276ED9F6-0769-4778-AB7C-2E95CF79E1C9}"/>
                  </a:ext>
                </a:extLst>
              </p:cNvPr>
              <p:cNvSpPr/>
              <p:nvPr/>
            </p:nvSpPr>
            <p:spPr>
              <a:xfrm>
                <a:off x="10465203" y="3895794"/>
                <a:ext cx="75803" cy="7790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8526F7C3-7CCE-4AD2-9E16-E37AFEDA8313}"/>
                  </a:ext>
                </a:extLst>
              </p:cNvPr>
              <p:cNvSpPr/>
              <p:nvPr/>
            </p:nvSpPr>
            <p:spPr>
              <a:xfrm>
                <a:off x="10707004" y="3601853"/>
                <a:ext cx="683200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(</a:t>
                </a:r>
                <a:r>
                  <a:rPr lang="en-US" altLang="ko-KR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xyz</a:t>
                </a: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)</a:t>
                </a:r>
                <a:r>
                  <a:rPr lang="en-US" altLang="ko-KR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'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9D147FC-B6A2-4BDE-89FA-90576552E175}"/>
                </a:ext>
              </a:extLst>
            </p:cNvPr>
            <p:cNvGrpSpPr/>
            <p:nvPr/>
          </p:nvGrpSpPr>
          <p:grpSpPr>
            <a:xfrm>
              <a:off x="4217677" y="4526730"/>
              <a:ext cx="4415561" cy="1513231"/>
              <a:chOff x="4137564" y="4538025"/>
              <a:chExt cx="4415561" cy="1513231"/>
            </a:xfrm>
          </p:grpSpPr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C892DF85-8E77-42B4-955D-763C1EB1A4B3}"/>
                  </a:ext>
                </a:extLst>
              </p:cNvPr>
              <p:cNvCxnSpPr/>
              <p:nvPr/>
            </p:nvCxnSpPr>
            <p:spPr>
              <a:xfrm>
                <a:off x="5296155" y="4935140"/>
                <a:ext cx="276342" cy="54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654E8705-6A72-4BAB-B5A9-BF6B4B0A360A}"/>
                  </a:ext>
                </a:extLst>
              </p:cNvPr>
              <p:cNvCxnSpPr/>
              <p:nvPr/>
            </p:nvCxnSpPr>
            <p:spPr>
              <a:xfrm flipV="1">
                <a:off x="4402916" y="4788935"/>
                <a:ext cx="255089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5C5E97FB-DFA8-4F12-AF94-CA00F6446C3D}"/>
                  </a:ext>
                </a:extLst>
              </p:cNvPr>
              <p:cNvCxnSpPr/>
              <p:nvPr/>
            </p:nvCxnSpPr>
            <p:spPr>
              <a:xfrm flipV="1">
                <a:off x="4407389" y="5075072"/>
                <a:ext cx="250616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순서도: 지연 178">
                <a:extLst>
                  <a:ext uri="{FF2B5EF4-FFF2-40B4-BE49-F238E27FC236}">
                    <a16:creationId xmlns:a16="http://schemas.microsoft.com/office/drawing/2014/main" id="{96905400-ED3C-4FEF-99A4-2A184F93CB48}"/>
                  </a:ext>
                </a:extLst>
              </p:cNvPr>
              <p:cNvSpPr/>
              <p:nvPr/>
            </p:nvSpPr>
            <p:spPr>
              <a:xfrm>
                <a:off x="4661386" y="4643117"/>
                <a:ext cx="631193" cy="60354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773CB819-C9B9-4855-98BC-88513DAADD7C}"/>
                  </a:ext>
                </a:extLst>
              </p:cNvPr>
              <p:cNvCxnSpPr/>
              <p:nvPr/>
            </p:nvCxnSpPr>
            <p:spPr>
              <a:xfrm flipV="1">
                <a:off x="5564870" y="5205115"/>
                <a:ext cx="255089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1DFDF0F5-269A-4A4D-A33D-00EB0A51C750}"/>
                  </a:ext>
                </a:extLst>
              </p:cNvPr>
              <p:cNvCxnSpPr/>
              <p:nvPr/>
            </p:nvCxnSpPr>
            <p:spPr>
              <a:xfrm flipV="1">
                <a:off x="5569343" y="5491252"/>
                <a:ext cx="250616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순서도: 지연 181">
                <a:extLst>
                  <a:ext uri="{FF2B5EF4-FFF2-40B4-BE49-F238E27FC236}">
                    <a16:creationId xmlns:a16="http://schemas.microsoft.com/office/drawing/2014/main" id="{ECE5EA67-530E-48B2-B5D9-F6669E576999}"/>
                  </a:ext>
                </a:extLst>
              </p:cNvPr>
              <p:cNvSpPr/>
              <p:nvPr/>
            </p:nvSpPr>
            <p:spPr>
              <a:xfrm>
                <a:off x="5823341" y="5059297"/>
                <a:ext cx="631193" cy="60354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AE8311FC-E90D-47DB-93AE-239D140FF8AD}"/>
                  </a:ext>
                </a:extLst>
              </p:cNvPr>
              <p:cNvCxnSpPr/>
              <p:nvPr/>
            </p:nvCxnSpPr>
            <p:spPr>
              <a:xfrm>
                <a:off x="5292579" y="5749483"/>
                <a:ext cx="28021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7B7BC2D4-C4A2-40CB-86C9-42C44F0E8891}"/>
                  </a:ext>
                </a:extLst>
              </p:cNvPr>
              <p:cNvCxnSpPr/>
              <p:nvPr/>
            </p:nvCxnSpPr>
            <p:spPr>
              <a:xfrm flipV="1">
                <a:off x="5564870" y="5482936"/>
                <a:ext cx="0" cy="26813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B17B21FD-4219-4FAD-A6F3-DEBE1E91CFE8}"/>
                  </a:ext>
                </a:extLst>
              </p:cNvPr>
              <p:cNvSpPr txBox="1"/>
              <p:nvPr/>
            </p:nvSpPr>
            <p:spPr>
              <a:xfrm>
                <a:off x="4142079" y="4538025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91C8463C-FC6B-40B9-9B51-03E91AF62F4B}"/>
                  </a:ext>
                </a:extLst>
              </p:cNvPr>
              <p:cNvSpPr txBox="1"/>
              <p:nvPr/>
            </p:nvSpPr>
            <p:spPr>
              <a:xfrm>
                <a:off x="4145461" y="485521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5DEDA181-4F84-419D-95D4-BBEAB7332011}"/>
                  </a:ext>
                </a:extLst>
              </p:cNvPr>
              <p:cNvSpPr/>
              <p:nvPr/>
            </p:nvSpPr>
            <p:spPr>
              <a:xfrm>
                <a:off x="6476481" y="4850422"/>
                <a:ext cx="633507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i="1" kern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wxyz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967B2032-6F28-43BA-9212-A525C14D23DA}"/>
                  </a:ext>
                </a:extLst>
              </p:cNvPr>
              <p:cNvCxnSpPr/>
              <p:nvPr/>
            </p:nvCxnSpPr>
            <p:spPr>
              <a:xfrm flipV="1">
                <a:off x="5564870" y="4945169"/>
                <a:ext cx="0" cy="26813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E33355EB-567C-45C1-9C4D-EB80EAA6DFD1}"/>
                  </a:ext>
                </a:extLst>
              </p:cNvPr>
              <p:cNvCxnSpPr/>
              <p:nvPr/>
            </p:nvCxnSpPr>
            <p:spPr>
              <a:xfrm flipV="1">
                <a:off x="4398400" y="5593527"/>
                <a:ext cx="255089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04BCC67-A352-42C9-871F-B8D396A15006}"/>
                  </a:ext>
                </a:extLst>
              </p:cNvPr>
              <p:cNvCxnSpPr/>
              <p:nvPr/>
            </p:nvCxnSpPr>
            <p:spPr>
              <a:xfrm flipV="1">
                <a:off x="4402873" y="5879664"/>
                <a:ext cx="250616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순서도: 지연 191">
                <a:extLst>
                  <a:ext uri="{FF2B5EF4-FFF2-40B4-BE49-F238E27FC236}">
                    <a16:creationId xmlns:a16="http://schemas.microsoft.com/office/drawing/2014/main" id="{284E8BEC-922C-48E5-9173-DAE2ED07797C}"/>
                  </a:ext>
                </a:extLst>
              </p:cNvPr>
              <p:cNvSpPr/>
              <p:nvPr/>
            </p:nvSpPr>
            <p:spPr>
              <a:xfrm>
                <a:off x="4656871" y="5447709"/>
                <a:ext cx="631193" cy="60354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DCA6BBF-88DA-4AC1-9B2A-56FD39120DE3}"/>
                  </a:ext>
                </a:extLst>
              </p:cNvPr>
              <p:cNvSpPr txBox="1"/>
              <p:nvPr/>
            </p:nvSpPr>
            <p:spPr>
              <a:xfrm>
                <a:off x="4137564" y="5342617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62D0676C-5636-4B2C-A093-2834E69B6570}"/>
                  </a:ext>
                </a:extLst>
              </p:cNvPr>
              <p:cNvSpPr txBox="1"/>
              <p:nvPr/>
            </p:nvSpPr>
            <p:spPr>
              <a:xfrm>
                <a:off x="4140945" y="5659802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FF9C33A1-A789-4708-B78A-7EE6CA14C9DF}"/>
                  </a:ext>
                </a:extLst>
              </p:cNvPr>
              <p:cNvSpPr/>
              <p:nvPr/>
            </p:nvSpPr>
            <p:spPr>
              <a:xfrm>
                <a:off x="5367189" y="5532948"/>
                <a:ext cx="377026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i="1" kern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yz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14" name="이등변 삼각형 213">
                <a:extLst>
                  <a:ext uri="{FF2B5EF4-FFF2-40B4-BE49-F238E27FC236}">
                    <a16:creationId xmlns:a16="http://schemas.microsoft.com/office/drawing/2014/main" id="{4C3A35FF-F474-42FF-96F6-3A5C7A76957B}"/>
                  </a:ext>
                </a:extLst>
              </p:cNvPr>
              <p:cNvSpPr/>
              <p:nvPr/>
            </p:nvSpPr>
            <p:spPr>
              <a:xfrm rot="5400000">
                <a:off x="7106044" y="5216074"/>
                <a:ext cx="382979" cy="305811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31C1436A-AC4C-4DBF-8693-D43331308C51}"/>
                  </a:ext>
                </a:extLst>
              </p:cNvPr>
              <p:cNvSpPr/>
              <p:nvPr/>
            </p:nvSpPr>
            <p:spPr>
              <a:xfrm>
                <a:off x="7454094" y="5330025"/>
                <a:ext cx="75803" cy="7790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8CD0C233-155C-4106-A06B-A56E04F6FFC1}"/>
                  </a:ext>
                </a:extLst>
              </p:cNvPr>
              <p:cNvCxnSpPr>
                <a:endCxn id="214" idx="3"/>
              </p:cNvCxnSpPr>
              <p:nvPr/>
            </p:nvCxnSpPr>
            <p:spPr>
              <a:xfrm>
                <a:off x="6459906" y="5368979"/>
                <a:ext cx="684722" cy="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4C5C6507-1401-412E-859A-B25000E18F6E}"/>
                  </a:ext>
                </a:extLst>
              </p:cNvPr>
              <p:cNvCxnSpPr/>
              <p:nvPr/>
            </p:nvCxnSpPr>
            <p:spPr>
              <a:xfrm>
                <a:off x="7526243" y="5368979"/>
                <a:ext cx="21197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BD428E4-9181-4691-B11C-88760B4F1C2D}"/>
                  </a:ext>
                </a:extLst>
              </p:cNvPr>
              <p:cNvSpPr/>
              <p:nvPr/>
            </p:nvSpPr>
            <p:spPr>
              <a:xfrm>
                <a:off x="7716036" y="5020563"/>
                <a:ext cx="837089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(</a:t>
                </a:r>
                <a:r>
                  <a:rPr lang="en-US" altLang="ko-KR" i="1" kern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wxyz</a:t>
                </a: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)</a:t>
                </a:r>
                <a:r>
                  <a:rPr lang="en-US" altLang="ko-KR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'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</p:grpSp>
        <p:sp>
          <p:nvSpPr>
            <p:cNvPr id="220" name="오른쪽 화살표 290">
              <a:extLst>
                <a:ext uri="{FF2B5EF4-FFF2-40B4-BE49-F238E27FC236}">
                  <a16:creationId xmlns:a16="http://schemas.microsoft.com/office/drawing/2014/main" id="{6FF3C178-339B-4F7F-BC29-55449E352CF9}"/>
                </a:ext>
              </a:extLst>
            </p:cNvPr>
            <p:cNvSpPr/>
            <p:nvPr/>
          </p:nvSpPr>
          <p:spPr>
            <a:xfrm>
              <a:off x="8663792" y="3811057"/>
              <a:ext cx="296180" cy="24048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오른쪽 화살표 291">
              <a:extLst>
                <a:ext uri="{FF2B5EF4-FFF2-40B4-BE49-F238E27FC236}">
                  <a16:creationId xmlns:a16="http://schemas.microsoft.com/office/drawing/2014/main" id="{284DE505-081A-4937-97AC-1C79177FB330}"/>
                </a:ext>
              </a:extLst>
            </p:cNvPr>
            <p:cNvSpPr/>
            <p:nvPr/>
          </p:nvSpPr>
          <p:spPr>
            <a:xfrm>
              <a:off x="8663792" y="5253915"/>
              <a:ext cx="296180" cy="24048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370D6-8924-43B7-AF8D-485B4547D305}"/>
                </a:ext>
              </a:extLst>
            </p:cNvPr>
            <p:cNvGrpSpPr/>
            <p:nvPr/>
          </p:nvGrpSpPr>
          <p:grpSpPr>
            <a:xfrm>
              <a:off x="9054372" y="4888781"/>
              <a:ext cx="2259725" cy="823168"/>
              <a:chOff x="9338852" y="4888781"/>
              <a:chExt cx="2259725" cy="823168"/>
            </a:xfrm>
          </p:grpSpPr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D9B288EA-1D72-4E2D-AF04-F7F54F36446E}"/>
                  </a:ext>
                </a:extLst>
              </p:cNvPr>
              <p:cNvCxnSpPr/>
              <p:nvPr/>
            </p:nvCxnSpPr>
            <p:spPr>
              <a:xfrm>
                <a:off x="10484283" y="5352844"/>
                <a:ext cx="28021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B3DE77B1-08DC-4EFA-8A6C-AD0EAA6D00D0}"/>
                  </a:ext>
                </a:extLst>
              </p:cNvPr>
              <p:cNvCxnSpPr/>
              <p:nvPr/>
            </p:nvCxnSpPr>
            <p:spPr>
              <a:xfrm flipV="1">
                <a:off x="9587034" y="5282866"/>
                <a:ext cx="255089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8BF90F99-9B0B-4135-AC6D-2230E5D5F19F}"/>
                  </a:ext>
                </a:extLst>
              </p:cNvPr>
              <p:cNvCxnSpPr/>
              <p:nvPr/>
            </p:nvCxnSpPr>
            <p:spPr>
              <a:xfrm flipV="1">
                <a:off x="9587034" y="5562233"/>
                <a:ext cx="264756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순서도: 지연 199">
                <a:extLst>
                  <a:ext uri="{FF2B5EF4-FFF2-40B4-BE49-F238E27FC236}">
                    <a16:creationId xmlns:a16="http://schemas.microsoft.com/office/drawing/2014/main" id="{F4CCA6D9-4C86-475C-890A-D97067D932D2}"/>
                  </a:ext>
                </a:extLst>
              </p:cNvPr>
              <p:cNvSpPr/>
              <p:nvPr/>
            </p:nvSpPr>
            <p:spPr>
              <a:xfrm>
                <a:off x="9848575" y="5051070"/>
                <a:ext cx="631193" cy="60354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102E4A1-4E6A-4E1A-93F4-9297E21BC563}"/>
                  </a:ext>
                </a:extLst>
              </p:cNvPr>
              <p:cNvSpPr txBox="1"/>
              <p:nvPr/>
            </p:nvSpPr>
            <p:spPr>
              <a:xfrm>
                <a:off x="9369624" y="5168817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AA6C1E1B-B2F5-473B-8CB1-EFE0E8195F6A}"/>
                  </a:ext>
                </a:extLst>
              </p:cNvPr>
              <p:cNvSpPr txBox="1"/>
              <p:nvPr/>
            </p:nvSpPr>
            <p:spPr>
              <a:xfrm>
                <a:off x="9376617" y="5342617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41A9428A-86F9-4CD8-BE4C-A6EA79878F76}"/>
                  </a:ext>
                </a:extLst>
              </p:cNvPr>
              <p:cNvCxnSpPr/>
              <p:nvPr/>
            </p:nvCxnSpPr>
            <p:spPr>
              <a:xfrm flipV="1">
                <a:off x="9587034" y="5143183"/>
                <a:ext cx="255089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0FAA442F-36EB-4EA2-B88A-BF8BB48A6387}"/>
                  </a:ext>
                </a:extLst>
              </p:cNvPr>
              <p:cNvSpPr txBox="1"/>
              <p:nvPr/>
            </p:nvSpPr>
            <p:spPr>
              <a:xfrm>
                <a:off x="9370168" y="5029792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F39502FA-FE7E-4E82-AA84-9D9343AF71A7}"/>
                  </a:ext>
                </a:extLst>
              </p:cNvPr>
              <p:cNvCxnSpPr/>
              <p:nvPr/>
            </p:nvCxnSpPr>
            <p:spPr>
              <a:xfrm flipV="1">
                <a:off x="9587034" y="5422550"/>
                <a:ext cx="255089" cy="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DD9946C-575E-4E4A-9411-6FB82C2269C0}"/>
                  </a:ext>
                </a:extLst>
              </p:cNvPr>
              <p:cNvSpPr txBox="1"/>
              <p:nvPr/>
            </p:nvSpPr>
            <p:spPr>
              <a:xfrm>
                <a:off x="9338852" y="488878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881E0DCE-14D3-4429-AC34-8BA41493F8C6}"/>
                  </a:ext>
                </a:extLst>
              </p:cNvPr>
              <p:cNvSpPr/>
              <p:nvPr/>
            </p:nvSpPr>
            <p:spPr>
              <a:xfrm>
                <a:off x="10761488" y="5001788"/>
                <a:ext cx="837089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(</a:t>
                </a:r>
                <a:r>
                  <a:rPr lang="en-US" altLang="ko-KR" i="1" kern="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wxyz</a:t>
                </a:r>
                <a:r>
                  <a:rPr lang="en-US" altLang="ko-KR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)</a:t>
                </a:r>
                <a:r>
                  <a:rPr lang="en-US" altLang="ko-KR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'</a:t>
                </a:r>
                <a:endPara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2229B2D7-E248-41F4-A553-3472ADA85A26}"/>
                  </a:ext>
                </a:extLst>
              </p:cNvPr>
              <p:cNvSpPr/>
              <p:nvPr/>
            </p:nvSpPr>
            <p:spPr>
              <a:xfrm>
                <a:off x="10483992" y="5313888"/>
                <a:ext cx="75803" cy="7790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75F45035-B70F-47D3-87EE-90C3A58878BF}"/>
              </a:ext>
            </a:extLst>
          </p:cNvPr>
          <p:cNvGrpSpPr/>
          <p:nvPr/>
        </p:nvGrpSpPr>
        <p:grpSpPr>
          <a:xfrm>
            <a:off x="8668869" y="5826752"/>
            <a:ext cx="2689411" cy="369332"/>
            <a:chOff x="8668869" y="5826752"/>
            <a:chExt cx="2689411" cy="369332"/>
          </a:xfrm>
        </p:grpSpPr>
        <p:sp>
          <p:nvSpPr>
            <p:cNvPr id="232" name="화살표: 오른쪽 231">
              <a:extLst>
                <a:ext uri="{FF2B5EF4-FFF2-40B4-BE49-F238E27FC236}">
                  <a16:creationId xmlns:a16="http://schemas.microsoft.com/office/drawing/2014/main" id="{73B68315-35B1-485C-AAC0-5AB123C078A2}"/>
                </a:ext>
              </a:extLst>
            </p:cNvPr>
            <p:cNvSpPr/>
            <p:nvPr/>
          </p:nvSpPr>
          <p:spPr>
            <a:xfrm>
              <a:off x="8668869" y="5906950"/>
              <a:ext cx="564777" cy="28913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2259E67-8870-4B59-BAB8-5E9108CBE2B8}"/>
                </a:ext>
              </a:extLst>
            </p:cNvPr>
            <p:cNvSpPr txBox="1"/>
            <p:nvPr/>
          </p:nvSpPr>
          <p:spPr>
            <a:xfrm>
              <a:off x="9395009" y="5826752"/>
              <a:ext cx="1963271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예제 </a:t>
              </a:r>
              <a:r>
                <a:rPr lang="en-US" altLang="ko-KR"/>
                <a:t>2.5 </a:t>
              </a:r>
              <a:r>
                <a:rPr lang="ko-KR" altLang="en-US"/>
                <a:t>참조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862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27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2.6 XOR </a:t>
            </a:r>
            <a:r>
              <a:rPr lang="ko-KR" altLang="en-US" sz="2200"/>
              <a:t>연산의 활용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38199" y="720941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패리티 검사</a:t>
            </a:r>
            <a:r>
              <a:rPr lang="en-US" altLang="ko-KR" sz="2000">
                <a:solidFill>
                  <a:srgbClr val="0070C0"/>
                </a:solidFill>
              </a:rPr>
              <a:t>(parity check)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E0EF8698-9010-415F-99CA-E5578A9FDA3D}"/>
              </a:ext>
            </a:extLst>
          </p:cNvPr>
          <p:cNvSpPr txBox="1">
            <a:spLocks/>
          </p:cNvSpPr>
          <p:nvPr/>
        </p:nvSpPr>
        <p:spPr>
          <a:xfrm>
            <a:off x="838200" y="1146982"/>
            <a:ext cx="10515600" cy="1555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오류 검출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(error detection)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en-US" altLang="ko-KR" sz="1800"/>
              <a:t>: </a:t>
            </a:r>
            <a:r>
              <a:rPr lang="ko-KR" altLang="en-US" sz="1800"/>
              <a:t>오류 발생 여부만 검사</a:t>
            </a:r>
            <a:endParaRPr lang="en-US" altLang="ko-KR" sz="180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상대적으로 작은 수의 패리티 비트를 추가하여 오류 검출 가능</a:t>
            </a:r>
            <a:endParaRPr lang="en-US" altLang="ko-KR" sz="180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오류 수정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(error correction) </a:t>
            </a:r>
            <a:r>
              <a:rPr lang="en-US" altLang="ko-KR" sz="1800"/>
              <a:t>: </a:t>
            </a:r>
            <a:r>
              <a:rPr lang="ko-KR" altLang="en-US" sz="1800"/>
              <a:t>오류</a:t>
            </a:r>
            <a:r>
              <a:rPr lang="en-US" altLang="ko-KR" sz="1800"/>
              <a:t> </a:t>
            </a:r>
            <a:r>
              <a:rPr lang="ko-KR" altLang="en-US" sz="1800"/>
              <a:t>수정 가능</a:t>
            </a:r>
            <a:endParaRPr lang="en-US" altLang="ko-KR" sz="180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많은 수의 패리티 비트를 요구</a:t>
            </a:r>
            <a:endParaRPr lang="en-US" altLang="ko-KR" sz="18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841ECA-E97A-4C80-93AB-54878992E2E0}"/>
              </a:ext>
            </a:extLst>
          </p:cNvPr>
          <p:cNvSpPr txBox="1"/>
          <p:nvPr/>
        </p:nvSpPr>
        <p:spPr>
          <a:xfrm>
            <a:off x="955039" y="3201065"/>
            <a:ext cx="10281920" cy="30542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Message : 0010 1011</a:t>
            </a: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Tx data : 0010 1011 +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0010 1011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(XOR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는 전체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의 개수를 짝수 개로 만듦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ctr" fontAlgn="base">
              <a:lnSpc>
                <a:spcPct val="120000"/>
              </a:lnSpc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0⊕0⊕1⊕0⊕1⊕0⊕1⊕1 =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Rx data : 00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 1011 0 :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번째 비트 오류 시</a:t>
            </a:r>
          </a:p>
          <a:p>
            <a:pPr lvl="2" algn="ctr" fontAlgn="base">
              <a:lnSpc>
                <a:spcPct val="120000"/>
              </a:lnSpc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D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 =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오류 발생 감지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수신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 전체에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XOR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수행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Rx data : 0010 1011 0 : 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오류 없음</a:t>
            </a:r>
          </a:p>
          <a:p>
            <a:pPr lvl="2" algn="ctr" fontAlgn="base">
              <a:lnSpc>
                <a:spcPct val="120000"/>
              </a:lnSpc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 = 0 :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오류 없음</a:t>
            </a:r>
            <a:endParaRPr lang="en-US" altLang="ko-KR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두 비트 오류 발생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 검출 불가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 오류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에도 위치 확인 불가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그림 71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5E4C2C69-3BEE-44FA-AB87-3322714C1D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" y="2746649"/>
            <a:ext cx="1907237" cy="102885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36F471A-BD21-4E24-9D70-86D6B69E0BC8}"/>
              </a:ext>
            </a:extLst>
          </p:cNvPr>
          <p:cNvSpPr txBox="1"/>
          <p:nvPr/>
        </p:nvSpPr>
        <p:spPr>
          <a:xfrm>
            <a:off x="1995913" y="2823111"/>
            <a:ext cx="9241046" cy="428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패리티 비트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맛보기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 sz="20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 오류 검출 기능</a:t>
            </a:r>
            <a:endParaRPr lang="en-US" altLang="ko-KR" sz="200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63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28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2.6 XOR </a:t>
            </a:r>
            <a:r>
              <a:rPr lang="ko-KR" altLang="en-US" sz="2200"/>
              <a:t>연산의 활용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38199" y="720941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패리티 검사</a:t>
            </a:r>
            <a:r>
              <a:rPr lang="en-US" altLang="ko-KR" sz="2000">
                <a:solidFill>
                  <a:srgbClr val="0070C0"/>
                </a:solidFill>
              </a:rPr>
              <a:t>(parity check)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841ECA-E97A-4C80-93AB-54878992E2E0}"/>
              </a:ext>
            </a:extLst>
          </p:cNvPr>
          <p:cNvSpPr txBox="1"/>
          <p:nvPr/>
        </p:nvSpPr>
        <p:spPr>
          <a:xfrm>
            <a:off x="1101382" y="1970176"/>
            <a:ext cx="10166982" cy="3387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91440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Message : 0010 1001 1101 0110</a:t>
            </a:r>
          </a:p>
          <a:p>
            <a:pPr lvl="1">
              <a:lnSpc>
                <a:spcPct val="120000"/>
              </a:lnSpc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20000"/>
              </a:lnSpc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20000"/>
              </a:lnSpc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F9193-05FF-465B-80E1-F24F62540B2D}"/>
              </a:ext>
            </a:extLst>
          </p:cNvPr>
          <p:cNvSpPr txBox="1"/>
          <p:nvPr/>
        </p:nvSpPr>
        <p:spPr>
          <a:xfrm>
            <a:off x="1101382" y="4683704"/>
            <a:ext cx="10166982" cy="1389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많은 패리티가 추가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>
                <a:solidFill>
                  <a:srgbClr val="C00000"/>
                </a:solidFill>
              </a:rPr>
              <a:t>1-</a:t>
            </a:r>
            <a:r>
              <a:rPr lang="ko-KR" altLang="en-US">
                <a:solidFill>
                  <a:srgbClr val="C00000"/>
                </a:solidFill>
              </a:rPr>
              <a:t>비트 오류 수정 </a:t>
            </a:r>
            <a:r>
              <a:rPr lang="ko-KR" altLang="en-US"/>
              <a:t>가능</a:t>
            </a:r>
            <a:endParaRPr lang="en-US" altLang="ko-KR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패리티 위치에서의 </a:t>
            </a:r>
            <a:r>
              <a:rPr lang="ko-KR" altLang="en-US">
                <a:solidFill>
                  <a:srgbClr val="C00000"/>
                </a:solidFill>
              </a:rPr>
              <a:t>오류 발생</a:t>
            </a:r>
            <a:r>
              <a:rPr lang="ko-KR" altLang="en-US"/>
              <a:t>이나 </a:t>
            </a:r>
            <a:r>
              <a:rPr lang="ko-KR" altLang="en-US">
                <a:solidFill>
                  <a:srgbClr val="C00000"/>
                </a:solidFill>
              </a:rPr>
              <a:t>두 비트 오류 발생</a:t>
            </a:r>
            <a:r>
              <a:rPr lang="ko-KR" altLang="en-US"/>
              <a:t> 시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00A048"/>
                </a:solidFill>
              </a:rPr>
              <a:t>검출</a:t>
            </a:r>
            <a:r>
              <a:rPr lang="ko-KR" altLang="en-US"/>
              <a:t>만 가능</a:t>
            </a:r>
            <a:endParaRPr lang="en-US" altLang="ko-KR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보편적 통신 환경에서는 여러 인접 비트에서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다발성 오류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(burst error)</a:t>
            </a:r>
            <a:r>
              <a:rPr lang="ko-KR" altLang="en-US"/>
              <a:t>가 흔함</a:t>
            </a:r>
            <a:endParaRPr lang="en-US" altLang="ko-KR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A048"/>
                </a:solidFill>
              </a:rPr>
              <a:t>순환 중복 검사</a:t>
            </a:r>
            <a:r>
              <a:rPr lang="en-US" altLang="ko-KR">
                <a:solidFill>
                  <a:srgbClr val="00A048"/>
                </a:solidFill>
              </a:rPr>
              <a:t>(CRC:cyclic redundancy check): </a:t>
            </a:r>
            <a:r>
              <a:rPr lang="ko-KR" altLang="en-US"/>
              <a:t>다수 비트의 오류 검출을 위한 기법</a:t>
            </a:r>
            <a:endParaRPr lang="en-US" altLang="ko-KR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6C24021-8231-4B59-B157-816A20F7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8484"/>
              </p:ext>
            </p:extLst>
          </p:nvPr>
        </p:nvGraphicFramePr>
        <p:xfrm>
          <a:off x="2055002" y="2715974"/>
          <a:ext cx="1748230" cy="1428330"/>
        </p:xfrm>
        <a:graphic>
          <a:graphicData uri="http://schemas.openxmlformats.org/drawingml/2006/table">
            <a:tbl>
              <a:tblPr/>
              <a:tblGrid>
                <a:gridCol w="349646">
                  <a:extLst>
                    <a:ext uri="{9D8B030D-6E8A-4147-A177-3AD203B41FA5}">
                      <a16:colId xmlns:a16="http://schemas.microsoft.com/office/drawing/2014/main" val="3721204358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3464951874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2520934024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4184288648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920920539"/>
                    </a:ext>
                  </a:extLst>
                </a:gridCol>
              </a:tblGrid>
              <a:tr h="28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6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868967"/>
                  </a:ext>
                </a:extLst>
              </a:tr>
              <a:tr h="28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6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951928"/>
                  </a:ext>
                </a:extLst>
              </a:tr>
              <a:tr h="28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6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826177"/>
                  </a:ext>
                </a:extLst>
              </a:tr>
              <a:tr h="28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600" kern="0" spc="0" baseline="-2500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986597"/>
                  </a:ext>
                </a:extLst>
              </a:tr>
              <a:tr h="2856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6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6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6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P</a:t>
                      </a:r>
                      <a:r>
                        <a:rPr lang="en-US" sz="1600" kern="0" spc="0" baseline="-2500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baseline="-2500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43953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99A9BC7-1AA0-4224-9C5C-467D3A387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89016"/>
              </p:ext>
            </p:extLst>
          </p:nvPr>
        </p:nvGraphicFramePr>
        <p:xfrm>
          <a:off x="4798199" y="2715974"/>
          <a:ext cx="1748230" cy="1454234"/>
        </p:xfrm>
        <a:graphic>
          <a:graphicData uri="http://schemas.openxmlformats.org/drawingml/2006/table">
            <a:tbl>
              <a:tblPr/>
              <a:tblGrid>
                <a:gridCol w="349646">
                  <a:extLst>
                    <a:ext uri="{9D8B030D-6E8A-4147-A177-3AD203B41FA5}">
                      <a16:colId xmlns:a16="http://schemas.microsoft.com/office/drawing/2014/main" val="2099747587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434867114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2993736326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56336313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399467504"/>
                    </a:ext>
                  </a:extLst>
                </a:gridCol>
              </a:tblGrid>
              <a:tr h="2936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77565"/>
                  </a:ext>
                </a:extLst>
              </a:tr>
              <a:tr h="2936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670725"/>
                  </a:ext>
                </a:extLst>
              </a:tr>
              <a:tr h="2936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711816"/>
                  </a:ext>
                </a:extLst>
              </a:tr>
              <a:tr h="2936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496256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baseline="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15616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0DD291D-8CCC-424B-A497-CCFED8825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02513"/>
              </p:ext>
            </p:extLst>
          </p:nvPr>
        </p:nvGraphicFramePr>
        <p:xfrm>
          <a:off x="7541396" y="2715974"/>
          <a:ext cx="1748230" cy="1398270"/>
        </p:xfrm>
        <a:graphic>
          <a:graphicData uri="http://schemas.openxmlformats.org/drawingml/2006/table">
            <a:tbl>
              <a:tblPr/>
              <a:tblGrid>
                <a:gridCol w="349646">
                  <a:extLst>
                    <a:ext uri="{9D8B030D-6E8A-4147-A177-3AD203B41FA5}">
                      <a16:colId xmlns:a16="http://schemas.microsoft.com/office/drawing/2014/main" val="2612664412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259836813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3226753155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1517648419"/>
                    </a:ext>
                  </a:extLst>
                </a:gridCol>
                <a:gridCol w="349646">
                  <a:extLst>
                    <a:ext uri="{9D8B030D-6E8A-4147-A177-3AD203B41FA5}">
                      <a16:colId xmlns:a16="http://schemas.microsoft.com/office/drawing/2014/main" val="2627183845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3798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95234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12508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18963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baseline="0" dirty="0">
                        <a:solidFill>
                          <a:srgbClr val="3057B9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552295"/>
                  </a:ext>
                </a:extLst>
              </a:tr>
            </a:tbl>
          </a:graphicData>
        </a:graphic>
      </p:graphicFrame>
      <p:sp>
        <p:nvSpPr>
          <p:cNvPr id="13" name="오른쪽 화살표 14">
            <a:extLst>
              <a:ext uri="{FF2B5EF4-FFF2-40B4-BE49-F238E27FC236}">
                <a16:creationId xmlns:a16="http://schemas.microsoft.com/office/drawing/2014/main" id="{649A801C-A52E-4D25-8A59-7959DEF52F55}"/>
              </a:ext>
            </a:extLst>
          </p:cNvPr>
          <p:cNvSpPr/>
          <p:nvPr/>
        </p:nvSpPr>
        <p:spPr>
          <a:xfrm>
            <a:off x="4132862" y="3346715"/>
            <a:ext cx="356167" cy="2891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5">
            <a:extLst>
              <a:ext uri="{FF2B5EF4-FFF2-40B4-BE49-F238E27FC236}">
                <a16:creationId xmlns:a16="http://schemas.microsoft.com/office/drawing/2014/main" id="{6B3B5135-7E25-4D04-9635-B561C02A1BDF}"/>
              </a:ext>
            </a:extLst>
          </p:cNvPr>
          <p:cNvSpPr/>
          <p:nvPr/>
        </p:nvSpPr>
        <p:spPr>
          <a:xfrm>
            <a:off x="6865829" y="3346715"/>
            <a:ext cx="356167" cy="2891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B43247-324D-4331-81DD-736FA5B00EF8}"/>
              </a:ext>
            </a:extLst>
          </p:cNvPr>
          <p:cNvSpPr/>
          <p:nvPr/>
        </p:nvSpPr>
        <p:spPr>
          <a:xfrm>
            <a:off x="2223635" y="4205684"/>
            <a:ext cx="1410963" cy="432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ctr" fontAlgn="base" latinLnBrk="0">
              <a:lnSpc>
                <a:spcPct val="160000"/>
              </a:lnSpc>
            </a:pPr>
            <a:r>
              <a:rPr lang="ko-KR" altLang="en-US" sz="1600" kern="0" dirty="0">
                <a:latin typeface="맑은 고딕" panose="020B0503020000020004" pitchFamily="50" charset="-127"/>
              </a:rPr>
              <a:t>패리티 구성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2D7A45-7711-4B0A-8ED2-C878FAC04A40}"/>
              </a:ext>
            </a:extLst>
          </p:cNvPr>
          <p:cNvSpPr/>
          <p:nvPr/>
        </p:nvSpPr>
        <p:spPr>
          <a:xfrm>
            <a:off x="4966832" y="4205683"/>
            <a:ext cx="1410963" cy="432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ctr" fontAlgn="base" latinLnBrk="0">
              <a:lnSpc>
                <a:spcPct val="160000"/>
              </a:lnSpc>
            </a:pPr>
            <a:r>
              <a:rPr lang="ko-KR" altLang="en-US" sz="1600" kern="0" dirty="0">
                <a:latin typeface="맑은 고딕" panose="020B0503020000020004" pitchFamily="50" charset="-127"/>
              </a:rPr>
              <a:t>전송 데이터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2A5DB3-EF17-4543-B337-7EB33A97D98A}"/>
              </a:ext>
            </a:extLst>
          </p:cNvPr>
          <p:cNvSpPr/>
          <p:nvPr/>
        </p:nvSpPr>
        <p:spPr>
          <a:xfrm>
            <a:off x="7656896" y="4205682"/>
            <a:ext cx="1410963" cy="432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algn="ctr" fontAlgn="base" latinLnBrk="0">
              <a:lnSpc>
                <a:spcPct val="160000"/>
              </a:lnSpc>
            </a:pPr>
            <a:r>
              <a:rPr lang="ko-KR" altLang="en-US" sz="1600" kern="0">
                <a:latin typeface="맑은 고딕" panose="020B0503020000020004" pitchFamily="50" charset="-127"/>
              </a:rPr>
              <a:t>수신 데이터</a:t>
            </a:r>
            <a:endParaRPr lang="ko-KR" altLang="en-US" sz="1600" kern="0">
              <a:latin typeface="함초롬바탕" panose="02030604000101010101" pitchFamily="18" charset="-127"/>
            </a:endParaRPr>
          </a:p>
        </p:txBody>
      </p:sp>
      <p:pic>
        <p:nvPicPr>
          <p:cNvPr id="18" name="그림 17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FD1B49E4-3AAE-4039-9343-CB7F32D254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3" y="1422543"/>
            <a:ext cx="1907237" cy="10288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D4330C-503E-41CB-B4CF-7B1AA1E91A39}"/>
              </a:ext>
            </a:extLst>
          </p:cNvPr>
          <p:cNvSpPr txBox="1"/>
          <p:nvPr/>
        </p:nvSpPr>
        <p:spPr>
          <a:xfrm>
            <a:off x="2071410" y="1551567"/>
            <a:ext cx="9196953" cy="4285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패리티 비트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맛보기 </a:t>
            </a:r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20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차원 패리티</a:t>
            </a:r>
            <a:endParaRPr lang="en-US" altLang="ko-KR" sz="200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75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29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2.6 XOR </a:t>
            </a:r>
            <a:r>
              <a:rPr lang="ko-KR" altLang="en-US" sz="2200"/>
              <a:t>연산의 활용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38199" y="720941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해밍 코드</a:t>
            </a:r>
            <a:r>
              <a:rPr lang="en-US" altLang="ko-KR" sz="2000">
                <a:solidFill>
                  <a:srgbClr val="0070C0"/>
                </a:solidFill>
              </a:rPr>
              <a:t>(Hamming code)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F9193-05FF-465B-80E1-F24F62540B2D}"/>
              </a:ext>
            </a:extLst>
          </p:cNvPr>
          <p:cNvSpPr txBox="1"/>
          <p:nvPr/>
        </p:nvSpPr>
        <p:spPr>
          <a:xfrm>
            <a:off x="939799" y="1191919"/>
            <a:ext cx="10398761" cy="1721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Richard W. Hamming</a:t>
            </a:r>
            <a:r>
              <a:rPr lang="ko-KR" altLang="en-US"/>
              <a:t>에 의해 </a:t>
            </a:r>
            <a:r>
              <a:rPr lang="en-US" altLang="ko-KR"/>
              <a:t>1950</a:t>
            </a:r>
            <a:r>
              <a:rPr lang="ko-KR" altLang="en-US"/>
              <a:t>년에 개발</a:t>
            </a:r>
            <a:endParaRPr lang="en-US" altLang="ko-KR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가장 효율적인 </a:t>
            </a:r>
            <a:r>
              <a:rPr lang="en-US" altLang="ko-KR">
                <a:solidFill>
                  <a:srgbClr val="00A048"/>
                </a:solidFill>
              </a:rPr>
              <a:t>1-</a:t>
            </a:r>
            <a:r>
              <a:rPr lang="ko-KR" altLang="en-US">
                <a:solidFill>
                  <a:srgbClr val="00A048"/>
                </a:solidFill>
              </a:rPr>
              <a:t>비트 오류 수정 기능</a:t>
            </a:r>
            <a:r>
              <a:rPr lang="ko-KR" altLang="en-US"/>
              <a:t>을 가진 </a:t>
            </a:r>
            <a:r>
              <a:rPr lang="ko-KR" altLang="en-US">
                <a:solidFill>
                  <a:srgbClr val="00A048"/>
                </a:solidFill>
              </a:rPr>
              <a:t>패리티 비트 추가 방식 </a:t>
            </a:r>
            <a:r>
              <a:rPr lang="ko-KR" altLang="en-US"/>
              <a:t>코드</a:t>
            </a:r>
            <a:endParaRPr lang="en-US" altLang="ko-KR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A048"/>
                </a:solidFill>
              </a:rPr>
              <a:t>펀칭 카드 방식</a:t>
            </a:r>
            <a:r>
              <a:rPr lang="ko-KR" altLang="en-US"/>
              <a:t>의 </a:t>
            </a:r>
            <a:r>
              <a:rPr lang="en-US" altLang="ko-KR"/>
              <a:t>4-</a:t>
            </a:r>
            <a:r>
              <a:rPr lang="ko-KR" altLang="en-US"/>
              <a:t>비트 데이터 입력 오류를 자동 수정하기 위해 고안</a:t>
            </a:r>
            <a:endParaRPr lang="en-US" altLang="ko-KR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초기 메시지 </a:t>
            </a:r>
            <a:r>
              <a:rPr lang="en-US" altLang="ko-KR">
                <a:solidFill>
                  <a:srgbClr val="00A048"/>
                </a:solidFill>
              </a:rPr>
              <a:t>4-</a:t>
            </a:r>
            <a:r>
              <a:rPr lang="ko-KR" altLang="en-US">
                <a:solidFill>
                  <a:srgbClr val="00A048"/>
                </a:solidFill>
              </a:rPr>
              <a:t>비트</a:t>
            </a:r>
            <a:r>
              <a:rPr lang="en-US" altLang="ko-KR">
                <a:solidFill>
                  <a:srgbClr val="00A048"/>
                </a:solidFill>
              </a:rPr>
              <a:t>/</a:t>
            </a:r>
            <a:r>
              <a:rPr lang="ko-KR" altLang="en-US">
                <a:solidFill>
                  <a:srgbClr val="00A048"/>
                </a:solidFill>
              </a:rPr>
              <a:t>패리티 </a:t>
            </a:r>
            <a:r>
              <a:rPr lang="en-US" altLang="ko-KR">
                <a:solidFill>
                  <a:srgbClr val="00A048"/>
                </a:solidFill>
              </a:rPr>
              <a:t>3-</a:t>
            </a:r>
            <a:r>
              <a:rPr lang="ko-KR" altLang="en-US">
                <a:solidFill>
                  <a:srgbClr val="00A048"/>
                </a:solidFill>
              </a:rPr>
              <a:t>비트</a:t>
            </a:r>
            <a:r>
              <a:rPr lang="ko-KR" altLang="en-US"/>
              <a:t>에 사용</a:t>
            </a:r>
            <a:endParaRPr lang="en-US" altLang="ko-KR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알고리즘 수정 없이 대량 메시지에도 적용 가능</a:t>
            </a:r>
            <a:endParaRPr lang="en-US" altLang="ko-KR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0C21FE9-764F-4080-8429-C67570893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56402"/>
              </p:ext>
            </p:extLst>
          </p:nvPr>
        </p:nvGraphicFramePr>
        <p:xfrm>
          <a:off x="1133404" y="3219381"/>
          <a:ext cx="9902149" cy="2670430"/>
        </p:xfrm>
        <a:graphic>
          <a:graphicData uri="http://schemas.openxmlformats.org/drawingml/2006/table">
            <a:tbl>
              <a:tblPr/>
              <a:tblGrid>
                <a:gridCol w="906829">
                  <a:extLst>
                    <a:ext uri="{9D8B030D-6E8A-4147-A177-3AD203B41FA5}">
                      <a16:colId xmlns:a16="http://schemas.microsoft.com/office/drawing/2014/main" val="1108439"/>
                    </a:ext>
                  </a:extLst>
                </a:gridCol>
                <a:gridCol w="830027">
                  <a:extLst>
                    <a:ext uri="{9D8B030D-6E8A-4147-A177-3AD203B41FA5}">
                      <a16:colId xmlns:a16="http://schemas.microsoft.com/office/drawing/2014/main" val="2531546979"/>
                    </a:ext>
                  </a:extLst>
                </a:gridCol>
                <a:gridCol w="3284739">
                  <a:extLst>
                    <a:ext uri="{9D8B030D-6E8A-4147-A177-3AD203B41FA5}">
                      <a16:colId xmlns:a16="http://schemas.microsoft.com/office/drawing/2014/main" val="2495012757"/>
                    </a:ext>
                  </a:extLst>
                </a:gridCol>
                <a:gridCol w="898848">
                  <a:extLst>
                    <a:ext uri="{9D8B030D-6E8A-4147-A177-3AD203B41FA5}">
                      <a16:colId xmlns:a16="http://schemas.microsoft.com/office/drawing/2014/main" val="2374310886"/>
                    </a:ext>
                  </a:extLst>
                </a:gridCol>
                <a:gridCol w="836898">
                  <a:extLst>
                    <a:ext uri="{9D8B030D-6E8A-4147-A177-3AD203B41FA5}">
                      <a16:colId xmlns:a16="http://schemas.microsoft.com/office/drawing/2014/main" val="3305286590"/>
                    </a:ext>
                  </a:extLst>
                </a:gridCol>
                <a:gridCol w="3144808">
                  <a:extLst>
                    <a:ext uri="{9D8B030D-6E8A-4147-A177-3AD203B41FA5}">
                      <a16:colId xmlns:a16="http://schemas.microsoft.com/office/drawing/2014/main" val="3045250021"/>
                    </a:ext>
                  </a:extLst>
                </a:gridCol>
              </a:tblGrid>
              <a:tr h="39362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Parity-bit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Message-bit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86151"/>
                  </a:ext>
                </a:extLst>
              </a:tr>
              <a:tr h="31927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66057"/>
                  </a:ext>
                </a:extLst>
              </a:tr>
              <a:tr h="3192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590161"/>
                  </a:ext>
                </a:extLst>
              </a:tr>
              <a:tr h="16382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1(2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2(2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4(2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8(2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16(2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⋮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⋮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600" i="1" kern="0" spc="0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6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위치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에는 </a:t>
                      </a:r>
                      <a:r>
                        <a:rPr lang="ko-KR" altLang="en-US" sz="1600" kern="0" spc="0" dirty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패리티 </a:t>
                      </a:r>
                      <a:r>
                        <a:rPr lang="ko-KR" altLang="en-US" sz="16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배치</a:t>
                      </a:r>
                      <a:endParaRPr lang="en-US" altLang="ko-KR" sz="1600" kern="0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자리에 </a:t>
                      </a:r>
                      <a:r>
                        <a:rPr lang="en-US" altLang="ko-KR" sz="16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메시지를 </a:t>
                      </a:r>
                      <a:r>
                        <a:rPr lang="en-US" altLang="ko-KR" sz="1600" kern="0" spc="0" dirty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XOR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관리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표기에서 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하나인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값들임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⋮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⋮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비트의 위치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표기에서 </a:t>
                      </a: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이상인 값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자리의 비트가 </a:t>
                      </a: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자리의 </a:t>
                      </a:r>
                      <a:r>
                        <a:rPr lang="ko-KR" altLang="en-US" sz="160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패리티에 영향</a:t>
                      </a:r>
                      <a:endParaRPr lang="ko-KR" altLang="en-US" sz="160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9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8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25141"/>
              </p:ext>
            </p:extLst>
          </p:nvPr>
        </p:nvGraphicFramePr>
        <p:xfrm>
          <a:off x="643467" y="1154298"/>
          <a:ext cx="10905065" cy="45494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05065">
                  <a:extLst>
                    <a:ext uri="{9D8B030D-6E8A-4147-A177-3AD203B41FA5}">
                      <a16:colId xmlns:a16="http://schemas.microsoft.com/office/drawing/2014/main" val="230108681"/>
                    </a:ext>
                  </a:extLst>
                </a:gridCol>
              </a:tblGrid>
              <a:tr h="74658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kern="0" spc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목표</a:t>
                      </a: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9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99167"/>
                  </a:ext>
                </a:extLst>
              </a:tr>
              <a:tr h="380282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부울 대수를 이해한다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이원성 원리와 드모르간 법칙을 이해한다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논리식으로부터 논리 회로를 그릴 수 있다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최소항과 최대항 표현을 이해한다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기본형식과 표준형식으로 부울 함수를 작성할 수 있다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논리 연산을 이해한다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해밍 코드의 원리를 이해한다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91994"/>
                  </a:ext>
                </a:extLst>
              </a:tr>
            </a:tbl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00C755-F4F6-4F64-B070-06D1886D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18A801-D470-44A5-A623-5B3F2008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2.6 XOR </a:t>
            </a:r>
            <a:r>
              <a:rPr lang="ko-KR" altLang="en-US" sz="2200"/>
              <a:t>연산의 활용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48AA8-52C5-43A8-8D48-E392DEEF4B4A}"/>
              </a:ext>
            </a:extLst>
          </p:cNvPr>
          <p:cNvSpPr txBox="1"/>
          <p:nvPr/>
        </p:nvSpPr>
        <p:spPr>
          <a:xfrm>
            <a:off x="838199" y="720941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해밍 코드</a:t>
            </a:r>
            <a:r>
              <a:rPr lang="en-US" altLang="ko-KR" sz="2000">
                <a:solidFill>
                  <a:srgbClr val="0070C0"/>
                </a:solidFill>
              </a:rPr>
              <a:t>(Hamming code) </a:t>
            </a:r>
            <a:r>
              <a:rPr lang="ko-KR" altLang="en-US" sz="2000">
                <a:solidFill>
                  <a:srgbClr val="0070C0"/>
                </a:solidFill>
              </a:rPr>
              <a:t>생성 원리</a:t>
            </a:r>
            <a:endParaRPr lang="en-US" altLang="ko-KR" sz="200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F9193-05FF-465B-80E1-F24F62540B2D}"/>
              </a:ext>
            </a:extLst>
          </p:cNvPr>
          <p:cNvSpPr txBox="1"/>
          <p:nvPr/>
        </p:nvSpPr>
        <p:spPr>
          <a:xfrm>
            <a:off x="1173017" y="4557486"/>
            <a:ext cx="6583299" cy="872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패리티 비트의 위치</a:t>
            </a:r>
            <a:r>
              <a:rPr lang="en-US" altLang="ko-KR" ker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i="1" kern="0" baseline="30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ker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ker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진수 표기 시 </a:t>
            </a:r>
            <a:r>
              <a:rPr lang="en-US" altLang="ko-KR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ker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개만 존재</a:t>
            </a:r>
            <a:endParaRPr lang="en-US" altLang="ko-KR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해당 위치에 </a:t>
            </a:r>
            <a:r>
              <a:rPr lang="en-US" altLang="ko-KR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인 메시지 비트를 </a:t>
            </a:r>
            <a:r>
              <a:rPr lang="en-US" altLang="ko-KR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로 관리</a:t>
            </a:r>
            <a:endParaRPr lang="ko-KR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E3CDF2-710D-4D21-8F7E-0D1923220AB7}"/>
              </a:ext>
            </a:extLst>
          </p:cNvPr>
          <p:cNvGrpSpPr/>
          <p:nvPr/>
        </p:nvGrpSpPr>
        <p:grpSpPr>
          <a:xfrm>
            <a:off x="2390981" y="1433394"/>
            <a:ext cx="6779914" cy="2555820"/>
            <a:chOff x="3439851" y="1234770"/>
            <a:chExt cx="7629181" cy="2875968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B8E70E-CFEE-4F91-9ECA-821C57411B37}"/>
                </a:ext>
              </a:extLst>
            </p:cNvPr>
            <p:cNvCxnSpPr/>
            <p:nvPr/>
          </p:nvCxnSpPr>
          <p:spPr>
            <a:xfrm>
              <a:off x="3439851" y="1867908"/>
              <a:ext cx="762918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4EEE4FA-43CB-4685-B970-3C9545611795}"/>
                </a:ext>
              </a:extLst>
            </p:cNvPr>
            <p:cNvCxnSpPr/>
            <p:nvPr/>
          </p:nvCxnSpPr>
          <p:spPr>
            <a:xfrm>
              <a:off x="3439851" y="2357093"/>
              <a:ext cx="7629181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D5C9CB3-24F8-4700-A5A9-F6A2868AFEC4}"/>
                </a:ext>
              </a:extLst>
            </p:cNvPr>
            <p:cNvCxnSpPr/>
            <p:nvPr/>
          </p:nvCxnSpPr>
          <p:spPr>
            <a:xfrm>
              <a:off x="3439851" y="2846278"/>
              <a:ext cx="7629181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9843687-E244-4437-B6B7-59B75B7BFE78}"/>
                </a:ext>
              </a:extLst>
            </p:cNvPr>
            <p:cNvCxnSpPr/>
            <p:nvPr/>
          </p:nvCxnSpPr>
          <p:spPr>
            <a:xfrm>
              <a:off x="3439851" y="3335464"/>
              <a:ext cx="762918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A9488E-83E4-4BD5-A994-E1EDEC2CA146}"/>
                </a:ext>
              </a:extLst>
            </p:cNvPr>
            <p:cNvSpPr txBox="1"/>
            <p:nvPr/>
          </p:nvSpPr>
          <p:spPr>
            <a:xfrm>
              <a:off x="3507585" y="194322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번호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E1B66F-01DC-463F-8FB8-6CAA5D9252DD}"/>
                </a:ext>
              </a:extLst>
            </p:cNvPr>
            <p:cNvSpPr txBox="1"/>
            <p:nvPr/>
          </p:nvSpPr>
          <p:spPr>
            <a:xfrm>
              <a:off x="3462429" y="2432409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진수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F1EF43-0627-4860-B233-6AFF55BD356B}"/>
                </a:ext>
              </a:extLst>
            </p:cNvPr>
            <p:cNvSpPr txBox="1"/>
            <p:nvPr/>
          </p:nvSpPr>
          <p:spPr>
            <a:xfrm>
              <a:off x="3507585" y="292153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비트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4DC125D-0BA5-4524-986F-1F990961DD48}"/>
                </a:ext>
              </a:extLst>
            </p:cNvPr>
            <p:cNvCxnSpPr/>
            <p:nvPr/>
          </p:nvCxnSpPr>
          <p:spPr>
            <a:xfrm>
              <a:off x="4148699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530616D-D72D-4B7B-BF68-E1B0EA59B6AF}"/>
                </a:ext>
              </a:extLst>
            </p:cNvPr>
            <p:cNvCxnSpPr/>
            <p:nvPr/>
          </p:nvCxnSpPr>
          <p:spPr>
            <a:xfrm>
              <a:off x="4758299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9495C9-5320-4376-BAC5-A136F922DE7D}"/>
                </a:ext>
              </a:extLst>
            </p:cNvPr>
            <p:cNvSpPr txBox="1"/>
            <p:nvPr/>
          </p:nvSpPr>
          <p:spPr>
            <a:xfrm>
              <a:off x="4298732" y="1943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8D1EA4-728D-4ED5-A942-A1FAC6AEBD55}"/>
                </a:ext>
              </a:extLst>
            </p:cNvPr>
            <p:cNvSpPr txBox="1"/>
            <p:nvPr/>
          </p:nvSpPr>
          <p:spPr>
            <a:xfrm>
              <a:off x="4163942" y="243240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BF8E84-0662-4E6C-9161-79672A930FC5}"/>
                </a:ext>
              </a:extLst>
            </p:cNvPr>
            <p:cNvSpPr txBox="1"/>
            <p:nvPr/>
          </p:nvSpPr>
          <p:spPr>
            <a:xfrm>
              <a:off x="4276154" y="2921535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F3D2CD6-A05C-471A-8F15-B543F9AC997D}"/>
                </a:ext>
              </a:extLst>
            </p:cNvPr>
            <p:cNvCxnSpPr/>
            <p:nvPr/>
          </p:nvCxnSpPr>
          <p:spPr>
            <a:xfrm>
              <a:off x="5329647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2A5A04-191A-4BEE-B16F-5580A742D451}"/>
                </a:ext>
              </a:extLst>
            </p:cNvPr>
            <p:cNvSpPr txBox="1"/>
            <p:nvPr/>
          </p:nvSpPr>
          <p:spPr>
            <a:xfrm>
              <a:off x="4870080" y="1943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D5077F-7D50-4D51-AAAB-394DBB55DBA4}"/>
                </a:ext>
              </a:extLst>
            </p:cNvPr>
            <p:cNvSpPr txBox="1"/>
            <p:nvPr/>
          </p:nvSpPr>
          <p:spPr>
            <a:xfrm>
              <a:off x="4754870" y="243240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0010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C63FC4-75A2-4C83-B4B8-C55CE3172939}"/>
                </a:ext>
              </a:extLst>
            </p:cNvPr>
            <p:cNvSpPr txBox="1"/>
            <p:nvPr/>
          </p:nvSpPr>
          <p:spPr>
            <a:xfrm>
              <a:off x="4847502" y="2921535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8D8E936-CD8E-4C35-825B-040A5696F377}"/>
                </a:ext>
              </a:extLst>
            </p:cNvPr>
            <p:cNvCxnSpPr/>
            <p:nvPr/>
          </p:nvCxnSpPr>
          <p:spPr>
            <a:xfrm>
              <a:off x="5900995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2B5739-32CE-4AD3-A11A-15AC47A31915}"/>
                </a:ext>
              </a:extLst>
            </p:cNvPr>
            <p:cNvSpPr txBox="1"/>
            <p:nvPr/>
          </p:nvSpPr>
          <p:spPr>
            <a:xfrm>
              <a:off x="5441428" y="1943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23FFEA-24C8-4EDD-906F-EB5D273F424E}"/>
                </a:ext>
              </a:extLst>
            </p:cNvPr>
            <p:cNvSpPr txBox="1"/>
            <p:nvPr/>
          </p:nvSpPr>
          <p:spPr>
            <a:xfrm>
              <a:off x="5321414" y="2432408"/>
              <a:ext cx="587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0011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62723D-9255-4215-90EE-EC0FFFB599CE}"/>
                </a:ext>
              </a:extLst>
            </p:cNvPr>
            <p:cNvSpPr txBox="1"/>
            <p:nvPr/>
          </p:nvSpPr>
          <p:spPr>
            <a:xfrm>
              <a:off x="5396272" y="2921535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8D30C9E-5A0B-4F3D-A1E1-C005A5BFDA02}"/>
                </a:ext>
              </a:extLst>
            </p:cNvPr>
            <p:cNvCxnSpPr/>
            <p:nvPr/>
          </p:nvCxnSpPr>
          <p:spPr>
            <a:xfrm>
              <a:off x="6472343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68223F-E632-4A7F-AF06-1FFEC6C62795}"/>
                </a:ext>
              </a:extLst>
            </p:cNvPr>
            <p:cNvSpPr txBox="1"/>
            <p:nvPr/>
          </p:nvSpPr>
          <p:spPr>
            <a:xfrm>
              <a:off x="6012776" y="1943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AB5885-686C-40E1-A428-3E3CDB83A9AB}"/>
                </a:ext>
              </a:extLst>
            </p:cNvPr>
            <p:cNvSpPr txBox="1"/>
            <p:nvPr/>
          </p:nvSpPr>
          <p:spPr>
            <a:xfrm>
              <a:off x="5894054" y="243240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3EFDAB-F340-4E7D-86AE-F3FE005577F1}"/>
                </a:ext>
              </a:extLst>
            </p:cNvPr>
            <p:cNvSpPr txBox="1"/>
            <p:nvPr/>
          </p:nvSpPr>
          <p:spPr>
            <a:xfrm>
              <a:off x="5990198" y="2921535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02E848-0946-4FA4-9F00-B1E5EDDD7499}"/>
                </a:ext>
              </a:extLst>
            </p:cNvPr>
            <p:cNvCxnSpPr/>
            <p:nvPr/>
          </p:nvCxnSpPr>
          <p:spPr>
            <a:xfrm>
              <a:off x="7043691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D770B3-F1FA-4F60-B391-E4CF02249BED}"/>
                </a:ext>
              </a:extLst>
            </p:cNvPr>
            <p:cNvSpPr txBox="1"/>
            <p:nvPr/>
          </p:nvSpPr>
          <p:spPr>
            <a:xfrm>
              <a:off x="6584124" y="1943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41013A-46F8-4222-8ABD-120F7C55664B}"/>
                </a:ext>
              </a:extLst>
            </p:cNvPr>
            <p:cNvSpPr txBox="1"/>
            <p:nvPr/>
          </p:nvSpPr>
          <p:spPr>
            <a:xfrm>
              <a:off x="6466694" y="243240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A7A6AE-D4C3-442C-97D9-FD8126DEBC38}"/>
                </a:ext>
              </a:extLst>
            </p:cNvPr>
            <p:cNvSpPr txBox="1"/>
            <p:nvPr/>
          </p:nvSpPr>
          <p:spPr>
            <a:xfrm>
              <a:off x="6537162" y="2921535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0414469-5021-4D1C-86B2-8B0545C63582}"/>
                </a:ext>
              </a:extLst>
            </p:cNvPr>
            <p:cNvCxnSpPr/>
            <p:nvPr/>
          </p:nvCxnSpPr>
          <p:spPr>
            <a:xfrm>
              <a:off x="7615039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5A4CB5-7D94-4C7B-BCFB-4264EB257BB4}"/>
                </a:ext>
              </a:extLst>
            </p:cNvPr>
            <p:cNvSpPr txBox="1"/>
            <p:nvPr/>
          </p:nvSpPr>
          <p:spPr>
            <a:xfrm>
              <a:off x="7155472" y="1943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C78FAC-314E-4667-92E9-121C828C4CE7}"/>
                </a:ext>
              </a:extLst>
            </p:cNvPr>
            <p:cNvSpPr txBox="1"/>
            <p:nvPr/>
          </p:nvSpPr>
          <p:spPr>
            <a:xfrm>
              <a:off x="7039334" y="2432408"/>
              <a:ext cx="587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0110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2574EE-7855-49D8-B028-2C5D7857CE81}"/>
                </a:ext>
              </a:extLst>
            </p:cNvPr>
            <p:cNvSpPr txBox="1"/>
            <p:nvPr/>
          </p:nvSpPr>
          <p:spPr>
            <a:xfrm>
              <a:off x="7108510" y="2921535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E4016CB-46AB-4D10-8E8D-B428F8DEB757}"/>
                </a:ext>
              </a:extLst>
            </p:cNvPr>
            <p:cNvCxnSpPr/>
            <p:nvPr/>
          </p:nvCxnSpPr>
          <p:spPr>
            <a:xfrm>
              <a:off x="8186387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27F842-E01C-4BF7-BD78-0C2F47F2B38D}"/>
                </a:ext>
              </a:extLst>
            </p:cNvPr>
            <p:cNvSpPr txBox="1"/>
            <p:nvPr/>
          </p:nvSpPr>
          <p:spPr>
            <a:xfrm>
              <a:off x="7726820" y="1943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7AEF36-4625-4653-9372-7BDEE52297BA}"/>
                </a:ext>
              </a:extLst>
            </p:cNvPr>
            <p:cNvSpPr txBox="1"/>
            <p:nvPr/>
          </p:nvSpPr>
          <p:spPr>
            <a:xfrm>
              <a:off x="7611974" y="2432408"/>
              <a:ext cx="5797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0111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B3774B-226A-48A5-AEA6-8C735C22605D}"/>
                </a:ext>
              </a:extLst>
            </p:cNvPr>
            <p:cNvSpPr txBox="1"/>
            <p:nvPr/>
          </p:nvSpPr>
          <p:spPr>
            <a:xfrm>
              <a:off x="7679858" y="2921535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F60513D-1656-4FF0-B586-AD04C7FFFD8F}"/>
                </a:ext>
              </a:extLst>
            </p:cNvPr>
            <p:cNvCxnSpPr/>
            <p:nvPr/>
          </p:nvCxnSpPr>
          <p:spPr>
            <a:xfrm>
              <a:off x="8757735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AC6AEB-4CDE-41C4-9FD4-9A5DF8EBFCB1}"/>
                </a:ext>
              </a:extLst>
            </p:cNvPr>
            <p:cNvSpPr txBox="1"/>
            <p:nvPr/>
          </p:nvSpPr>
          <p:spPr>
            <a:xfrm>
              <a:off x="8298168" y="1943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FF87C9-16A1-4B61-B30E-066F07FE81F1}"/>
                </a:ext>
              </a:extLst>
            </p:cNvPr>
            <p:cNvSpPr txBox="1"/>
            <p:nvPr/>
          </p:nvSpPr>
          <p:spPr>
            <a:xfrm>
              <a:off x="8184614" y="243240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809DA0-FAD6-4895-A71E-0CA1E59E3038}"/>
                </a:ext>
              </a:extLst>
            </p:cNvPr>
            <p:cNvSpPr txBox="1"/>
            <p:nvPr/>
          </p:nvSpPr>
          <p:spPr>
            <a:xfrm>
              <a:off x="8275590" y="2921535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02115C6-88C3-4AC6-9C4A-4DF287E051C7}"/>
                </a:ext>
              </a:extLst>
            </p:cNvPr>
            <p:cNvCxnSpPr/>
            <p:nvPr/>
          </p:nvCxnSpPr>
          <p:spPr>
            <a:xfrm>
              <a:off x="9329083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A7FAE3-17BD-4E01-8D60-C43217942D2A}"/>
                </a:ext>
              </a:extLst>
            </p:cNvPr>
            <p:cNvSpPr txBox="1"/>
            <p:nvPr/>
          </p:nvSpPr>
          <p:spPr>
            <a:xfrm>
              <a:off x="8869516" y="1943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B48ABEF-CC19-4063-8301-6F5BD3E244CA}"/>
                </a:ext>
              </a:extLst>
            </p:cNvPr>
            <p:cNvSpPr txBox="1"/>
            <p:nvPr/>
          </p:nvSpPr>
          <p:spPr>
            <a:xfrm>
              <a:off x="8757254" y="243240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97D0ED-6B56-48CF-8EF7-B6B8ADAEE595}"/>
                </a:ext>
              </a:extLst>
            </p:cNvPr>
            <p:cNvSpPr txBox="1"/>
            <p:nvPr/>
          </p:nvSpPr>
          <p:spPr>
            <a:xfrm>
              <a:off x="8828650" y="2921535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7DF341D-5D48-46E7-B16C-7D02F2FB28C9}"/>
                </a:ext>
              </a:extLst>
            </p:cNvPr>
            <p:cNvCxnSpPr/>
            <p:nvPr/>
          </p:nvCxnSpPr>
          <p:spPr>
            <a:xfrm>
              <a:off x="9900434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DF8E53-3DB3-4FBC-9DA7-A3BBE346F5FA}"/>
                </a:ext>
              </a:extLst>
            </p:cNvPr>
            <p:cNvSpPr txBox="1"/>
            <p:nvPr/>
          </p:nvSpPr>
          <p:spPr>
            <a:xfrm>
              <a:off x="9440867" y="194322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D6AF85-8E8D-46F3-BEDE-48F7BF638C07}"/>
                </a:ext>
              </a:extLst>
            </p:cNvPr>
            <p:cNvSpPr txBox="1"/>
            <p:nvPr/>
          </p:nvSpPr>
          <p:spPr>
            <a:xfrm>
              <a:off x="9329894" y="2432408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35AC251-6564-4AE0-AA6E-61E1F3809B90}"/>
                </a:ext>
              </a:extLst>
            </p:cNvPr>
            <p:cNvSpPr txBox="1"/>
            <p:nvPr/>
          </p:nvSpPr>
          <p:spPr>
            <a:xfrm>
              <a:off x="9351233" y="2921535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BF1053E-07E0-4CED-99C9-BF156E5BCD17}"/>
                </a:ext>
              </a:extLst>
            </p:cNvPr>
            <p:cNvCxnSpPr/>
            <p:nvPr/>
          </p:nvCxnSpPr>
          <p:spPr>
            <a:xfrm>
              <a:off x="10461599" y="1867908"/>
              <a:ext cx="0" cy="146755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6A36FA-1E80-4DC1-BE2A-7AB07609D687}"/>
                </a:ext>
              </a:extLst>
            </p:cNvPr>
            <p:cNvSpPr txBox="1"/>
            <p:nvPr/>
          </p:nvSpPr>
          <p:spPr>
            <a:xfrm>
              <a:off x="10002032" y="1943224"/>
              <a:ext cx="382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5A009D-AA37-45AE-9BE4-69604D1534C3}"/>
                </a:ext>
              </a:extLst>
            </p:cNvPr>
            <p:cNvSpPr txBox="1"/>
            <p:nvPr/>
          </p:nvSpPr>
          <p:spPr>
            <a:xfrm>
              <a:off x="9902534" y="2432408"/>
              <a:ext cx="587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801EFD-F576-4B77-8DFC-445F0BF481C5}"/>
                </a:ext>
              </a:extLst>
            </p:cNvPr>
            <p:cNvSpPr txBox="1"/>
            <p:nvPr/>
          </p:nvSpPr>
          <p:spPr>
            <a:xfrm>
              <a:off x="9918494" y="2921535"/>
              <a:ext cx="500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817FAB-3AF6-4D92-84A9-C855A3409F6A}"/>
                </a:ext>
              </a:extLst>
            </p:cNvPr>
            <p:cNvSpPr txBox="1"/>
            <p:nvPr/>
          </p:nvSpPr>
          <p:spPr>
            <a:xfrm>
              <a:off x="10573386" y="1943224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3FC5E53-A445-4EE3-9DD0-56935F305F25}"/>
                </a:ext>
              </a:extLst>
            </p:cNvPr>
            <p:cNvSpPr txBox="1"/>
            <p:nvPr/>
          </p:nvSpPr>
          <p:spPr>
            <a:xfrm>
              <a:off x="10462980" y="2432408"/>
              <a:ext cx="587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0C95B7D-AAE1-43A0-9704-EF94634116DD}"/>
                </a:ext>
              </a:extLst>
            </p:cNvPr>
            <p:cNvSpPr txBox="1"/>
            <p:nvPr/>
          </p:nvSpPr>
          <p:spPr>
            <a:xfrm>
              <a:off x="10489848" y="2921535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DB702FE1-AC46-4C66-87DA-2D4240D534D4}"/>
                </a:ext>
              </a:extLst>
            </p:cNvPr>
            <p:cNvSpPr/>
            <p:nvPr/>
          </p:nvSpPr>
          <p:spPr>
            <a:xfrm>
              <a:off x="4313843" y="1619124"/>
              <a:ext cx="1359596" cy="1361440"/>
            </a:xfrm>
            <a:prstGeom prst="arc">
              <a:avLst>
                <a:gd name="adj1" fmla="val 13450993"/>
                <a:gd name="adj2" fmla="val 19205103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5CADF18E-DBBE-45CE-9609-950F21D4CD4E}"/>
                </a:ext>
              </a:extLst>
            </p:cNvPr>
            <p:cNvSpPr/>
            <p:nvPr/>
          </p:nvSpPr>
          <p:spPr>
            <a:xfrm>
              <a:off x="4361165" y="1468654"/>
              <a:ext cx="2483215" cy="1361440"/>
            </a:xfrm>
            <a:prstGeom prst="arc">
              <a:avLst>
                <a:gd name="adj1" fmla="val 11821350"/>
                <a:gd name="adj2" fmla="val 20666084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4F10063B-7089-4360-8C72-10203562D8A5}"/>
                </a:ext>
              </a:extLst>
            </p:cNvPr>
            <p:cNvSpPr/>
            <p:nvPr/>
          </p:nvSpPr>
          <p:spPr>
            <a:xfrm>
              <a:off x="4408488" y="1366952"/>
              <a:ext cx="3536082" cy="1361440"/>
            </a:xfrm>
            <a:prstGeom prst="arc">
              <a:avLst>
                <a:gd name="adj1" fmla="val 11324753"/>
                <a:gd name="adj2" fmla="val 21183491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30C69254-7676-4326-843B-F68A006AE8D1}"/>
                </a:ext>
              </a:extLst>
            </p:cNvPr>
            <p:cNvSpPr/>
            <p:nvPr/>
          </p:nvSpPr>
          <p:spPr>
            <a:xfrm>
              <a:off x="4455811" y="1295730"/>
              <a:ext cx="4569782" cy="1361440"/>
            </a:xfrm>
            <a:prstGeom prst="arc">
              <a:avLst>
                <a:gd name="adj1" fmla="val 11004282"/>
                <a:gd name="adj2" fmla="val 21388627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원호 66">
              <a:extLst>
                <a:ext uri="{FF2B5EF4-FFF2-40B4-BE49-F238E27FC236}">
                  <a16:creationId xmlns:a16="http://schemas.microsoft.com/office/drawing/2014/main" id="{8E949023-5CCF-44A6-AB49-BCCB441A795A}"/>
                </a:ext>
              </a:extLst>
            </p:cNvPr>
            <p:cNvSpPr/>
            <p:nvPr/>
          </p:nvSpPr>
          <p:spPr>
            <a:xfrm>
              <a:off x="4526931" y="1234770"/>
              <a:ext cx="5646742" cy="1361440"/>
            </a:xfrm>
            <a:prstGeom prst="arc">
              <a:avLst>
                <a:gd name="adj1" fmla="val 11004282"/>
                <a:gd name="adj2" fmla="val 21504394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86120934-385C-4C6F-B155-FAF510A493C8}"/>
                </a:ext>
              </a:extLst>
            </p:cNvPr>
            <p:cNvSpPr/>
            <p:nvPr/>
          </p:nvSpPr>
          <p:spPr>
            <a:xfrm flipV="1">
              <a:off x="4921042" y="2452296"/>
              <a:ext cx="2514662" cy="1361440"/>
            </a:xfrm>
            <a:prstGeom prst="arc">
              <a:avLst>
                <a:gd name="adj1" fmla="val 11542856"/>
                <a:gd name="adj2" fmla="val 20941831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50E9B3B9-6F8D-4495-9C09-7223BE147AF5}"/>
                </a:ext>
              </a:extLst>
            </p:cNvPr>
            <p:cNvSpPr/>
            <p:nvPr/>
          </p:nvSpPr>
          <p:spPr>
            <a:xfrm flipV="1">
              <a:off x="4959280" y="2523468"/>
              <a:ext cx="3001431" cy="1361440"/>
            </a:xfrm>
            <a:prstGeom prst="arc">
              <a:avLst>
                <a:gd name="adj1" fmla="val 11288987"/>
                <a:gd name="adj2" fmla="val 21197064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F5C8AA23-F955-40A0-9F63-E8A7BB03DDC1}"/>
                </a:ext>
              </a:extLst>
            </p:cNvPr>
            <p:cNvSpPr/>
            <p:nvPr/>
          </p:nvSpPr>
          <p:spPr>
            <a:xfrm flipV="1">
              <a:off x="5091360" y="2665708"/>
              <a:ext cx="4483749" cy="1361440"/>
            </a:xfrm>
            <a:prstGeom prst="arc">
              <a:avLst>
                <a:gd name="adj1" fmla="val 11135276"/>
                <a:gd name="adj2" fmla="val 21580489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D6E9EAB0-D0EC-49DD-990A-086AE3F6B15A}"/>
                </a:ext>
              </a:extLst>
            </p:cNvPr>
            <p:cNvSpPr/>
            <p:nvPr/>
          </p:nvSpPr>
          <p:spPr>
            <a:xfrm flipV="1">
              <a:off x="5140128" y="2655548"/>
              <a:ext cx="5088409" cy="1455190"/>
            </a:xfrm>
            <a:prstGeom prst="arc">
              <a:avLst>
                <a:gd name="adj1" fmla="val 11134378"/>
                <a:gd name="adj2" fmla="val 12877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원호 71">
              <a:extLst>
                <a:ext uri="{FF2B5EF4-FFF2-40B4-BE49-F238E27FC236}">
                  <a16:creationId xmlns:a16="http://schemas.microsoft.com/office/drawing/2014/main" id="{5ECBC5C5-81E0-4CA5-A587-014A6D919130}"/>
                </a:ext>
              </a:extLst>
            </p:cNvPr>
            <p:cNvSpPr/>
            <p:nvPr/>
          </p:nvSpPr>
          <p:spPr>
            <a:xfrm>
              <a:off x="6039927" y="1733424"/>
              <a:ext cx="762737" cy="1154078"/>
            </a:xfrm>
            <a:prstGeom prst="arc">
              <a:avLst>
                <a:gd name="adj1" fmla="val 14645736"/>
                <a:gd name="adj2" fmla="val 17670321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FEDEE2D6-52CF-48E2-AA5D-25C53B869B92}"/>
                </a:ext>
              </a:extLst>
            </p:cNvPr>
            <p:cNvSpPr/>
            <p:nvPr/>
          </p:nvSpPr>
          <p:spPr>
            <a:xfrm>
              <a:off x="6035496" y="1588644"/>
              <a:ext cx="1359596" cy="1361440"/>
            </a:xfrm>
            <a:prstGeom prst="arc">
              <a:avLst>
                <a:gd name="adj1" fmla="val 13149860"/>
                <a:gd name="adj2" fmla="val 19205103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원호 73">
              <a:extLst>
                <a:ext uri="{FF2B5EF4-FFF2-40B4-BE49-F238E27FC236}">
                  <a16:creationId xmlns:a16="http://schemas.microsoft.com/office/drawing/2014/main" id="{34F0E842-BA08-442A-B1BE-1376431473A6}"/>
                </a:ext>
              </a:extLst>
            </p:cNvPr>
            <p:cNvSpPr/>
            <p:nvPr/>
          </p:nvSpPr>
          <p:spPr>
            <a:xfrm>
              <a:off x="6027835" y="1520064"/>
              <a:ext cx="1925422" cy="1361440"/>
            </a:xfrm>
            <a:prstGeom prst="arc">
              <a:avLst>
                <a:gd name="adj1" fmla="val 12386956"/>
                <a:gd name="adj2" fmla="val 20228068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원호 74">
              <a:extLst>
                <a:ext uri="{FF2B5EF4-FFF2-40B4-BE49-F238E27FC236}">
                  <a16:creationId xmlns:a16="http://schemas.microsoft.com/office/drawing/2014/main" id="{05973B2A-0609-4C77-9A8A-405A4D509746}"/>
                </a:ext>
              </a:extLst>
            </p:cNvPr>
            <p:cNvSpPr/>
            <p:nvPr/>
          </p:nvSpPr>
          <p:spPr>
            <a:xfrm>
              <a:off x="6104034" y="1283844"/>
              <a:ext cx="4679237" cy="1361440"/>
            </a:xfrm>
            <a:prstGeom prst="arc">
              <a:avLst>
                <a:gd name="adj1" fmla="val 11055278"/>
                <a:gd name="adj2" fmla="val 21388181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원호 75">
              <a:extLst>
                <a:ext uri="{FF2B5EF4-FFF2-40B4-BE49-F238E27FC236}">
                  <a16:creationId xmlns:a16="http://schemas.microsoft.com/office/drawing/2014/main" id="{01BB19BB-477D-4B6E-BDCE-4AA5EC4766DE}"/>
                </a:ext>
              </a:extLst>
            </p:cNvPr>
            <p:cNvSpPr/>
            <p:nvPr/>
          </p:nvSpPr>
          <p:spPr>
            <a:xfrm flipV="1">
              <a:off x="8357811" y="2416432"/>
              <a:ext cx="2514662" cy="1361440"/>
            </a:xfrm>
            <a:prstGeom prst="arc">
              <a:avLst>
                <a:gd name="adj1" fmla="val 11542856"/>
                <a:gd name="adj2" fmla="val 20941831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원호 76">
              <a:extLst>
                <a:ext uri="{FF2B5EF4-FFF2-40B4-BE49-F238E27FC236}">
                  <a16:creationId xmlns:a16="http://schemas.microsoft.com/office/drawing/2014/main" id="{27CB60A8-C2DE-4148-AFBC-4494C5649DC1}"/>
                </a:ext>
              </a:extLst>
            </p:cNvPr>
            <p:cNvSpPr/>
            <p:nvPr/>
          </p:nvSpPr>
          <p:spPr>
            <a:xfrm flipV="1">
              <a:off x="8350191" y="2355472"/>
              <a:ext cx="1912262" cy="1361440"/>
            </a:xfrm>
            <a:prstGeom prst="arc">
              <a:avLst>
                <a:gd name="adj1" fmla="val 12178426"/>
                <a:gd name="adj2" fmla="val 20328892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677E96F2-0CD1-4E7A-AD89-9A55DF099344}"/>
                </a:ext>
              </a:extLst>
            </p:cNvPr>
            <p:cNvSpPr/>
            <p:nvPr/>
          </p:nvSpPr>
          <p:spPr>
            <a:xfrm flipV="1">
              <a:off x="8312091" y="2508228"/>
              <a:ext cx="1377029" cy="1071524"/>
            </a:xfrm>
            <a:prstGeom prst="arc">
              <a:avLst>
                <a:gd name="adj1" fmla="val 12585079"/>
                <a:gd name="adj2" fmla="val 19613673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9440F772-193A-40AD-804C-8A8D28AABBCD}"/>
                </a:ext>
              </a:extLst>
            </p:cNvPr>
            <p:cNvSpPr/>
            <p:nvPr/>
          </p:nvSpPr>
          <p:spPr>
            <a:xfrm flipV="1">
              <a:off x="8333764" y="2336504"/>
              <a:ext cx="762737" cy="1154078"/>
            </a:xfrm>
            <a:prstGeom prst="arc">
              <a:avLst>
                <a:gd name="adj1" fmla="val 14645736"/>
                <a:gd name="adj2" fmla="val 17873919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8F4C576-728D-4323-AFCE-5F1DCC5B256C}"/>
                </a:ext>
              </a:extLst>
            </p:cNvPr>
            <p:cNvSpPr/>
            <p:nvPr/>
          </p:nvSpPr>
          <p:spPr>
            <a:xfrm>
              <a:off x="4257657" y="2893057"/>
              <a:ext cx="381128" cy="3811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7D9F4C5-D29B-4B2A-8B53-A6DCB9BA76FF}"/>
                </a:ext>
              </a:extLst>
            </p:cNvPr>
            <p:cNvSpPr/>
            <p:nvPr/>
          </p:nvSpPr>
          <p:spPr>
            <a:xfrm>
              <a:off x="4844497" y="2893057"/>
              <a:ext cx="381128" cy="3811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D572C0C-0135-465C-86AE-C7DCC4855BA2}"/>
                </a:ext>
              </a:extLst>
            </p:cNvPr>
            <p:cNvSpPr/>
            <p:nvPr/>
          </p:nvSpPr>
          <p:spPr>
            <a:xfrm>
              <a:off x="5990078" y="2893057"/>
              <a:ext cx="381128" cy="3811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3564C5C-A392-45F2-89C3-D1EF0B9D10F8}"/>
                </a:ext>
              </a:extLst>
            </p:cNvPr>
            <p:cNvSpPr/>
            <p:nvPr/>
          </p:nvSpPr>
          <p:spPr>
            <a:xfrm>
              <a:off x="8275470" y="2893057"/>
              <a:ext cx="381128" cy="3811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DDAB86A5-CDA1-46FE-8052-954928E74710}"/>
                </a:ext>
              </a:extLst>
            </p:cNvPr>
            <p:cNvSpPr/>
            <p:nvPr/>
          </p:nvSpPr>
          <p:spPr>
            <a:xfrm flipV="1">
              <a:off x="4900700" y="2336504"/>
              <a:ext cx="762737" cy="1216238"/>
            </a:xfrm>
            <a:prstGeom prst="arc">
              <a:avLst>
                <a:gd name="adj1" fmla="val 14645736"/>
                <a:gd name="adj2" fmla="val 17873919"/>
              </a:avLst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5CCE3A4-1739-4077-A098-8E37F0D89F21}"/>
              </a:ext>
            </a:extLst>
          </p:cNvPr>
          <p:cNvGrpSpPr/>
          <p:nvPr/>
        </p:nvGrpSpPr>
        <p:grpSpPr>
          <a:xfrm>
            <a:off x="8159462" y="4405456"/>
            <a:ext cx="3059315" cy="1568991"/>
            <a:chOff x="4987568" y="4117056"/>
            <a:chExt cx="2606451" cy="156899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971029-1997-4BF9-90BA-0BD52FA14C83}"/>
                </a:ext>
              </a:extLst>
            </p:cNvPr>
            <p:cNvSpPr txBox="1"/>
            <p:nvPr/>
          </p:nvSpPr>
          <p:spPr>
            <a:xfrm>
              <a:off x="4987568" y="4117056"/>
              <a:ext cx="2606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2BFABB7-8BE9-4D4B-AEDB-F5016CD43583}"/>
                </a:ext>
              </a:extLst>
            </p:cNvPr>
            <p:cNvSpPr txBox="1"/>
            <p:nvPr/>
          </p:nvSpPr>
          <p:spPr>
            <a:xfrm>
              <a:off x="4987568" y="4516942"/>
              <a:ext cx="2606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 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B9D080C-BB6E-4A05-990F-2D53B52C4939}"/>
                </a:ext>
              </a:extLst>
            </p:cNvPr>
            <p:cNvSpPr txBox="1"/>
            <p:nvPr/>
          </p:nvSpPr>
          <p:spPr>
            <a:xfrm>
              <a:off x="4987568" y="4916828"/>
              <a:ext cx="2606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36CD374-FC0B-497C-98E6-CABF88B434DD}"/>
                </a:ext>
              </a:extLst>
            </p:cNvPr>
            <p:cNvSpPr txBox="1"/>
            <p:nvPr/>
          </p:nvSpPr>
          <p:spPr>
            <a:xfrm>
              <a:off x="4987568" y="5316715"/>
              <a:ext cx="2606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642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2.6 XOR </a:t>
            </a:r>
            <a:r>
              <a:rPr lang="ko-KR" altLang="en-US" sz="2200"/>
              <a:t>연산의 활용</a:t>
            </a:r>
            <a:endParaRPr lang="ko-KR" altLang="en-US" sz="2200" dirty="0"/>
          </a:p>
        </p:txBody>
      </p:sp>
      <p:sp>
        <p:nvSpPr>
          <p:cNvPr id="95" name="내용 개체 틀 2">
            <a:extLst>
              <a:ext uri="{FF2B5EF4-FFF2-40B4-BE49-F238E27FC236}">
                <a16:creationId xmlns:a16="http://schemas.microsoft.com/office/drawing/2014/main" id="{4B4EA5C4-4C29-49C9-9AA0-B1468F82943B}"/>
              </a:ext>
            </a:extLst>
          </p:cNvPr>
          <p:cNvSpPr txBox="1">
            <a:spLocks/>
          </p:cNvSpPr>
          <p:nvPr/>
        </p:nvSpPr>
        <p:spPr>
          <a:xfrm>
            <a:off x="838201" y="878541"/>
            <a:ext cx="10515600" cy="53530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fontAlgn="base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altLang="ko-KR" sz="2000" i="1"/>
              <a:t>  </a:t>
            </a:r>
            <a:r>
              <a:rPr lang="ko-KR" altLang="en-US" sz="2000">
                <a:solidFill>
                  <a:srgbClr val="0070C0"/>
                </a:solidFill>
              </a:rPr>
              <a:t>해밍 코드</a:t>
            </a:r>
            <a:r>
              <a:rPr lang="en-US" altLang="ko-KR" sz="2000">
                <a:solidFill>
                  <a:srgbClr val="0070C0"/>
                </a:solidFill>
              </a:rPr>
              <a:t>(Hamming code) </a:t>
            </a:r>
            <a:r>
              <a:rPr lang="ko-KR" altLang="en-US" sz="2000"/>
              <a:t>맛보기</a:t>
            </a:r>
            <a:endParaRPr lang="en-US" altLang="ko-KR" sz="2000"/>
          </a:p>
          <a:p>
            <a:pPr marL="914400" lvl="2" indent="0" fontAlgn="base">
              <a:lnSpc>
                <a:spcPct val="110000"/>
              </a:lnSpc>
              <a:buNone/>
            </a:pPr>
            <a:endParaRPr lang="en-US" altLang="ko-KR" sz="1800" i="1"/>
          </a:p>
          <a:p>
            <a:pPr marL="914400" lvl="2" indent="0" fontAlgn="base">
              <a:lnSpc>
                <a:spcPct val="110000"/>
              </a:lnSpc>
              <a:buNone/>
            </a:pPr>
            <a:endParaRPr lang="en-US" altLang="ko-KR" sz="1800" i="1"/>
          </a:p>
          <a:p>
            <a:pPr marL="914400" lvl="2" indent="0" fontAlgn="base">
              <a:lnSpc>
                <a:spcPct val="110000"/>
              </a:lnSpc>
              <a:buNone/>
            </a:pPr>
            <a:endParaRPr lang="en-US" altLang="ko-KR" sz="1800" i="1"/>
          </a:p>
          <a:p>
            <a:pPr marL="914400" lvl="2" indent="0" fontAlgn="base">
              <a:lnSpc>
                <a:spcPct val="110000"/>
              </a:lnSpc>
              <a:buNone/>
            </a:pPr>
            <a:r>
              <a:rPr lang="en-US" altLang="ko-KR" sz="1800" i="1"/>
              <a:t> </a:t>
            </a:r>
          </a:p>
          <a:p>
            <a:pPr marL="914400" lvl="2" indent="0" fontAlgn="base">
              <a:lnSpc>
                <a:spcPct val="110000"/>
              </a:lnSpc>
              <a:buNone/>
            </a:pPr>
            <a:endParaRPr lang="en-US" altLang="ko-KR" sz="1800" i="1"/>
          </a:p>
          <a:p>
            <a:pPr marL="914400" lvl="2" indent="0" fontAlgn="base">
              <a:lnSpc>
                <a:spcPct val="110000"/>
              </a:lnSpc>
              <a:buNone/>
            </a:pPr>
            <a:r>
              <a:rPr lang="en-US" altLang="ko-KR" sz="1600" i="1"/>
              <a:t>P</a:t>
            </a:r>
            <a:r>
              <a:rPr lang="en-US" altLang="ko-KR" sz="1600" baseline="-25000"/>
              <a:t>1</a:t>
            </a:r>
            <a:r>
              <a:rPr lang="en-US" altLang="ko-KR" sz="160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3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5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7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9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11</a:t>
            </a:r>
            <a:r>
              <a:rPr lang="en-US" altLang="ko-KR" sz="1600" dirty="0"/>
              <a:t>=0⊕0⊕0⊕1⊕1=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marL="914400" lvl="2" indent="0" fontAlgn="base">
              <a:lnSpc>
                <a:spcPct val="110000"/>
              </a:lnSpc>
              <a:buNone/>
            </a:pPr>
            <a:r>
              <a:rPr lang="en-US" altLang="ko-KR" sz="1600" i="1"/>
              <a:t>P</a:t>
            </a:r>
            <a:r>
              <a:rPr lang="en-US" altLang="ko-KR" sz="1600" baseline="-25000"/>
              <a:t>2</a:t>
            </a:r>
            <a:r>
              <a:rPr lang="en-US" altLang="ko-KR" sz="160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3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6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7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10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11</a:t>
            </a:r>
            <a:r>
              <a:rPr lang="en-US" altLang="ko-KR" sz="1600" dirty="0"/>
              <a:t>=0⊕1⊕0⊕0⊕1=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marL="914400" lvl="2" indent="0" fontAlgn="base">
              <a:lnSpc>
                <a:spcPct val="110000"/>
              </a:lnSpc>
              <a:buNone/>
            </a:pPr>
            <a:r>
              <a:rPr lang="en-US" altLang="ko-KR" sz="1600" i="1"/>
              <a:t>P</a:t>
            </a:r>
            <a:r>
              <a:rPr lang="en-US" altLang="ko-KR" sz="1600" baseline="-25000"/>
              <a:t>4</a:t>
            </a:r>
            <a:r>
              <a:rPr lang="en-US" altLang="ko-KR" sz="160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5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6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7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12</a:t>
            </a:r>
            <a:r>
              <a:rPr lang="en-US" altLang="ko-KR" sz="1600" dirty="0"/>
              <a:t>=0⊕1⊕0⊕1=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pPr marL="914400" lvl="2" indent="0" fontAlgn="base">
              <a:lnSpc>
                <a:spcPct val="110000"/>
              </a:lnSpc>
              <a:buNone/>
            </a:pPr>
            <a:r>
              <a:rPr lang="en-US" altLang="ko-KR" sz="1600" i="1"/>
              <a:t>P</a:t>
            </a:r>
            <a:r>
              <a:rPr lang="en-US" altLang="ko-KR" sz="1600" baseline="-25000"/>
              <a:t>8</a:t>
            </a:r>
            <a:r>
              <a:rPr lang="en-US" altLang="ko-KR" sz="160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9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10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11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12</a:t>
            </a:r>
            <a:r>
              <a:rPr lang="en-US" altLang="ko-KR" sz="1600" dirty="0"/>
              <a:t>=1⊕0⊕1⊕1=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  <a:p>
            <a:pPr marL="914400" lvl="2" indent="0" fontAlgn="base">
              <a:lnSpc>
                <a:spcPct val="110000"/>
              </a:lnSpc>
              <a:buNone/>
            </a:pPr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ko-KR" sz="1600"/>
              <a:t>Tx </a:t>
            </a:r>
            <a:r>
              <a:rPr lang="en-US" altLang="ko-KR" sz="1600" dirty="0"/>
              <a:t>data : </a:t>
            </a:r>
            <a:r>
              <a:rPr lang="en-US" altLang="ko-KR" sz="1600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 sz="1600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ko-KR" sz="1600" dirty="0"/>
              <a:t>0</a:t>
            </a:r>
            <a:r>
              <a:rPr lang="en-US" altLang="ko-KR" sz="1600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16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ko-KR" sz="1600" dirty="0"/>
              <a:t>010</a:t>
            </a:r>
            <a:r>
              <a:rPr lang="en-US" altLang="ko-KR" sz="1600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1600" baseline="-25000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altLang="ko-KR" sz="1600" dirty="0"/>
              <a:t>1011 =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r>
              <a:rPr lang="en-US" altLang="ko-KR" sz="1600" dirty="0"/>
              <a:t>0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ko-KR" sz="1600" dirty="0"/>
              <a:t>010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 sz="1600" dirty="0"/>
              <a:t>1011</a:t>
            </a: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F942621-9740-42F3-BF9A-DC62E516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63298"/>
              </p:ext>
            </p:extLst>
          </p:nvPr>
        </p:nvGraphicFramePr>
        <p:xfrm>
          <a:off x="1933666" y="1802832"/>
          <a:ext cx="7825362" cy="1052322"/>
        </p:xfrm>
        <a:graphic>
          <a:graphicData uri="http://schemas.openxmlformats.org/drawingml/2006/table">
            <a:tbl>
              <a:tblPr/>
              <a:tblGrid>
                <a:gridCol w="851346">
                  <a:extLst>
                    <a:ext uri="{9D8B030D-6E8A-4147-A177-3AD203B41FA5}">
                      <a16:colId xmlns:a16="http://schemas.microsoft.com/office/drawing/2014/main" val="383026844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1195244963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3948126926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1296746561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4050107561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112005343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1039208688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1894950655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425143309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4187696869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239450079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3530030728"/>
                    </a:ext>
                  </a:extLst>
                </a:gridCol>
                <a:gridCol w="581168">
                  <a:extLst>
                    <a:ext uri="{9D8B030D-6E8A-4147-A177-3AD203B41FA5}">
                      <a16:colId xmlns:a16="http://schemas.microsoft.com/office/drawing/2014/main" val="3353178875"/>
                    </a:ext>
                  </a:extLst>
                </a:gridCol>
              </a:tblGrid>
              <a:tr h="2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92214"/>
                  </a:ext>
                </a:extLst>
              </a:tr>
              <a:tr h="2782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0001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0011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569427"/>
                  </a:ext>
                </a:extLst>
              </a:tr>
              <a:tr h="2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05294"/>
                  </a:ext>
                </a:extLst>
              </a:tr>
              <a:tr h="2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919392"/>
                  </a:ext>
                </a:extLst>
              </a:tr>
            </a:tbl>
          </a:graphicData>
        </a:graphic>
      </p:graphicFrame>
      <p:pic>
        <p:nvPicPr>
          <p:cNvPr id="8" name="그림 7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05BB8D5-74F4-40BD-8D68-9B955EF4E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626391"/>
            <a:ext cx="1907237" cy="1028858"/>
          </a:xfrm>
          <a:prstGeom prst="rect">
            <a:avLst/>
          </a:prstGeom>
        </p:spPr>
      </p:pic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6C97EDB3-587B-4B94-BBE3-2DFF824C984A}"/>
              </a:ext>
            </a:extLst>
          </p:cNvPr>
          <p:cNvSpPr/>
          <p:nvPr/>
        </p:nvSpPr>
        <p:spPr>
          <a:xfrm>
            <a:off x="10144510" y="5782423"/>
            <a:ext cx="1124598" cy="39407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Continue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47169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32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2.6 XOR </a:t>
            </a:r>
            <a:r>
              <a:rPr lang="ko-KR" altLang="en-US" sz="2200"/>
              <a:t>연산의 활용</a:t>
            </a:r>
            <a:endParaRPr lang="ko-KR" altLang="en-US" sz="22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EE635A-6A36-461F-979F-F17C2F9548F0}"/>
              </a:ext>
            </a:extLst>
          </p:cNvPr>
          <p:cNvSpPr txBox="1">
            <a:spLocks/>
          </p:cNvSpPr>
          <p:nvPr/>
        </p:nvSpPr>
        <p:spPr>
          <a:xfrm>
            <a:off x="960118" y="699247"/>
            <a:ext cx="10393681" cy="55323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fontAlgn="base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70C0"/>
                </a:solidFill>
              </a:rPr>
              <a:t>해밍 코드</a:t>
            </a:r>
            <a:r>
              <a:rPr lang="en-US" altLang="ko-KR" sz="2000">
                <a:solidFill>
                  <a:srgbClr val="0070C0"/>
                </a:solidFill>
              </a:rPr>
              <a:t>(Hamming code) </a:t>
            </a:r>
            <a:r>
              <a:rPr lang="ko-KR" altLang="en-US" sz="2000"/>
              <a:t>맛보기</a:t>
            </a:r>
            <a:endParaRPr lang="en-US" altLang="ko-KR" sz="2000">
              <a:solidFill>
                <a:srgbClr val="0070C0"/>
              </a:solidFill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rgbClr val="00A048"/>
              </a:solidFill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rgbClr val="00A048"/>
              </a:solidFill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rgbClr val="00A048"/>
              </a:solidFill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rgbClr val="00A048"/>
              </a:solidFill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rgbClr val="00A048"/>
              </a:solidFill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패리티 </a:t>
            </a:r>
            <a:r>
              <a:rPr lang="ko-KR" altLang="en-US" sz="1800" dirty="0">
                <a:solidFill>
                  <a:srgbClr val="00A048"/>
                </a:solidFill>
              </a:rPr>
              <a:t>검사 </a:t>
            </a:r>
            <a:r>
              <a:rPr lang="en-US" altLang="ko-KR" sz="1800" dirty="0"/>
              <a:t>: </a:t>
            </a:r>
            <a:r>
              <a:rPr lang="ko-KR" altLang="en-US" sz="1800" dirty="0"/>
              <a:t>모두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이면</a:t>
            </a:r>
            <a:r>
              <a:rPr lang="en-US" altLang="ko-KR" sz="1800"/>
              <a:t> </a:t>
            </a:r>
            <a:r>
              <a:rPr lang="ko-KR" altLang="en-US" sz="1800" dirty="0">
                <a:solidFill>
                  <a:srgbClr val="00A048"/>
                </a:solidFill>
              </a:rPr>
              <a:t>오류 없음</a:t>
            </a:r>
            <a:endParaRPr lang="en-US" altLang="ko-KR" sz="1800" dirty="0">
              <a:solidFill>
                <a:srgbClr val="00A048"/>
              </a:solidFill>
            </a:endParaRP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 sz="1600" dirty="0"/>
              <a:t>    </a:t>
            </a:r>
            <a:r>
              <a:rPr lang="en-US" altLang="ko-KR" sz="1600"/>
              <a:t>Rx data: </a:t>
            </a:r>
            <a:r>
              <a:rPr lang="en-US" altLang="ko-KR" sz="1600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1600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 sz="1600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ko-KR" sz="1600" dirty="0"/>
              <a:t>0</a:t>
            </a:r>
            <a:r>
              <a:rPr lang="en-US" altLang="ko-KR" sz="1600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16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ko-KR" sz="1600" dirty="0"/>
              <a:t>010</a:t>
            </a:r>
            <a:r>
              <a:rPr lang="en-US" altLang="ko-KR" sz="1600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1600" baseline="-25000" dirty="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en-US" altLang="ko-KR" sz="1600" dirty="0"/>
              <a:t>1011 =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r>
              <a:rPr lang="en-US" altLang="ko-KR" sz="1600" dirty="0"/>
              <a:t>0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ko-KR" sz="1600" dirty="0"/>
              <a:t>010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 sz="1600" dirty="0"/>
              <a:t>1011</a:t>
            </a:r>
          </a:p>
          <a:p>
            <a:pPr lvl="2" fontAlgn="base">
              <a:lnSpc>
                <a:spcPct val="120000"/>
              </a:lnSpc>
            </a:pPr>
            <a:endParaRPr lang="en-US" altLang="ko-KR" sz="1600" dirty="0"/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 sz="1600" i="1" dirty="0"/>
              <a:t>    C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 = </a:t>
            </a:r>
            <a:r>
              <a:rPr lang="en-US" altLang="ko-KR" sz="1600" i="1" dirty="0"/>
              <a:t>P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3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5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7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9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11 </a:t>
            </a:r>
            <a:r>
              <a:rPr lang="en-US" altLang="ko-KR" sz="1600"/>
              <a:t>= 0</a:t>
            </a:r>
            <a:r>
              <a:rPr lang="en-US" altLang="ko-KR" sz="1600" dirty="0"/>
              <a:t>⊕0⊕0⊕0⊕1</a:t>
            </a:r>
            <a:r>
              <a:rPr lang="en-US" altLang="ko-KR" sz="1600"/>
              <a:t>⊕1 =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 sz="1600" i="1" dirty="0"/>
              <a:t>    C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 = </a:t>
            </a:r>
            <a:r>
              <a:rPr lang="en-US" altLang="ko-KR" sz="1600" i="1" dirty="0"/>
              <a:t>P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3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6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7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10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11 </a:t>
            </a:r>
            <a:r>
              <a:rPr lang="en-US" altLang="ko-KR" sz="1600"/>
              <a:t>= 0</a:t>
            </a:r>
            <a:r>
              <a:rPr lang="en-US" altLang="ko-KR" sz="1600" dirty="0"/>
              <a:t>⊕0⊕1⊕0⊕0</a:t>
            </a:r>
            <a:r>
              <a:rPr lang="en-US" altLang="ko-KR" sz="1600"/>
              <a:t>⊕1 =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 sz="1600" i="1" dirty="0"/>
              <a:t>    C</a:t>
            </a:r>
            <a:r>
              <a:rPr lang="en-US" altLang="ko-KR" sz="1600" baseline="-25000" dirty="0"/>
              <a:t>4</a:t>
            </a:r>
            <a:r>
              <a:rPr lang="en-US" altLang="ko-KR" sz="1600" dirty="0"/>
              <a:t> = </a:t>
            </a:r>
            <a:r>
              <a:rPr lang="en-US" altLang="ko-KR" sz="1600" i="1" dirty="0"/>
              <a:t>P</a:t>
            </a:r>
            <a:r>
              <a:rPr lang="en-US" altLang="ko-KR" sz="1600" baseline="-25000" dirty="0"/>
              <a:t>4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5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6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7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12 </a:t>
            </a:r>
            <a:r>
              <a:rPr lang="en-US" altLang="ko-KR" sz="1600"/>
              <a:t>= 0</a:t>
            </a:r>
            <a:r>
              <a:rPr lang="en-US" altLang="ko-KR" sz="1600" dirty="0"/>
              <a:t>⊕0⊕1⊕0</a:t>
            </a:r>
            <a:r>
              <a:rPr lang="en-US" altLang="ko-KR" sz="1600"/>
              <a:t>⊕1 =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914400" lvl="2" indent="0" fontAlgn="base">
              <a:lnSpc>
                <a:spcPct val="130000"/>
              </a:lnSpc>
              <a:buNone/>
            </a:pPr>
            <a:r>
              <a:rPr lang="en-US" altLang="ko-KR" sz="1600" i="1" dirty="0"/>
              <a:t>    C</a:t>
            </a:r>
            <a:r>
              <a:rPr lang="en-US" altLang="ko-KR" sz="1600" baseline="-25000" dirty="0"/>
              <a:t>8</a:t>
            </a:r>
            <a:r>
              <a:rPr lang="en-US" altLang="ko-KR" sz="1600" dirty="0"/>
              <a:t> = </a:t>
            </a:r>
            <a:r>
              <a:rPr lang="en-US" altLang="ko-KR" sz="1600" i="1" dirty="0"/>
              <a:t>P</a:t>
            </a:r>
            <a:r>
              <a:rPr lang="en-US" altLang="ko-KR" sz="1600" baseline="-25000" dirty="0"/>
              <a:t>8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9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10</a:t>
            </a:r>
            <a:r>
              <a:rPr lang="en-US" altLang="ko-KR" sz="1600" dirty="0"/>
              <a:t>⊕</a:t>
            </a:r>
            <a:r>
              <a:rPr lang="en-US" altLang="ko-KR" sz="1600" i="1" dirty="0"/>
              <a:t>M</a:t>
            </a:r>
            <a:r>
              <a:rPr lang="en-US" altLang="ko-KR" sz="1600" baseline="-25000" dirty="0"/>
              <a:t>11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12 </a:t>
            </a:r>
            <a:r>
              <a:rPr lang="en-US" altLang="ko-KR" sz="1600"/>
              <a:t>= 1</a:t>
            </a:r>
            <a:r>
              <a:rPr lang="en-US" altLang="ko-KR" sz="1600" dirty="0"/>
              <a:t>⊕1⊕0⊕1</a:t>
            </a:r>
            <a:r>
              <a:rPr lang="en-US" altLang="ko-KR" sz="1600"/>
              <a:t>⊕1 =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 marL="914400" lvl="2" indent="0" fontAlgn="base">
              <a:lnSpc>
                <a:spcPct val="120000"/>
              </a:lnSpc>
              <a:buNone/>
            </a:pPr>
            <a:endParaRPr lang="en-US" altLang="ko-KR" sz="1600" dirty="0"/>
          </a:p>
          <a:p>
            <a:pPr marL="914400" lvl="2" indent="0" fontAlgn="base">
              <a:lnSpc>
                <a:spcPct val="120000"/>
              </a:lnSpc>
              <a:buNone/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  <a:p>
            <a:pPr marL="914400" lvl="2" indent="0">
              <a:lnSpc>
                <a:spcPct val="120000"/>
              </a:lnSpc>
              <a:buNone/>
            </a:pPr>
            <a:endParaRPr lang="en-US" altLang="ko-KR" sz="1800" dirty="0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F942621-9740-42F3-BF9A-DC62E516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1704"/>
              </p:ext>
            </p:extLst>
          </p:nvPr>
        </p:nvGraphicFramePr>
        <p:xfrm>
          <a:off x="2572387" y="1473859"/>
          <a:ext cx="7333610" cy="1052322"/>
        </p:xfrm>
        <a:graphic>
          <a:graphicData uri="http://schemas.openxmlformats.org/drawingml/2006/table">
            <a:tbl>
              <a:tblPr/>
              <a:tblGrid>
                <a:gridCol w="797846">
                  <a:extLst>
                    <a:ext uri="{9D8B030D-6E8A-4147-A177-3AD203B41FA5}">
                      <a16:colId xmlns:a16="http://schemas.microsoft.com/office/drawing/2014/main" val="383026844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1195244963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3948126926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1296746561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4050107561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2112005343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1039208688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1894950655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425143309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4187696869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239450079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3530030728"/>
                    </a:ext>
                  </a:extLst>
                </a:gridCol>
                <a:gridCol w="544647">
                  <a:extLst>
                    <a:ext uri="{9D8B030D-6E8A-4147-A177-3AD203B41FA5}">
                      <a16:colId xmlns:a16="http://schemas.microsoft.com/office/drawing/2014/main" val="3353178875"/>
                    </a:ext>
                  </a:extLst>
                </a:gridCol>
              </a:tblGrid>
              <a:tr h="2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92214"/>
                  </a:ext>
                </a:extLst>
              </a:tr>
              <a:tr h="2782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0001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0011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569427"/>
                  </a:ext>
                </a:extLst>
              </a:tr>
              <a:tr h="2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05294"/>
                  </a:ext>
                </a:extLst>
              </a:tr>
              <a:tr h="2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919392"/>
                  </a:ext>
                </a:extLst>
              </a:tr>
            </a:tbl>
          </a:graphicData>
        </a:graphic>
      </p:graphicFrame>
      <p:pic>
        <p:nvPicPr>
          <p:cNvPr id="9" name="그림 8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EB321D68-32FD-4F9E-8912-A1F6DE1F5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626391"/>
            <a:ext cx="1907237" cy="10288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21F8B50-F61B-49CC-9E5D-D6C0687E980F}"/>
              </a:ext>
            </a:extLst>
          </p:cNvPr>
          <p:cNvSpPr/>
          <p:nvPr/>
        </p:nvSpPr>
        <p:spPr>
          <a:xfrm>
            <a:off x="10144510" y="5782423"/>
            <a:ext cx="1124598" cy="39407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Continue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10995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85006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33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2.6 XOR </a:t>
            </a:r>
            <a:r>
              <a:rPr lang="ko-KR" altLang="en-US" sz="2200"/>
              <a:t>연산의 활용</a:t>
            </a:r>
            <a:endParaRPr lang="ko-KR" altLang="en-US" sz="22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EE635A-6A36-461F-979F-F17C2F9548F0}"/>
              </a:ext>
            </a:extLst>
          </p:cNvPr>
          <p:cNvSpPr txBox="1">
            <a:spLocks/>
          </p:cNvSpPr>
          <p:nvPr/>
        </p:nvSpPr>
        <p:spPr>
          <a:xfrm>
            <a:off x="922648" y="806825"/>
            <a:ext cx="10431151" cy="5389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fontAlgn="base"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70C0"/>
                </a:solidFill>
              </a:rPr>
              <a:t>해밍 코드</a:t>
            </a:r>
            <a:r>
              <a:rPr lang="en-US" altLang="ko-KR" sz="2000">
                <a:solidFill>
                  <a:srgbClr val="0070C0"/>
                </a:solidFill>
              </a:rPr>
              <a:t>(Hamming code) </a:t>
            </a:r>
            <a:r>
              <a:rPr lang="ko-KR" altLang="en-US" sz="2000"/>
              <a:t>맛보기</a:t>
            </a:r>
            <a:endParaRPr lang="en-US" altLang="ko-KR" sz="2000"/>
          </a:p>
          <a:p>
            <a:pPr lvl="3" fontAlgn="base">
              <a:lnSpc>
                <a:spcPct val="140000"/>
              </a:lnSpc>
              <a:buFont typeface="Wingdings" panose="05000000000000000000" pitchFamily="2" charset="2"/>
              <a:buChar char="v"/>
            </a:pPr>
            <a:endParaRPr lang="en-US" altLang="ko-KR" sz="2000">
              <a:solidFill>
                <a:srgbClr val="0070C0"/>
              </a:solidFill>
            </a:endParaRPr>
          </a:p>
          <a:p>
            <a:pPr lvl="2" fontAlgn="base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rgbClr val="C00000"/>
              </a:solidFill>
            </a:endParaRPr>
          </a:p>
          <a:p>
            <a:pPr lvl="2" fontAlgn="base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rgbClr val="C00000"/>
              </a:solidFill>
            </a:endParaRP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C00000"/>
                </a:solidFill>
              </a:rPr>
              <a:t>7-</a:t>
            </a:r>
            <a:r>
              <a:rPr lang="ko-KR" altLang="en-US" sz="1800">
                <a:solidFill>
                  <a:srgbClr val="C00000"/>
                </a:solidFill>
              </a:rPr>
              <a:t>번째 비트</a:t>
            </a:r>
            <a:r>
              <a:rPr lang="ko-KR" altLang="en-US" sz="1800"/>
              <a:t>에 </a:t>
            </a:r>
            <a:r>
              <a:rPr lang="ko-KR" altLang="en-US" sz="1800">
                <a:solidFill>
                  <a:srgbClr val="C00000"/>
                </a:solidFill>
              </a:rPr>
              <a:t>오류 발생</a:t>
            </a:r>
            <a:endParaRPr lang="en-US" altLang="ko-KR" sz="1800">
              <a:solidFill>
                <a:srgbClr val="C00000"/>
              </a:solidFill>
            </a:endParaRP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 sz="1600"/>
              <a:t>    Rx data: 000001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  <a:r>
              <a:rPr lang="en-US" altLang="ko-KR" sz="1600"/>
              <a:t>11011</a:t>
            </a: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 sz="1600" i="1"/>
              <a:t>    C</a:t>
            </a:r>
            <a:r>
              <a:rPr lang="en-US" altLang="ko-KR" sz="1600" baseline="-25000"/>
              <a:t>1</a:t>
            </a:r>
            <a:r>
              <a:rPr lang="en-US" altLang="ko-KR" sz="1600"/>
              <a:t> = </a:t>
            </a:r>
            <a:r>
              <a:rPr lang="en-US" altLang="ko-KR" sz="1600" i="1"/>
              <a:t>P</a:t>
            </a:r>
            <a:r>
              <a:rPr lang="en-US" altLang="ko-KR" sz="1600" baseline="-25000"/>
              <a:t>1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3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5</a:t>
            </a:r>
            <a:r>
              <a:rPr lang="en-US" altLang="ko-KR" sz="1600"/>
              <a:t>⊕</a:t>
            </a:r>
            <a:r>
              <a:rPr lang="en-US" altLang="ko-KR" sz="1600" i="1">
                <a:solidFill>
                  <a:srgbClr val="C00000"/>
                </a:solidFill>
              </a:rPr>
              <a:t>M</a:t>
            </a:r>
            <a:r>
              <a:rPr lang="en-US" altLang="ko-KR" sz="1600" baseline="-25000">
                <a:solidFill>
                  <a:srgbClr val="C00000"/>
                </a:solidFill>
              </a:rPr>
              <a:t>7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9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11 </a:t>
            </a:r>
            <a:r>
              <a:rPr lang="en-US" altLang="ko-KR" sz="1600"/>
              <a:t>= 0⊕0⊕0⊕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  <a:r>
              <a:rPr lang="en-US" altLang="ko-KR" sz="1600"/>
              <a:t>⊕1⊕1 = 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 sz="1600" i="1"/>
              <a:t>    C</a:t>
            </a:r>
            <a:r>
              <a:rPr lang="en-US" altLang="ko-KR" sz="1600" baseline="-25000"/>
              <a:t>2</a:t>
            </a:r>
            <a:r>
              <a:rPr lang="en-US" altLang="ko-KR" sz="1600"/>
              <a:t> = </a:t>
            </a:r>
            <a:r>
              <a:rPr lang="en-US" altLang="ko-KR" sz="1600" i="1"/>
              <a:t>P</a:t>
            </a:r>
            <a:r>
              <a:rPr lang="en-US" altLang="ko-KR" sz="1600" baseline="-25000"/>
              <a:t>2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3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6</a:t>
            </a:r>
            <a:r>
              <a:rPr lang="en-US" altLang="ko-KR" sz="1600"/>
              <a:t>⊕</a:t>
            </a:r>
            <a:r>
              <a:rPr lang="en-US" altLang="ko-KR" sz="1600" i="1">
                <a:solidFill>
                  <a:srgbClr val="C00000"/>
                </a:solidFill>
              </a:rPr>
              <a:t>M</a:t>
            </a:r>
            <a:r>
              <a:rPr lang="en-US" altLang="ko-KR" sz="1600" baseline="-25000">
                <a:solidFill>
                  <a:srgbClr val="C00000"/>
                </a:solidFill>
              </a:rPr>
              <a:t>7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10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11 </a:t>
            </a:r>
            <a:r>
              <a:rPr lang="en-US" altLang="ko-KR" sz="1600"/>
              <a:t>= 0⊕0⊕1⊕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  <a:r>
              <a:rPr lang="en-US" altLang="ko-KR" sz="1600"/>
              <a:t>⊕0⊕1 = 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 sz="1600" i="1"/>
              <a:t>    C</a:t>
            </a:r>
            <a:r>
              <a:rPr lang="en-US" altLang="ko-KR" sz="1600" baseline="-25000"/>
              <a:t>4</a:t>
            </a:r>
            <a:r>
              <a:rPr lang="en-US" altLang="ko-KR" sz="1600"/>
              <a:t> = </a:t>
            </a:r>
            <a:r>
              <a:rPr lang="en-US" altLang="ko-KR" sz="1600" i="1"/>
              <a:t>P</a:t>
            </a:r>
            <a:r>
              <a:rPr lang="en-US" altLang="ko-KR" sz="1600" baseline="-25000"/>
              <a:t>4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5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6</a:t>
            </a:r>
            <a:r>
              <a:rPr lang="en-US" altLang="ko-KR" sz="1600"/>
              <a:t>⊕</a:t>
            </a:r>
            <a:r>
              <a:rPr lang="en-US" altLang="ko-KR" sz="1600" i="1">
                <a:solidFill>
                  <a:srgbClr val="C00000"/>
                </a:solidFill>
              </a:rPr>
              <a:t>M</a:t>
            </a:r>
            <a:r>
              <a:rPr lang="en-US" altLang="ko-KR" sz="1600" baseline="-25000">
                <a:solidFill>
                  <a:srgbClr val="C00000"/>
                </a:solidFill>
              </a:rPr>
              <a:t>7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12 </a:t>
            </a:r>
            <a:r>
              <a:rPr lang="en-US" altLang="ko-KR" sz="1600"/>
              <a:t>= 0⊕0⊕1⊕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  <a:r>
              <a:rPr lang="en-US" altLang="ko-KR" sz="1600"/>
              <a:t>⊕1 = 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 sz="1600" i="1"/>
              <a:t>    C</a:t>
            </a:r>
            <a:r>
              <a:rPr lang="en-US" altLang="ko-KR" sz="1600" baseline="-25000"/>
              <a:t>8</a:t>
            </a:r>
            <a:r>
              <a:rPr lang="en-US" altLang="ko-KR" sz="1600"/>
              <a:t> = </a:t>
            </a:r>
            <a:r>
              <a:rPr lang="en-US" altLang="ko-KR" sz="1600" i="1"/>
              <a:t>P</a:t>
            </a:r>
            <a:r>
              <a:rPr lang="en-US" altLang="ko-KR" sz="1600" baseline="-25000"/>
              <a:t>8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9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10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11</a:t>
            </a:r>
            <a:r>
              <a:rPr lang="en-US" altLang="ko-KR" sz="1600"/>
              <a:t>⊕</a:t>
            </a:r>
            <a:r>
              <a:rPr lang="en-US" altLang="ko-KR" sz="1600" i="1"/>
              <a:t>M</a:t>
            </a:r>
            <a:r>
              <a:rPr lang="en-US" altLang="ko-KR" sz="1600" baseline="-25000"/>
              <a:t>12 </a:t>
            </a:r>
            <a:r>
              <a:rPr lang="en-US" altLang="ko-KR" sz="1600"/>
              <a:t>= 1⊕1⊕0⊕1⊕1 = 0</a:t>
            </a:r>
          </a:p>
          <a:p>
            <a:pPr marL="914400" lvl="2" indent="0" fontAlgn="base">
              <a:lnSpc>
                <a:spcPct val="120000"/>
              </a:lnSpc>
              <a:buNone/>
            </a:pPr>
            <a:endParaRPr lang="en-US" altLang="ko-KR" sz="1600"/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수정 위치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(correction position)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 i="1"/>
              <a:t>C</a:t>
            </a:r>
            <a:r>
              <a:rPr lang="en-US" altLang="ko-KR" sz="1800" baseline="-25000"/>
              <a:t>8</a:t>
            </a:r>
            <a:r>
              <a:rPr lang="en-US" altLang="ko-KR" sz="1800" i="1"/>
              <a:t>C</a:t>
            </a:r>
            <a:r>
              <a:rPr lang="en-US" altLang="ko-KR" sz="1800" baseline="-25000"/>
              <a:t>4</a:t>
            </a:r>
            <a:r>
              <a:rPr lang="en-US" altLang="ko-KR" sz="1800" i="1"/>
              <a:t>C</a:t>
            </a:r>
            <a:r>
              <a:rPr lang="en-US" altLang="ko-KR" sz="1800" baseline="-25000"/>
              <a:t>2</a:t>
            </a:r>
            <a:r>
              <a:rPr lang="en-US" altLang="ko-KR" sz="1800" i="1"/>
              <a:t>C</a:t>
            </a:r>
            <a:r>
              <a:rPr lang="en-US" altLang="ko-KR" sz="1800" baseline="-25000"/>
              <a:t>1 </a:t>
            </a:r>
            <a:r>
              <a:rPr lang="en-US" altLang="ko-KR" sz="1800"/>
              <a:t>= 0111 = 7</a:t>
            </a: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 sz="1600"/>
              <a:t>    Rx data: 000001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  <a:r>
              <a:rPr lang="en-US" altLang="ko-KR" sz="1600"/>
              <a:t>11011 → corrected data: 000001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r>
              <a:rPr lang="en-US" altLang="ko-KR" sz="1600"/>
              <a:t>11011</a:t>
            </a:r>
          </a:p>
          <a:p>
            <a:pPr marL="914400" lvl="2" indent="0" fontAlgn="base">
              <a:lnSpc>
                <a:spcPct val="140000"/>
              </a:lnSpc>
              <a:buNone/>
            </a:pPr>
            <a:endParaRPr lang="en-US" altLang="ko-KR" sz="1600" dirty="0"/>
          </a:p>
          <a:p>
            <a:pPr marL="914400" lvl="2" indent="0" fontAlgn="base">
              <a:lnSpc>
                <a:spcPct val="140000"/>
              </a:lnSpc>
              <a:buNone/>
            </a:pPr>
            <a:endParaRPr lang="en-US" altLang="ko-KR" sz="1800" dirty="0"/>
          </a:p>
          <a:p>
            <a:pPr marL="914400" lvl="2" indent="0">
              <a:lnSpc>
                <a:spcPct val="140000"/>
              </a:lnSpc>
              <a:buNone/>
            </a:pPr>
            <a:endParaRPr lang="en-US" altLang="ko-KR" sz="1800" dirty="0"/>
          </a:p>
          <a:p>
            <a:pPr marL="914400" lvl="2" indent="0">
              <a:lnSpc>
                <a:spcPct val="140000"/>
              </a:lnSpc>
              <a:buNone/>
            </a:pPr>
            <a:endParaRPr lang="en-US" altLang="ko-KR" sz="1800" dirty="0"/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2F942621-9740-42F3-BF9A-DC62E516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75084"/>
              </p:ext>
            </p:extLst>
          </p:nvPr>
        </p:nvGraphicFramePr>
        <p:xfrm>
          <a:off x="2560250" y="1433893"/>
          <a:ext cx="7816394" cy="1052322"/>
        </p:xfrm>
        <a:graphic>
          <a:graphicData uri="http://schemas.openxmlformats.org/drawingml/2006/table">
            <a:tbl>
              <a:tblPr/>
              <a:tblGrid>
                <a:gridCol w="850370">
                  <a:extLst>
                    <a:ext uri="{9D8B030D-6E8A-4147-A177-3AD203B41FA5}">
                      <a16:colId xmlns:a16="http://schemas.microsoft.com/office/drawing/2014/main" val="383026844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1195244963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3948126926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1296746561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4050107561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2112005343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1039208688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1894950655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425143309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4187696869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239450079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3530030728"/>
                    </a:ext>
                  </a:extLst>
                </a:gridCol>
                <a:gridCol w="580502">
                  <a:extLst>
                    <a:ext uri="{9D8B030D-6E8A-4147-A177-3AD203B41FA5}">
                      <a16:colId xmlns:a16="http://schemas.microsoft.com/office/drawing/2014/main" val="3353178875"/>
                    </a:ext>
                  </a:extLst>
                </a:gridCol>
              </a:tblGrid>
              <a:tr h="2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92214"/>
                  </a:ext>
                </a:extLst>
              </a:tr>
              <a:tr h="2782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0001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0011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0111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1011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569427"/>
                  </a:ext>
                </a:extLst>
              </a:tr>
              <a:tr h="2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</a:t>
                      </a:r>
                      <a:r>
                        <a:rPr lang="en-US" sz="1400" kern="0" spc="0" baseline="-2500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05294"/>
                  </a:ext>
                </a:extLst>
              </a:tr>
              <a:tr h="2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919392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64C1AC9-28A6-44E1-A208-E8323BACE6AB}"/>
              </a:ext>
            </a:extLst>
          </p:cNvPr>
          <p:cNvSpPr/>
          <p:nvPr/>
        </p:nvSpPr>
        <p:spPr>
          <a:xfrm>
            <a:off x="8991599" y="5880055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A5058-47FA-4FE5-A145-739E76840360}"/>
              </a:ext>
            </a:extLst>
          </p:cNvPr>
          <p:cNvSpPr txBox="1"/>
          <p:nvPr/>
        </p:nvSpPr>
        <p:spPr>
          <a:xfrm>
            <a:off x="9717740" y="5799857"/>
            <a:ext cx="15867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2.6 </a:t>
            </a:r>
            <a:r>
              <a:rPr lang="ko-KR" altLang="en-US"/>
              <a:t>참조</a:t>
            </a:r>
          </a:p>
        </p:txBody>
      </p:sp>
      <p:pic>
        <p:nvPicPr>
          <p:cNvPr id="13" name="그림 12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A3A5BB1D-7D7A-485E-BEA0-C93D5CCC7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626391"/>
            <a:ext cx="1907237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01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2942-9608-4474-BB67-F78408B53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AE240-B97E-40C6-B05F-4F6284FC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34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45777E-FBAA-4DAD-A2DB-1FBE2FE2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154842"/>
            <a:ext cx="2523963" cy="10607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6B3850-9667-468F-A22A-B19B49CAF9D8}"/>
              </a:ext>
            </a:extLst>
          </p:cNvPr>
          <p:cNvSpPr txBox="1"/>
          <p:nvPr/>
        </p:nvSpPr>
        <p:spPr>
          <a:xfrm>
            <a:off x="1493822" y="859033"/>
            <a:ext cx="9783778" cy="5394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부울 대수를 이해하고 보수와 항등원을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이원성 원리를 설명할 수 있고 명제를 이원성 관계의 명제를 변환할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드모르간 법칙을 설명하고 논리식의 보수를 계산할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논리식을 논리 회로로 그릴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최소항과 최대항 표기 방법과 원리를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진리표에서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형식의 부울 함수로 표현할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형식과 표준 형식을 이해하고 차이점을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형식으로 표현된 부울 함수를 표준 형식으로 변환할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최소항과 최대항의 관계를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최소항의 곱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(SOP)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형식의 부울 함수를 최대항의 합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(POS)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형식으로 변환할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NAND, NOR, XOR, XNOR,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금지 및 함의 연산을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부수적인 연산 게이트를 그릴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 NAND/NOR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게이트로 기본 논리 게이트를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 2-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게이트로 다중 입력 게이트를 만들 수 있는 연산자를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부울 함수를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NAND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게이트 형식으로 표현할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26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해밍 코드의 원리를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396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58709B-3F49-45E2-B985-D8CECF714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C7FE1-3BA6-408C-BB51-A237B068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0C918-2E9E-427D-803B-DC0909991EAC}"/>
              </a:ext>
            </a:extLst>
          </p:cNvPr>
          <p:cNvSpPr txBox="1"/>
          <p:nvPr/>
        </p:nvSpPr>
        <p:spPr>
          <a:xfrm>
            <a:off x="4895693" y="2782669"/>
            <a:ext cx="5279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수고하셨습니다</a:t>
            </a:r>
            <a:r>
              <a:rPr lang="en-US" altLang="ko-KR" sz="44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4400">
              <a:solidFill>
                <a:srgbClr val="00A048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32CC6A5-08EE-42EA-A045-6F283F625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75" y="1886555"/>
            <a:ext cx="2947422" cy="17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2.1 </a:t>
            </a:r>
            <a:r>
              <a:rPr lang="ko-KR" altLang="en-US" sz="2200"/>
              <a:t>부울 대수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5662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solidFill>
                  <a:srgbClr val="0070C0"/>
                </a:solidFill>
              </a:rPr>
              <a:t>부울</a:t>
            </a:r>
            <a:r>
              <a:rPr lang="ko-KR" altLang="en-US" sz="2000" dirty="0">
                <a:solidFill>
                  <a:srgbClr val="0070C0"/>
                </a:solidFill>
              </a:rPr>
              <a:t> 대수</a:t>
            </a:r>
            <a:r>
              <a:rPr lang="en-US" altLang="ko-KR" sz="2000" dirty="0">
                <a:solidFill>
                  <a:srgbClr val="0070C0"/>
                </a:solidFill>
              </a:rPr>
              <a:t>(Boolean algebra)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1847</a:t>
            </a:r>
            <a:r>
              <a:rPr lang="ko-KR" altLang="en-US" sz="2000" dirty="0"/>
              <a:t>년 </a:t>
            </a:r>
            <a:r>
              <a:rPr lang="en-US" altLang="ko-KR" sz="2000" dirty="0"/>
              <a:t>George Boole</a:t>
            </a:r>
            <a:r>
              <a:rPr lang="ko-KR" altLang="en-US" sz="2000" dirty="0"/>
              <a:t>에 의해 </a:t>
            </a:r>
            <a:r>
              <a:rPr lang="ko-KR" altLang="en-US" sz="2000"/>
              <a:t>처음 소개</a:t>
            </a:r>
            <a:endParaRPr lang="en-US" altLang="ko-KR" sz="200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A048"/>
                </a:solidFill>
              </a:rPr>
              <a:t>2</a:t>
            </a:r>
            <a:r>
              <a:rPr lang="ko-KR" altLang="en-US" sz="2000">
                <a:solidFill>
                  <a:srgbClr val="00A048"/>
                </a:solidFill>
              </a:rPr>
              <a:t>진 논리의 </a:t>
            </a:r>
            <a:r>
              <a:rPr lang="ko-KR" altLang="en-US" sz="2000" dirty="0">
                <a:solidFill>
                  <a:srgbClr val="00A048"/>
                </a:solidFill>
              </a:rPr>
              <a:t>산술 연산</a:t>
            </a:r>
            <a:r>
              <a:rPr lang="ko-KR" altLang="en-US" sz="2000" dirty="0"/>
              <a:t>을 다루는 대수 법칙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Boole </a:t>
            </a:r>
            <a:r>
              <a:rPr lang="ko-KR" altLang="en-US" sz="2000" dirty="0"/>
              <a:t>이전에도 비슷한 개념의 </a:t>
            </a:r>
            <a:r>
              <a:rPr lang="en-US" altLang="ko-KR" sz="2000" dirty="0">
                <a:solidFill>
                  <a:srgbClr val="00A048"/>
                </a:solidFill>
              </a:rPr>
              <a:t>Leibniz′s algebra</a:t>
            </a:r>
            <a:r>
              <a:rPr lang="ko-KR" altLang="en-US" sz="2000" dirty="0"/>
              <a:t>가 있었음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19</a:t>
            </a:r>
            <a:r>
              <a:rPr lang="ko-KR" altLang="en-US" sz="2000"/>
              <a:t>세기 후반 </a:t>
            </a:r>
            <a:r>
              <a:rPr lang="en-US" altLang="ko-KR" sz="2000" dirty="0" err="1"/>
              <a:t>Schröder</a:t>
            </a:r>
            <a:r>
              <a:rPr lang="ko-KR" altLang="en-US" sz="2000" dirty="0"/>
              <a:t>와 </a:t>
            </a:r>
            <a:r>
              <a:rPr lang="en-US" altLang="ko-KR" sz="2000" dirty="0"/>
              <a:t>Huntington </a:t>
            </a:r>
            <a:r>
              <a:rPr lang="ko-KR" altLang="en-US" sz="2000" dirty="0"/>
              <a:t>등에 </a:t>
            </a:r>
            <a:r>
              <a:rPr lang="ko-KR" altLang="en-US" sz="2000"/>
              <a:t>의해 완성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1930</a:t>
            </a:r>
            <a:r>
              <a:rPr lang="ko-KR" altLang="en-US" sz="2000"/>
              <a:t>년대에 </a:t>
            </a:r>
            <a:r>
              <a:rPr lang="en-US" altLang="ko-KR" sz="2000" dirty="0"/>
              <a:t>Claude Shannon</a:t>
            </a:r>
            <a:r>
              <a:rPr lang="ko-KR" altLang="en-US" sz="2000" dirty="0"/>
              <a:t>이 </a:t>
            </a:r>
            <a:r>
              <a:rPr lang="en-US" altLang="ko-KR" sz="2000" dirty="0"/>
              <a:t>switching circuit</a:t>
            </a:r>
            <a:r>
              <a:rPr lang="ko-KR" altLang="en-US" sz="2000" dirty="0"/>
              <a:t>을 체계적으로 분석하고 설계하는 연구에서 회로의 동작이 완벽하게 </a:t>
            </a:r>
            <a:r>
              <a:rPr lang="ko-KR" altLang="en-US" sz="2000" dirty="0" err="1"/>
              <a:t>부울</a:t>
            </a:r>
            <a:r>
              <a:rPr lang="ko-KR" altLang="en-US" sz="2000" dirty="0"/>
              <a:t> 대수를 따른다는 </a:t>
            </a:r>
            <a:r>
              <a:rPr lang="ko-KR" altLang="en-US" sz="2000"/>
              <a:t>것을 증명 </a:t>
            </a: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en-US" altLang="ko-KR" sz="2000">
                <a:solidFill>
                  <a:srgbClr val="00A048"/>
                </a:solidFill>
              </a:rPr>
              <a:t>switching algebra</a:t>
            </a:r>
            <a:endParaRPr lang="ko-KR" altLang="en-US" sz="2000" dirty="0">
              <a:solidFill>
                <a:srgbClr val="00A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1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FF3DE-614C-44C7-874E-2EA9C879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91340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lvl="1" indent="0" fontAlgn="base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연산 </a:t>
            </a:r>
            <a:r>
              <a:rPr lang="en-US" altLang="ko-KR" sz="1600" b="1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닫힘</a:t>
            </a:r>
            <a:endParaRPr lang="en-US" altLang="ko-KR" sz="1600" kern="0" spc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marL="457200" lvl="1" indent="0" fontAlgn="base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연산은 </a:t>
            </a:r>
            <a:r>
              <a:rPr lang="ko-KR" altLang="en-US" sz="16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결합법칙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(associative law)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성립 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 +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z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=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(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), (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 ·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z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=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(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1600" kern="0" spc="0">
              <a:effectLst/>
              <a:latin typeface="함초롬바탕" panose="02030604000101010101" pitchFamily="18" charset="-127"/>
            </a:endParaRPr>
          </a:p>
          <a:p>
            <a:pPr marL="457200" lvl="1" indent="0" fontAlgn="base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3.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연산은 </a:t>
            </a:r>
            <a:r>
              <a:rPr lang="ko-KR" altLang="en-US" sz="16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교환법칙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(commutative law)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성립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=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x, x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=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sz="1600" kern="0" spc="0"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</a:t>
            </a:r>
            <a:r>
              <a:rPr lang="en-US" altLang="ko-KR" sz="1600" i="1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endParaRPr lang="ko-KR" altLang="en-US" sz="1600" kern="0" spc="0">
              <a:effectLst/>
              <a:latin typeface="함초롬바탕" panose="02030604000101010101" pitchFamily="18" charset="-127"/>
            </a:endParaRPr>
          </a:p>
          <a:p>
            <a:pPr marL="457200" lvl="1" indent="0" fontAlgn="base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4. </a:t>
            </a:r>
            <a:r>
              <a:rPr lang="ko-KR" altLang="en-US" sz="16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항등원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(identity element) : </a:t>
            </a:r>
            <a:r>
              <a:rPr lang="en-US" altLang="ko-KR" sz="1600" b="1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600" kern="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항등원은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 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+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=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</a:p>
          <a:p>
            <a:pPr lvl="2" fontAlgn="base">
              <a:lnSpc>
                <a:spcPct val="170000"/>
              </a:lnSpc>
              <a:spcBef>
                <a:spcPts val="0"/>
              </a:spcBef>
            </a:pP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600" kern="0" spc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600" kern="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연산의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항등원은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 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=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·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=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 </a:t>
            </a:r>
            <a:endParaRPr lang="ko-KR" altLang="en-US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57200" lvl="1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5.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원소에 대해 다음 식을 만족하는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보수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(complement) </a:t>
            </a:r>
            <a:r>
              <a:rPr lang="en-US" altLang="ko-KR" sz="16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′</a:t>
            </a:r>
            <a:r>
              <a:rPr lang="ko-KR" altLang="en-US" sz="1600" i="1" kern="0" spc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존재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sz="16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′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= 1,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</a:t>
            </a:r>
            <a:r>
              <a:rPr lang="en-US" altLang="ko-KR" sz="16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′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= 0 </a:t>
            </a:r>
            <a:b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</a:b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6-1. 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6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b="1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6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lang="ko-KR" altLang="en-US" sz="16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분배법칙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(distributive law)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성립 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(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 = (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 + (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</a:t>
            </a:r>
            <a:r>
              <a:rPr lang="en-US" altLang="ko-KR" sz="1600" i="1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</a:p>
          <a:p>
            <a:pPr marL="457200" lvl="1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6-2.</a:t>
            </a:r>
            <a:r>
              <a:rPr lang="en-US" altLang="ko-KR" sz="1600" kern="0" spc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</a:t>
            </a:r>
            <a:r>
              <a:rPr lang="ko-KR" altLang="en-US" sz="1600" kern="0" spc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연산은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</a:t>
            </a:r>
            <a:r>
              <a:rPr lang="ko-KR" altLang="en-US" sz="1600" kern="0" spc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연산에 대해 분배법칙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(distributive law)</a:t>
            </a:r>
            <a:r>
              <a:rPr lang="ko-KR" altLang="en-US" sz="1600" kern="0" spc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성립 </a:t>
            </a:r>
            <a:r>
              <a:rPr lang="en-US" altLang="ko-KR" sz="1600" ker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16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  x</a:t>
            </a:r>
            <a:r>
              <a:rPr lang="ko-KR" altLang="en-US" sz="1600" kern="0" spc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(</a:t>
            </a:r>
            <a:r>
              <a:rPr lang="en-US" altLang="ko-KR" sz="16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ko-KR" altLang="en-US" sz="1600" kern="0" spc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 </a:t>
            </a:r>
            <a:r>
              <a:rPr lang="en-US" altLang="ko-KR" sz="16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 = (</a:t>
            </a:r>
            <a:r>
              <a:rPr lang="en-US" altLang="ko-KR" sz="16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sz="16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y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 · (</a:t>
            </a:r>
            <a:r>
              <a:rPr lang="en-US" altLang="ko-KR" sz="16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r>
              <a:rPr lang="ko-KR" altLang="en-US" sz="1600" kern="0" spc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+ </a:t>
            </a:r>
            <a:r>
              <a:rPr lang="en-US" altLang="ko-KR" sz="16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z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</a:p>
          <a:p>
            <a:pPr lvl="2"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일반 대수와의 차이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부울 대수에서의 </a:t>
            </a:r>
            <a:r>
              <a:rPr lang="ko-KR" altLang="en-US" sz="1600" kern="0" spc="0">
                <a:solidFill>
                  <a:srgbClr val="00A048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분배법칙은 </a:t>
            </a:r>
            <a:r>
              <a:rPr lang="ko-KR" altLang="en-US" sz="1600" kern="0" spc="0">
                <a:solidFill>
                  <a:srgbClr val="C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공리</a:t>
            </a:r>
            <a:endParaRPr lang="ko-KR" altLang="en-US" sz="1600" kern="0" spc="0">
              <a:solidFill>
                <a:srgbClr val="C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endParaRPr lang="ko-KR" altLang="en-US" sz="160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2.1 </a:t>
            </a:r>
            <a:r>
              <a:rPr lang="ko-KR" altLang="en-US" sz="2200"/>
              <a:t>부울 대수</a:t>
            </a:r>
            <a:endParaRPr lang="ko-KR" alt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29785-5DA1-4AFB-A478-B4584608F99A}"/>
              </a:ext>
            </a:extLst>
          </p:cNvPr>
          <p:cNvSpPr txBox="1"/>
          <p:nvPr/>
        </p:nvSpPr>
        <p:spPr>
          <a:xfrm>
            <a:off x="838200" y="86363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부울 대수의 공리</a:t>
            </a:r>
            <a:r>
              <a:rPr lang="en-US" altLang="ko-KR" sz="2200">
                <a:solidFill>
                  <a:srgbClr val="0070C0"/>
                </a:solidFill>
              </a:rPr>
              <a:t>(axiom)</a:t>
            </a:r>
            <a:r>
              <a:rPr lang="ko-KR" altLang="en-US" sz="2200">
                <a:solidFill>
                  <a:srgbClr val="0070C0"/>
                </a:solidFill>
              </a:rPr>
              <a:t>와 정리</a:t>
            </a:r>
            <a:r>
              <a:rPr lang="en-US" altLang="ko-KR" sz="2200">
                <a:solidFill>
                  <a:srgbClr val="0070C0"/>
                </a:solidFill>
              </a:rPr>
              <a:t>(theorem)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39DB3AB8-5B80-4AC1-A679-515ABF7575D7}"/>
              </a:ext>
            </a:extLst>
          </p:cNvPr>
          <p:cNvSpPr txBox="1">
            <a:spLocks/>
          </p:cNvSpPr>
          <p:nvPr/>
        </p:nvSpPr>
        <p:spPr>
          <a:xfrm>
            <a:off x="1996749" y="5280667"/>
            <a:ext cx="9065698" cy="850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2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>
                <a:solidFill>
                  <a:srgbClr val="00A048"/>
                </a:solidFill>
              </a:rPr>
              <a:t>   공리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 증명할 필요 없이 당연히 받아들여지는 명제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(proposition) = 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공준(postulate) </a:t>
            </a:r>
            <a:endParaRPr lang="en-US" altLang="ko-KR" sz="160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>
                <a:solidFill>
                  <a:srgbClr val="00A048"/>
                </a:solidFill>
              </a:rPr>
              <a:t>   정리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 증명이 필요하며, 공리를 이용하여 증명을 거쳐 참으로 받아들여지는 명제</a:t>
            </a:r>
            <a:endParaRPr lang="en-US" altLang="ko-KR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0FE5E1B-9841-4C42-BE02-6C726EFE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50" y="5280667"/>
            <a:ext cx="1004316" cy="844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7540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2.2 </a:t>
            </a:r>
            <a:r>
              <a:rPr lang="ko-KR" altLang="en-US" sz="2200"/>
              <a:t>부울 대수의 요약 및 특징</a:t>
            </a:r>
            <a:endParaRPr lang="ko-KR" alt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29785-5DA1-4AFB-A478-B4584608F99A}"/>
              </a:ext>
            </a:extLst>
          </p:cNvPr>
          <p:cNvSpPr txBox="1"/>
          <p:nvPr/>
        </p:nvSpPr>
        <p:spPr>
          <a:xfrm>
            <a:off x="838200" y="86363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부울 대수의 공리와 정리 요약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1DAA5A5-06F2-4F03-9E8F-AE9A6292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84828"/>
              </p:ext>
            </p:extLst>
          </p:nvPr>
        </p:nvGraphicFramePr>
        <p:xfrm>
          <a:off x="1919611" y="1714652"/>
          <a:ext cx="8613918" cy="3454948"/>
        </p:xfrm>
        <a:graphic>
          <a:graphicData uri="http://schemas.openxmlformats.org/drawingml/2006/table">
            <a:tbl>
              <a:tblPr/>
              <a:tblGrid>
                <a:gridCol w="2329659">
                  <a:extLst>
                    <a:ext uri="{9D8B030D-6E8A-4147-A177-3AD203B41FA5}">
                      <a16:colId xmlns:a16="http://schemas.microsoft.com/office/drawing/2014/main" val="3357119565"/>
                    </a:ext>
                  </a:extLst>
                </a:gridCol>
                <a:gridCol w="3146612">
                  <a:extLst>
                    <a:ext uri="{9D8B030D-6E8A-4147-A177-3AD203B41FA5}">
                      <a16:colId xmlns:a16="http://schemas.microsoft.com/office/drawing/2014/main" val="3151833256"/>
                    </a:ext>
                  </a:extLst>
                </a:gridCol>
                <a:gridCol w="3137647">
                  <a:extLst>
                    <a:ext uri="{9D8B030D-6E8A-4147-A177-3AD203B41FA5}">
                      <a16:colId xmlns:a16="http://schemas.microsoft.com/office/drawing/2014/main" val="356949667"/>
                    </a:ext>
                  </a:extLst>
                </a:gridCol>
              </a:tblGrid>
              <a:tr h="27406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이원성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duality) 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  <a:endParaRPr lang="ko-KR" alt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213476"/>
                  </a:ext>
                </a:extLst>
              </a:tr>
              <a:tr h="2740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논리합 기반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논리곱 기반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82654"/>
                  </a:ext>
                </a:extLst>
              </a:tr>
              <a:tr h="289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 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 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· 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722572"/>
                  </a:ext>
                </a:extLst>
              </a:tr>
              <a:tr h="289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50318"/>
                  </a:ext>
                </a:extLst>
              </a:tr>
              <a:tr h="289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항등원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+ 0 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1 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24771"/>
                  </a:ext>
                </a:extLst>
              </a:tr>
              <a:tr h="289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항등원 확장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+ 1 = 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0 = 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495294"/>
                  </a:ext>
                </a:extLst>
              </a:tr>
              <a:tr h="289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항등원 확장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104375"/>
                  </a:ext>
                </a:extLst>
              </a:tr>
              <a:tr h="289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1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0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825719"/>
                  </a:ext>
                </a:extLst>
              </a:tr>
              <a:tr h="289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(</a:t>
                      </a: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(</a:t>
                      </a: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· (</a:t>
                      </a: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932917"/>
                  </a:ext>
                </a:extLst>
              </a:tr>
              <a:tr h="289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흡수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absorption)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312032"/>
                  </a:ext>
                </a:extLst>
              </a:tr>
              <a:tr h="289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드모르간 법칙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·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7987"/>
                  </a:ext>
                </a:extLst>
              </a:tr>
              <a:tr h="2895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보수 확장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이중보수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17500" marR="0" indent="-3175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2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71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FF3DE-614C-44C7-874E-2EA9C879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5"/>
            <a:ext cx="10515600" cy="1498600"/>
          </a:xfrm>
        </p:spPr>
        <p:txBody>
          <a:bodyPr>
            <a:normAutofit/>
          </a:bodyPr>
          <a:lstStyle/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논리식으로 표현된 명제가 </a:t>
            </a:r>
            <a:r>
              <a:rPr lang="ko-KR" altLang="en-US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참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리터럴 그대로 </a:t>
            </a:r>
            <a:r>
              <a:rPr lang="ko-KR" altLang="en-US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유지</a:t>
            </a:r>
            <a:endParaRPr lang="en-US" altLang="ko-KR" sz="1800" kern="0" spc="0">
              <a:solidFill>
                <a:srgbClr val="00A048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연산자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(+, ·)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진 상수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(0, 1)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를 서로 바꿔 정리한 논리식 명제도 </a:t>
            </a:r>
            <a:r>
              <a:rPr lang="ko-KR" altLang="en-US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참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연산자와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진 상수는 각각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개밖에 없으므로 대응되는 쌍이 유일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7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2.2 </a:t>
            </a:r>
            <a:r>
              <a:rPr lang="ko-KR" altLang="en-US" sz="2200"/>
              <a:t>부울 대수의 요약 및 특징</a:t>
            </a:r>
            <a:endParaRPr lang="ko-KR" alt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29785-5DA1-4AFB-A478-B4584608F99A}"/>
              </a:ext>
            </a:extLst>
          </p:cNvPr>
          <p:cNvSpPr txBox="1"/>
          <p:nvPr/>
        </p:nvSpPr>
        <p:spPr>
          <a:xfrm>
            <a:off x="838200" y="86363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이원성</a:t>
            </a:r>
            <a:r>
              <a:rPr lang="en-US" altLang="ko-KR" sz="2200">
                <a:solidFill>
                  <a:srgbClr val="0070C0"/>
                </a:solidFill>
              </a:rPr>
              <a:t>(duality) </a:t>
            </a:r>
            <a:r>
              <a:rPr lang="ko-KR" altLang="en-US" sz="2200">
                <a:solidFill>
                  <a:srgbClr val="0070C0"/>
                </a:solidFill>
              </a:rPr>
              <a:t>원리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5C5C37-BC9B-46A8-9576-98BBEA03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97172"/>
              </p:ext>
            </p:extLst>
          </p:nvPr>
        </p:nvGraphicFramePr>
        <p:xfrm>
          <a:off x="2041059" y="3429000"/>
          <a:ext cx="7605298" cy="1595628"/>
        </p:xfrm>
        <a:graphic>
          <a:graphicData uri="http://schemas.openxmlformats.org/drawingml/2006/table">
            <a:tbl>
              <a:tblPr/>
              <a:tblGrid>
                <a:gridCol w="7605298">
                  <a:extLst>
                    <a:ext uri="{9D8B030D-6E8A-4147-A177-3AD203B41FA5}">
                      <a16:colId xmlns:a16="http://schemas.microsoft.com/office/drawing/2014/main" val="2406258952"/>
                    </a:ext>
                  </a:extLst>
                </a:gridCol>
              </a:tblGrid>
              <a:tr h="24716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이원성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duality)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661138"/>
                  </a:ext>
                </a:extLst>
              </a:tr>
              <a:tr h="942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표현된 명제가 참이라고 할 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논리식을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리터럴은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그대로 유지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 상수는 서로 변경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·, 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↔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하면 변경된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명제도 참이 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415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5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FF3DE-614C-44C7-874E-2EA9C879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23"/>
            <a:ext cx="10515600" cy="860612"/>
          </a:xfrm>
        </p:spPr>
        <p:txBody>
          <a:bodyPr>
            <a:normAutofit fontScale="85000" lnSpcReduction="10000"/>
          </a:bodyPr>
          <a:lstStyle/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수학자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Augustus De Morgan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이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1847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년 논문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&lt;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형식적 논리학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&gt;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에서 발표</a:t>
            </a:r>
            <a:endParaRPr lang="en-US" altLang="ko-KR" sz="1800" kern="0" spc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ko-KR" altLang="en-US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논리식의 부정 연산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적용 법칙 </a:t>
            </a:r>
            <a:endParaRPr lang="en-US" altLang="ko-KR" sz="1800" kern="0" spc="0">
              <a:solidFill>
                <a:srgbClr val="000000"/>
              </a:solidFill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8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2.2 </a:t>
            </a:r>
            <a:r>
              <a:rPr lang="ko-KR" altLang="en-US" sz="2200"/>
              <a:t>부울 대수의 요약 및 특징</a:t>
            </a:r>
            <a:endParaRPr lang="ko-KR" alt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29785-5DA1-4AFB-A478-B4584608F99A}"/>
              </a:ext>
            </a:extLst>
          </p:cNvPr>
          <p:cNvSpPr txBox="1"/>
          <p:nvPr/>
        </p:nvSpPr>
        <p:spPr>
          <a:xfrm>
            <a:off x="838200" y="86363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드모르간 법칙</a:t>
            </a:r>
            <a:r>
              <a:rPr lang="en-US" altLang="ko-KR" sz="2200">
                <a:solidFill>
                  <a:srgbClr val="0070C0"/>
                </a:solidFill>
              </a:rPr>
              <a:t>(De Morgan’s law)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EFC5F-DD4C-427C-BB55-46C9A6F49C4A}"/>
              </a:ext>
            </a:extLst>
          </p:cNvPr>
          <p:cNvSpPr txBox="1"/>
          <p:nvPr/>
        </p:nvSpPr>
        <p:spPr>
          <a:xfrm>
            <a:off x="2106706" y="2977917"/>
            <a:ext cx="7978588" cy="412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/>
              <a:t>예</a:t>
            </a:r>
            <a:r>
              <a:rPr lang="en-US" altLang="ko-KR"/>
              <a:t>)  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· (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) · (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)]′ = 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′ + (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)′ + (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)′ = 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′ + 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′ + 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pl-PL" altLang="ko-KR" sz="19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 sz="190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  <a:endParaRPr lang="pl-PL" altLang="ko-K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28851-83AE-41B0-922F-F956DC55F0F8}"/>
              </a:ext>
            </a:extLst>
          </p:cNvPr>
          <p:cNvSpPr txBox="1"/>
          <p:nvPr/>
        </p:nvSpPr>
        <p:spPr>
          <a:xfrm>
            <a:off x="2106706" y="2155135"/>
            <a:ext cx="797858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1)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리터럴 부정</a:t>
            </a:r>
            <a:endParaRPr lang="ko-KR" altLang="en-US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2)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연산자와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 상수를 서로 변경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(+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·, 0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↔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1)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BABB7-D9AA-4FE7-AF55-204534A349E4}"/>
              </a:ext>
            </a:extLst>
          </p:cNvPr>
          <p:cNvSpPr txBox="1"/>
          <p:nvPr/>
        </p:nvSpPr>
        <p:spPr>
          <a:xfrm>
            <a:off x="838200" y="363224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논리 연산자 우선순위</a:t>
            </a:r>
            <a:r>
              <a:rPr lang="en-US" altLang="ko-KR" sz="2200">
                <a:solidFill>
                  <a:srgbClr val="0070C0"/>
                </a:solidFill>
              </a:rPr>
              <a:t>(priority)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27A70-3C5D-453A-9785-CB26128293FB}"/>
              </a:ext>
            </a:extLst>
          </p:cNvPr>
          <p:cNvSpPr txBox="1"/>
          <p:nvPr/>
        </p:nvSpPr>
        <p:spPr>
          <a:xfrm>
            <a:off x="2106706" y="4199860"/>
            <a:ext cx="60960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1)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괄호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(parenthesis)</a:t>
            </a:r>
            <a:endParaRPr lang="en-US" altLang="ko-KR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2)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(NOT)</a:t>
            </a:r>
            <a:endParaRPr lang="en-US" altLang="ko-KR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3)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논리곱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(AND)</a:t>
            </a:r>
            <a:endParaRPr lang="en-US" altLang="ko-KR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4)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논리합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(OR)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53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FB2377-1C1F-4088-95C3-FB0D78D3AE6B}"/>
              </a:ext>
            </a:extLst>
          </p:cNvPr>
          <p:cNvSpPr/>
          <p:nvPr/>
        </p:nvSpPr>
        <p:spPr>
          <a:xfrm>
            <a:off x="1434900" y="3092824"/>
            <a:ext cx="9851665" cy="2976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B929E-7D0A-4192-B999-728A3920F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E60F-A005-4D7B-98FD-B6C28061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9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FF3E304-3ECE-4DF0-AE47-C9612BAE1F6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2.3 </a:t>
            </a:r>
            <a:r>
              <a:rPr lang="ko-KR" altLang="en-US" sz="2200"/>
              <a:t>부울 함수</a:t>
            </a:r>
            <a:endParaRPr lang="ko-KR" alt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29785-5DA1-4AFB-A478-B4584608F99A}"/>
              </a:ext>
            </a:extLst>
          </p:cNvPr>
          <p:cNvSpPr txBox="1"/>
          <p:nvPr/>
        </p:nvSpPr>
        <p:spPr>
          <a:xfrm>
            <a:off x="838200" y="86363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부울 함수의 표현과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DCBC6-8152-448E-A28B-1DFB43E2BFDC}"/>
              </a:ext>
            </a:extLst>
          </p:cNvPr>
          <p:cNvSpPr txBox="1"/>
          <p:nvPr/>
        </p:nvSpPr>
        <p:spPr>
          <a:xfrm>
            <a:off x="1030941" y="1270115"/>
            <a:ext cx="1032285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부울 함수 </a:t>
            </a:r>
            <a:r>
              <a:rPr lang="en-US" altLang="ko-KR"/>
              <a:t>: 2</a:t>
            </a:r>
            <a:r>
              <a:rPr lang="ko-KR" altLang="en-US"/>
              <a:t>진 상수항 없이 </a:t>
            </a:r>
            <a:r>
              <a:rPr lang="ko-KR" altLang="en-US">
                <a:solidFill>
                  <a:srgbClr val="00A048"/>
                </a:solidFill>
              </a:rPr>
              <a:t>리터럴</a:t>
            </a:r>
            <a:r>
              <a:rPr lang="ko-KR" altLang="en-US"/>
              <a:t>과 </a:t>
            </a:r>
            <a:r>
              <a:rPr lang="ko-KR" altLang="en-US">
                <a:solidFill>
                  <a:srgbClr val="00A048"/>
                </a:solidFill>
              </a:rPr>
              <a:t>연산자</a:t>
            </a:r>
            <a:r>
              <a:rPr lang="ko-KR" altLang="en-US"/>
              <a:t>만으로 표현된 논리식</a:t>
            </a:r>
            <a:endParaRPr lang="en-US" altLang="ko-KR"/>
          </a:p>
          <a:p>
            <a:pPr marL="800100" lvl="1" indent="-34290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0070C0"/>
                </a:solidFill>
              </a:rPr>
              <a:t>예</a:t>
            </a:r>
            <a:r>
              <a:rPr lang="en-US" altLang="ko-KR">
                <a:solidFill>
                  <a:srgbClr val="0070C0"/>
                </a:solidFill>
              </a:rPr>
              <a:t>: </a:t>
            </a:r>
            <a:r>
              <a:rPr lang="en-US" altLang="ko-KR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00A048"/>
                </a:solidFill>
              </a:rPr>
              <a:t>부울 함수</a:t>
            </a:r>
            <a:r>
              <a:rPr lang="ko-KR" altLang="en-US"/>
              <a:t>로 표현되면 회로 구현 용이</a:t>
            </a:r>
            <a:endParaRPr lang="en-US" altLang="ko-KR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진리표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(truth table)</a:t>
            </a:r>
            <a:r>
              <a:rPr lang="en-US" altLang="ko-KR">
                <a:solidFill>
                  <a:srgbClr val="00A048"/>
                </a:solidFill>
              </a:rPr>
              <a:t> </a:t>
            </a:r>
            <a:r>
              <a:rPr lang="en-US" altLang="ko-KR"/>
              <a:t>: </a:t>
            </a:r>
            <a:r>
              <a:rPr lang="ko-KR" altLang="en-US"/>
              <a:t>모든</a:t>
            </a:r>
            <a:r>
              <a:rPr lang="en-US" altLang="ko-KR"/>
              <a:t> </a:t>
            </a:r>
            <a:r>
              <a:rPr lang="ko-KR" altLang="en-US"/>
              <a:t>리터럴의 경우에 대한 부울 함수 값이 표현된 표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B6B517A-1394-430E-8D58-C88D26580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73820"/>
              </p:ext>
            </p:extLst>
          </p:nvPr>
        </p:nvGraphicFramePr>
        <p:xfrm>
          <a:off x="2802292" y="3568701"/>
          <a:ext cx="3419214" cy="2242566"/>
        </p:xfrm>
        <a:graphic>
          <a:graphicData uri="http://schemas.openxmlformats.org/drawingml/2006/table">
            <a:tbl>
              <a:tblPr/>
              <a:tblGrid>
                <a:gridCol w="371214">
                  <a:extLst>
                    <a:ext uri="{9D8B030D-6E8A-4147-A177-3AD203B41FA5}">
                      <a16:colId xmlns:a16="http://schemas.microsoft.com/office/drawing/2014/main" val="13436765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41282935"/>
                    </a:ext>
                  </a:extLst>
                </a:gridCol>
                <a:gridCol w="519953">
                  <a:extLst>
                    <a:ext uri="{9D8B030D-6E8A-4147-A177-3AD203B41FA5}">
                      <a16:colId xmlns:a16="http://schemas.microsoft.com/office/drawing/2014/main" val="2924819224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240750917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11617550"/>
                    </a:ext>
                  </a:extLst>
                </a:gridCol>
                <a:gridCol w="1057835">
                  <a:extLst>
                    <a:ext uri="{9D8B030D-6E8A-4147-A177-3AD203B41FA5}">
                      <a16:colId xmlns:a16="http://schemas.microsoft.com/office/drawing/2014/main" val="645720027"/>
                    </a:ext>
                  </a:extLst>
                </a:gridCol>
              </a:tblGrid>
              <a:tr h="2241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i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9800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942392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79930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202251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026861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019282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847263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687214"/>
                  </a:ext>
                </a:extLst>
              </a:tr>
              <a:tr h="2241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04877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BCB351-D011-41FA-9ABB-07D055C8FCB9}"/>
              </a:ext>
            </a:extLst>
          </p:cNvPr>
          <p:cNvGrpSpPr/>
          <p:nvPr/>
        </p:nvGrpSpPr>
        <p:grpSpPr>
          <a:xfrm>
            <a:off x="7443336" y="4331361"/>
            <a:ext cx="3625696" cy="1254245"/>
            <a:chOff x="3426440" y="3613811"/>
            <a:chExt cx="4305754" cy="148949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5BCC4567-FE91-4E12-8F42-0E91EF9D0593}"/>
                </a:ext>
              </a:extLst>
            </p:cNvPr>
            <p:cNvSpPr/>
            <p:nvPr/>
          </p:nvSpPr>
          <p:spPr>
            <a:xfrm>
              <a:off x="4975915" y="398492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CD3487E7-1AF4-4506-BFC2-6765F6ABAF1D}"/>
                </a:ext>
              </a:extLst>
            </p:cNvPr>
            <p:cNvSpPr/>
            <p:nvPr/>
          </p:nvSpPr>
          <p:spPr>
            <a:xfrm flipH="1">
              <a:off x="6278799" y="413689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674D499-6F1F-4C49-BA66-13E112D5CF6D}"/>
                </a:ext>
              </a:extLst>
            </p:cNvPr>
            <p:cNvCxnSpPr/>
            <p:nvPr/>
          </p:nvCxnSpPr>
          <p:spPr>
            <a:xfrm>
              <a:off x="7010355" y="4490972"/>
              <a:ext cx="27578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7838F7-B68A-4A09-89EF-10E0468A366A}"/>
                </a:ext>
              </a:extLst>
            </p:cNvPr>
            <p:cNvSpPr txBox="1"/>
            <p:nvPr/>
          </p:nvSpPr>
          <p:spPr>
            <a:xfrm>
              <a:off x="7326331" y="4251534"/>
              <a:ext cx="405863" cy="475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0CF8D8-29C3-4D38-A4F5-7FBB66484C3E}"/>
                </a:ext>
              </a:extLst>
            </p:cNvPr>
            <p:cNvCxnSpPr/>
            <p:nvPr/>
          </p:nvCxnSpPr>
          <p:spPr>
            <a:xfrm>
              <a:off x="4607560" y="4165766"/>
              <a:ext cx="3606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C3248F-1FBF-47CC-A831-0D6536D8FC5A}"/>
                </a:ext>
              </a:extLst>
            </p:cNvPr>
            <p:cNvSpPr/>
            <p:nvPr/>
          </p:nvSpPr>
          <p:spPr>
            <a:xfrm>
              <a:off x="5747498" y="3753512"/>
              <a:ext cx="560061" cy="6183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sz="2000" kern="0" dirty="0" err="1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y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CCDCB0-319A-43B5-8032-FEEA734A6972}"/>
                </a:ext>
              </a:extLst>
            </p:cNvPr>
            <p:cNvSpPr txBox="1"/>
            <p:nvPr/>
          </p:nvSpPr>
          <p:spPr>
            <a:xfrm>
              <a:off x="3429872" y="3891501"/>
              <a:ext cx="354465" cy="475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C63CFA-6CA7-4DE6-BC40-3D7E28F35D75}"/>
                </a:ext>
              </a:extLst>
            </p:cNvPr>
            <p:cNvSpPr txBox="1"/>
            <p:nvPr/>
          </p:nvSpPr>
          <p:spPr>
            <a:xfrm>
              <a:off x="3426440" y="4236293"/>
              <a:ext cx="354465" cy="475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7AE3766-54B6-4112-9CA4-FC0BA3291400}"/>
                </a:ext>
              </a:extLst>
            </p:cNvPr>
            <p:cNvGrpSpPr/>
            <p:nvPr/>
          </p:nvGrpSpPr>
          <p:grpSpPr>
            <a:xfrm rot="16200000">
              <a:off x="4189452" y="3950634"/>
              <a:ext cx="399856" cy="430264"/>
              <a:chOff x="5733892" y="2911217"/>
              <a:chExt cx="399856" cy="430264"/>
            </a:xfrm>
          </p:grpSpPr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1F89F300-5BFF-4751-860D-6DBE468C3798}"/>
                  </a:ext>
                </a:extLst>
              </p:cNvPr>
              <p:cNvSpPr/>
              <p:nvPr/>
            </p:nvSpPr>
            <p:spPr>
              <a:xfrm rot="10800000">
                <a:off x="5733892" y="2911217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0D5364CC-5ED9-48E5-9449-A9E1B120862A}"/>
                  </a:ext>
                </a:extLst>
              </p:cNvPr>
              <p:cNvSpPr/>
              <p:nvPr/>
            </p:nvSpPr>
            <p:spPr>
              <a:xfrm>
                <a:off x="5890386" y="3254616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0BE37A-1689-4B81-B42D-88C4653F5C83}"/>
                </a:ext>
              </a:extLst>
            </p:cNvPr>
            <p:cNvSpPr txBox="1"/>
            <p:nvPr/>
          </p:nvSpPr>
          <p:spPr>
            <a:xfrm>
              <a:off x="3429872" y="4628153"/>
              <a:ext cx="337331" cy="475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AFE8551-C79A-4A72-9ED3-BDCD91A43920}"/>
                </a:ext>
              </a:extLst>
            </p:cNvPr>
            <p:cNvCxnSpPr/>
            <p:nvPr/>
          </p:nvCxnSpPr>
          <p:spPr>
            <a:xfrm>
              <a:off x="3779520" y="4520802"/>
              <a:ext cx="11887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780E2AE-F9A6-46D9-8B44-F820CFA0113A}"/>
                </a:ext>
              </a:extLst>
            </p:cNvPr>
            <p:cNvCxnSpPr/>
            <p:nvPr/>
          </p:nvCxnSpPr>
          <p:spPr>
            <a:xfrm>
              <a:off x="6049004" y="4670265"/>
              <a:ext cx="31833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4156C11-AD70-45C2-B5A0-0CCC30704CC9}"/>
                </a:ext>
              </a:extLst>
            </p:cNvPr>
            <p:cNvCxnSpPr/>
            <p:nvPr/>
          </p:nvCxnSpPr>
          <p:spPr>
            <a:xfrm>
              <a:off x="5746260" y="4347818"/>
              <a:ext cx="62869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AC913BC-0B40-4B75-AA4F-F27DC1296C5F}"/>
                </a:ext>
              </a:extLst>
            </p:cNvPr>
            <p:cNvCxnSpPr/>
            <p:nvPr/>
          </p:nvCxnSpPr>
          <p:spPr>
            <a:xfrm>
              <a:off x="6058700" y="4670265"/>
              <a:ext cx="0" cy="2259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5A2D5BB-C92B-4C40-A86E-44521EBA5BF2}"/>
                </a:ext>
              </a:extLst>
            </p:cNvPr>
            <p:cNvCxnSpPr/>
            <p:nvPr/>
          </p:nvCxnSpPr>
          <p:spPr>
            <a:xfrm>
              <a:off x="3779520" y="4896258"/>
              <a:ext cx="22887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7D3DEEF-6C43-4D60-9C52-20F4E6AE9081}"/>
                </a:ext>
              </a:extLst>
            </p:cNvPr>
            <p:cNvCxnSpPr/>
            <p:nvPr/>
          </p:nvCxnSpPr>
          <p:spPr>
            <a:xfrm>
              <a:off x="3779520" y="4164903"/>
              <a:ext cx="3947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8312E09-31A0-4338-AC26-8652E0E280B5}"/>
                </a:ext>
              </a:extLst>
            </p:cNvPr>
            <p:cNvSpPr/>
            <p:nvPr/>
          </p:nvSpPr>
          <p:spPr>
            <a:xfrm>
              <a:off x="4612155" y="3613811"/>
              <a:ext cx="424899" cy="6183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255EB8-6A9F-4032-8411-3219749A4F2A}"/>
              </a:ext>
            </a:extLst>
          </p:cNvPr>
          <p:cNvSpPr/>
          <p:nvPr/>
        </p:nvSpPr>
        <p:spPr>
          <a:xfrm>
            <a:off x="1558021" y="3138408"/>
            <a:ext cx="15616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en-US" altLang="ko-KR" sz="2000" i="1" kern="0">
                <a:solidFill>
                  <a:srgbClr val="3057B9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F </a:t>
            </a:r>
            <a:r>
              <a:rPr lang="en-US" altLang="ko-KR" sz="2000" kern="0" dirty="0">
                <a:solidFill>
                  <a:srgbClr val="3057B9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= </a:t>
            </a:r>
            <a:r>
              <a:rPr lang="en-US" altLang="ko-KR" sz="2000" i="1" kern="0" dirty="0" err="1">
                <a:solidFill>
                  <a:srgbClr val="3057B9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x</a:t>
            </a:r>
            <a:r>
              <a:rPr lang="en-US" altLang="ko-KR" sz="2000" kern="0" dirty="0" err="1">
                <a:solidFill>
                  <a:srgbClr val="3057B9"/>
                </a:solidFill>
                <a:latin typeface="맑은 고딕" panose="020B0503020000020004" pitchFamily="50" charset="-127"/>
              </a:rPr>
              <a:t>′</a:t>
            </a:r>
            <a:r>
              <a:rPr lang="en-US" altLang="ko-KR" sz="2000" i="1" kern="0" dirty="0" err="1">
                <a:solidFill>
                  <a:srgbClr val="3057B9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y</a:t>
            </a:r>
            <a:r>
              <a:rPr lang="en-US" altLang="ko-KR" sz="2000" i="1" kern="0" dirty="0">
                <a:solidFill>
                  <a:srgbClr val="3057B9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 </a:t>
            </a:r>
            <a:r>
              <a:rPr lang="en-US" altLang="ko-KR" sz="2000" kern="0">
                <a:solidFill>
                  <a:srgbClr val="3057B9"/>
                </a:solidFill>
                <a:latin typeface="Times New Roman" panose="02020603050405020304" pitchFamily="18" charset="0"/>
              </a:rPr>
              <a:t>+ </a:t>
            </a:r>
            <a:r>
              <a:rPr lang="en-US" altLang="ko-KR" sz="2000" i="1" kern="0">
                <a:solidFill>
                  <a:srgbClr val="3057B9"/>
                </a:solidFill>
                <a:latin typeface="Times New Roman" panose="02020603050405020304" pitchFamily="18" charset="0"/>
              </a:rPr>
              <a:t>z</a:t>
            </a:r>
            <a:endParaRPr lang="ko-KR" altLang="en-US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6F4E2C-1D32-4B4E-AFEA-064552C91659}"/>
              </a:ext>
            </a:extLst>
          </p:cNvPr>
          <p:cNvSpPr txBox="1"/>
          <p:nvPr/>
        </p:nvSpPr>
        <p:spPr>
          <a:xfrm>
            <a:off x="4135828" y="3168889"/>
            <a:ext cx="129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>
                <a:latin typeface="맑은 고딕" panose="020B0503020000020004" pitchFamily="50" charset="-127"/>
              </a:rPr>
              <a:t>[</a:t>
            </a:r>
            <a:r>
              <a:rPr lang="ko-KR" altLang="en-US" kern="0">
                <a:latin typeface="맑은 고딕" panose="020B0503020000020004" pitchFamily="50" charset="-127"/>
              </a:rPr>
              <a:t>진리표</a:t>
            </a:r>
            <a:r>
              <a:rPr lang="en-US" altLang="ko-KR" kern="0">
                <a:latin typeface="맑은 고딕" panose="020B0503020000020004" pitchFamily="50" charset="-127"/>
              </a:rPr>
              <a:t>]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7A721-4895-4B94-B083-E0E03CD611A8}"/>
              </a:ext>
            </a:extLst>
          </p:cNvPr>
          <p:cNvSpPr txBox="1"/>
          <p:nvPr/>
        </p:nvSpPr>
        <p:spPr>
          <a:xfrm>
            <a:off x="8198859" y="3823570"/>
            <a:ext cx="129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>
                <a:latin typeface="맑은 고딕" panose="020B0503020000020004" pitchFamily="50" charset="-127"/>
              </a:rPr>
              <a:t>[</a:t>
            </a:r>
            <a:r>
              <a:rPr lang="ko-KR" altLang="en-US" kern="0">
                <a:latin typeface="맑은 고딕" panose="020B0503020000020004" pitchFamily="50" charset="-127"/>
              </a:rPr>
              <a:t>구현 회로</a:t>
            </a:r>
            <a:r>
              <a:rPr lang="en-US" altLang="ko-KR" kern="0">
                <a:latin typeface="맑은 고딕" panose="020B0503020000020004" pitchFamily="50" charset="-127"/>
              </a:rPr>
              <a:t>]</a:t>
            </a:r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5B65E6B-9C36-468D-ABE9-A6FD667C9B04}"/>
              </a:ext>
            </a:extLst>
          </p:cNvPr>
          <p:cNvSpPr/>
          <p:nvPr/>
        </p:nvSpPr>
        <p:spPr>
          <a:xfrm>
            <a:off x="6610555" y="4528076"/>
            <a:ext cx="469091" cy="36249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8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2353</TotalTime>
  <Words>5367</Words>
  <Application>Microsoft Office PowerPoint</Application>
  <PresentationFormat>와이드스크린</PresentationFormat>
  <Paragraphs>1612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Arial Nova</vt:lpstr>
      <vt:lpstr>HY헤드라인M</vt:lpstr>
      <vt:lpstr>나눔스퀘어_ac ExtraBold</vt:lpstr>
      <vt:lpstr>맑은 고딕</vt:lpstr>
      <vt:lpstr>함초롬바탕</vt:lpstr>
      <vt:lpstr>Arial</vt:lpstr>
      <vt:lpstr>Symbol</vt:lpstr>
      <vt:lpstr>Times New Roman</vt:lpstr>
      <vt:lpstr>Wingdings</vt:lpstr>
      <vt:lpstr>Wingdings 2</vt:lpstr>
      <vt:lpstr>Office 테마</vt:lpstr>
      <vt:lpstr>2장 부울 대수와  부울 함수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한규필</dc:creator>
  <cp:lastModifiedBy>hkp</cp:lastModifiedBy>
  <cp:revision>102</cp:revision>
  <dcterms:created xsi:type="dcterms:W3CDTF">2021-12-27T03:57:05Z</dcterms:created>
  <dcterms:modified xsi:type="dcterms:W3CDTF">2022-10-11T06:57:05Z</dcterms:modified>
</cp:coreProperties>
</file>