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85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5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4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2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6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3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8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A798-4EBB-42A4-A4C5-5C172F22F09B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41680-FFEE-4F13-A50C-E6918F4A3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6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국제관계의 이론 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현실주의 </a:t>
            </a:r>
            <a:r>
              <a:rPr lang="en-US" altLang="ko-KR" sz="3600" dirty="0"/>
              <a:t>vs. </a:t>
            </a:r>
            <a:r>
              <a:rPr lang="ko-KR" altLang="en-US" sz="3600" dirty="0"/>
              <a:t>자유주의</a:t>
            </a:r>
          </a:p>
        </p:txBody>
      </p:sp>
    </p:spTree>
    <p:extLst>
      <p:ext uri="{BB962C8B-B14F-4D97-AF65-F5344CB8AC3E}">
        <p14:creationId xmlns:p14="http://schemas.microsoft.com/office/powerpoint/2010/main" val="11313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54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/>
              <a:t>자유주의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49868"/>
            <a:ext cx="10515600" cy="5330295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ko-KR" altLang="en-US" dirty="0"/>
              <a:t>국제사회</a:t>
            </a:r>
            <a:r>
              <a:rPr lang="en-US" altLang="ko-KR" dirty="0"/>
              <a:t>: </a:t>
            </a:r>
            <a:r>
              <a:rPr lang="ko-KR" altLang="en-US" dirty="0"/>
              <a:t>국가 및 </a:t>
            </a:r>
            <a:r>
              <a:rPr lang="ko-KR" altLang="en-US" dirty="0" err="1"/>
              <a:t>비국가</a:t>
            </a:r>
            <a:r>
              <a:rPr lang="ko-KR" altLang="en-US" dirty="0"/>
              <a:t> 행위자들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단체</a:t>
            </a:r>
            <a:r>
              <a:rPr lang="en-US" altLang="ko-KR" dirty="0"/>
              <a:t>, </a:t>
            </a:r>
            <a:r>
              <a:rPr lang="ko-KR" altLang="en-US" dirty="0"/>
              <a:t>개인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집합체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전쟁과 국제 갈등</a:t>
            </a:r>
            <a:r>
              <a:rPr lang="en-US" altLang="ko-KR" dirty="0"/>
              <a:t>: </a:t>
            </a:r>
            <a:r>
              <a:rPr lang="ko-KR" altLang="en-US" dirty="0"/>
              <a:t>전쟁과 대립의 원인은 잘못된 정치제도 때문으로</a:t>
            </a:r>
            <a:r>
              <a:rPr lang="en-US" altLang="ko-KR" dirty="0"/>
              <a:t>, </a:t>
            </a:r>
            <a:r>
              <a:rPr lang="ko-KR" altLang="en-US" dirty="0"/>
              <a:t>필연적</a:t>
            </a:r>
            <a:r>
              <a:rPr lang="en-US" altLang="ko-KR" dirty="0"/>
              <a:t>-</a:t>
            </a:r>
            <a:r>
              <a:rPr lang="ko-KR" altLang="en-US" dirty="0"/>
              <a:t>자연적인 것은 아니다</a:t>
            </a:r>
            <a:r>
              <a:rPr lang="en-US" altLang="ko-KR" dirty="0"/>
              <a:t>. </a:t>
            </a:r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국제평화의 실현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</a:p>
          <a:p>
            <a:pPr algn="just">
              <a:lnSpc>
                <a:spcPct val="14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모든 국가의 정치체제가 </a:t>
            </a:r>
            <a:r>
              <a:rPr lang="ko-KR" altLang="en-US" u="sng" dirty="0"/>
              <a:t>민주공화정일 경우</a:t>
            </a:r>
            <a:r>
              <a:rPr lang="en-US" altLang="ko-KR" dirty="0"/>
              <a:t>, </a:t>
            </a:r>
            <a:r>
              <a:rPr lang="ko-KR" altLang="en-US" dirty="0"/>
              <a:t>정치지도자들의 독단적 전쟁 결정이 제한되어 평화가 실현 될 것 </a:t>
            </a:r>
            <a:r>
              <a:rPr lang="en-US" altLang="ko-KR" dirty="0"/>
              <a:t>(</a:t>
            </a:r>
            <a:r>
              <a:rPr lang="ko-KR" altLang="en-US" dirty="0"/>
              <a:t>칸트 </a:t>
            </a:r>
            <a:r>
              <a:rPr lang="ko-KR" altLang="en-US" dirty="0" err="1"/>
              <a:t>민주평화론</a:t>
            </a:r>
            <a:r>
              <a:rPr lang="en-US" altLang="ko-KR" dirty="0"/>
              <a:t>) </a:t>
            </a:r>
          </a:p>
          <a:p>
            <a:pPr algn="just">
              <a:lnSpc>
                <a:spcPct val="14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국가 간의 무역관계가 확대되면</a:t>
            </a:r>
            <a:r>
              <a:rPr lang="en-US" altLang="ko-KR" dirty="0"/>
              <a:t>, </a:t>
            </a:r>
            <a:r>
              <a:rPr lang="ko-KR" altLang="en-US" dirty="0"/>
              <a:t>국익의 </a:t>
            </a:r>
            <a:r>
              <a:rPr lang="ko-KR" altLang="en-US" u="sng" dirty="0"/>
              <a:t>상호의존성이 증대</a:t>
            </a:r>
            <a:r>
              <a:rPr lang="ko-KR" altLang="en-US" dirty="0"/>
              <a:t>되어 전쟁의 동기가 사라질 것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en-US" altLang="ko-KR" dirty="0"/>
              <a:t>3) </a:t>
            </a:r>
            <a:r>
              <a:rPr lang="ko-KR" altLang="en-US" dirty="0"/>
              <a:t>국가 간의 사회문화적 교류가 확대되면</a:t>
            </a:r>
            <a:r>
              <a:rPr lang="en-US" altLang="ko-KR" dirty="0"/>
              <a:t>, </a:t>
            </a:r>
            <a:r>
              <a:rPr lang="ko-KR" altLang="en-US" u="sng" dirty="0"/>
              <a:t>공동체적 가치나 문화가 형성</a:t>
            </a:r>
            <a:r>
              <a:rPr lang="ko-KR" altLang="en-US" dirty="0"/>
              <a:t>되어 상호에 대한 폭력적 행동이 제약되고 협력이 증진될 것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en-US" altLang="ko-KR" dirty="0"/>
              <a:t>4) </a:t>
            </a:r>
            <a:r>
              <a:rPr lang="ko-KR" altLang="en-US" dirty="0"/>
              <a:t>국제평화를 위협하는 국가에 대해 모든 국가가 함께 대항하는 </a:t>
            </a:r>
            <a:r>
              <a:rPr lang="ko-KR" altLang="en-US" u="sng" dirty="0"/>
              <a:t>집단안보체제</a:t>
            </a:r>
            <a:r>
              <a:rPr lang="en-US" altLang="ko-KR" u="sng" dirty="0"/>
              <a:t>(</a:t>
            </a:r>
            <a:r>
              <a:rPr lang="ko-KR" altLang="en-US" u="sng" dirty="0"/>
              <a:t>국제연맹</a:t>
            </a:r>
            <a:r>
              <a:rPr lang="en-US" altLang="ko-KR" u="sng" dirty="0"/>
              <a:t>, </a:t>
            </a:r>
            <a:r>
              <a:rPr lang="ko-KR" altLang="en-US" u="sng" dirty="0"/>
              <a:t>국제연합</a:t>
            </a:r>
            <a:r>
              <a:rPr lang="en-US" altLang="ko-KR" dirty="0"/>
              <a:t>)</a:t>
            </a:r>
            <a:r>
              <a:rPr lang="ko-KR" altLang="en-US" dirty="0"/>
              <a:t>와 같은 국제 제도가 존재할 경우</a:t>
            </a:r>
            <a:r>
              <a:rPr lang="en-US" altLang="ko-KR" dirty="0"/>
              <a:t>, </a:t>
            </a:r>
            <a:r>
              <a:rPr lang="ko-KR" altLang="en-US" dirty="0"/>
              <a:t>국가 간 협력과 평화가 실질적으로 보장될 것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5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자유주의적 시각에 대한 비판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국가 간 전쟁과 평화를 결정하는 주체는 결국 국익을 종합적으로 판단하는 국가</a:t>
            </a:r>
            <a:r>
              <a:rPr lang="en-US" altLang="ko-KR" dirty="0"/>
              <a:t>(</a:t>
            </a:r>
            <a:r>
              <a:rPr lang="ko-KR" altLang="en-US" dirty="0"/>
              <a:t>정부</a:t>
            </a:r>
            <a:r>
              <a:rPr lang="en-US" altLang="ko-KR" dirty="0"/>
              <a:t>)</a:t>
            </a:r>
            <a:r>
              <a:rPr lang="ko-KR" altLang="en-US" dirty="0"/>
              <a:t>라는 점을 간과한다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국가 간 협력과 상호의존의 확대</a:t>
            </a:r>
            <a:r>
              <a:rPr lang="en-US" altLang="ko-KR" dirty="0"/>
              <a:t>, </a:t>
            </a:r>
            <a:r>
              <a:rPr lang="ko-KR" altLang="en-US" dirty="0"/>
              <a:t>집단안보를 위한 국제기구 등도 그 명분과는 달리 실제에 있어서는 국가들 간의 국익 추구의 장일 뿐이며</a:t>
            </a:r>
            <a:r>
              <a:rPr lang="en-US" altLang="ko-KR" dirty="0"/>
              <a:t>, </a:t>
            </a:r>
            <a:r>
              <a:rPr lang="ko-KR" altLang="en-US" dirty="0"/>
              <a:t>국가들은 자국의 이익이 손상될 시에 그러한 협력에 참여하지 않는다는 사실을 간과한다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(e.g. 2</a:t>
            </a:r>
            <a:r>
              <a:rPr lang="ko-KR" altLang="en-US" dirty="0"/>
              <a:t>차 대전을 막지 못한 국제연맹</a:t>
            </a:r>
            <a:r>
              <a:rPr lang="en-US" altLang="ko-KR" dirty="0"/>
              <a:t>). 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 err="1"/>
              <a:t>정글과도</a:t>
            </a:r>
            <a:r>
              <a:rPr lang="ko-KR" altLang="en-US" dirty="0"/>
              <a:t> 같은 국제사회에서 타국의 선의에 대한 이상주의적</a:t>
            </a:r>
            <a:r>
              <a:rPr lang="en-US" altLang="ko-KR" dirty="0"/>
              <a:t>-</a:t>
            </a:r>
            <a:r>
              <a:rPr lang="ko-KR" altLang="en-US" dirty="0"/>
              <a:t>낭만주의적 믿음을 증진시켜 자국의 안보에 심대한 위험을 초래한다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28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34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현실주의 </a:t>
            </a:r>
            <a:r>
              <a:rPr lang="en-US" altLang="ko-KR" sz="3200" dirty="0"/>
              <a:t>vs </a:t>
            </a:r>
            <a:r>
              <a:rPr lang="ko-KR" altLang="en-US" sz="3200" dirty="0"/>
              <a:t>자유주의</a:t>
            </a:r>
            <a:r>
              <a:rPr lang="en-US" altLang="ko-KR" sz="3200" dirty="0"/>
              <a:t>: </a:t>
            </a:r>
            <a:r>
              <a:rPr lang="ko-KR" altLang="en-US" sz="3200" dirty="0"/>
              <a:t>대북정책의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83733"/>
            <a:ext cx="10515600" cy="55329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현실주의적 접근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/>
              <a:t>남북한간 갈등의 필연성 강조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군사적 세력균형 및 충돌의 대비 </a:t>
            </a: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/>
              <a:t>  (</a:t>
            </a:r>
            <a:r>
              <a:rPr lang="ko-KR" altLang="en-US" dirty="0"/>
              <a:t>한미일 동맹과 군사력 증대를 통한 대북 </a:t>
            </a:r>
            <a:r>
              <a:rPr lang="ko-KR" altLang="en-US" dirty="0" err="1"/>
              <a:t>억지력</a:t>
            </a:r>
            <a:r>
              <a:rPr lang="ko-KR" altLang="en-US" dirty="0"/>
              <a:t> 확보</a:t>
            </a:r>
            <a:r>
              <a:rPr lang="en-US" altLang="ko-KR" dirty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남북한간의 진정한 협력은 불가능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자유주의적 접근은 안보의 위협 요소 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자유주의적 접근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/>
              <a:t>남북한의 협력과 평화 가능성 강조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협력의 제도화와 상호의존 증대</a:t>
            </a:r>
            <a:endParaRPr lang="en-US" altLang="ko-KR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dirty="0"/>
              <a:t>  (</a:t>
            </a:r>
            <a:r>
              <a:rPr lang="ko-KR" altLang="en-US" dirty="0"/>
              <a:t>남북경협 및 사회문화 교류를 통한 한반도 운명 공동체 형성</a:t>
            </a:r>
            <a:r>
              <a:rPr lang="en-US" altLang="ko-KR" dirty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dirty="0"/>
              <a:t>현실주의적 접근은 안보의 위협 요소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750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372789"/>
              </p:ext>
            </p:extLst>
          </p:nvPr>
        </p:nvGraphicFramePr>
        <p:xfrm>
          <a:off x="165100" y="304802"/>
          <a:ext cx="11861801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405">
                  <a:extLst>
                    <a:ext uri="{9D8B030D-6E8A-4147-A177-3AD203B41FA5}">
                      <a16:colId xmlns:a16="http://schemas.microsoft.com/office/drawing/2014/main" val="1686462391"/>
                    </a:ext>
                  </a:extLst>
                </a:gridCol>
                <a:gridCol w="4617698">
                  <a:extLst>
                    <a:ext uri="{9D8B030D-6E8A-4147-A177-3AD203B41FA5}">
                      <a16:colId xmlns:a16="http://schemas.microsoft.com/office/drawing/2014/main" val="3686825934"/>
                    </a:ext>
                  </a:extLst>
                </a:gridCol>
                <a:gridCol w="4617698">
                  <a:extLst>
                    <a:ext uri="{9D8B030D-6E8A-4147-A177-3AD203B41FA5}">
                      <a16:colId xmlns:a16="http://schemas.microsoft.com/office/drawing/2014/main" val="3186996717"/>
                    </a:ext>
                  </a:extLst>
                </a:gridCol>
              </a:tblGrid>
              <a:tr h="91765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현실주의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자유주의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175712"/>
                  </a:ext>
                </a:extLst>
              </a:tr>
              <a:tr h="917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국제체제의 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effectLst/>
                        </a:rPr>
                        <a:t>‘</a:t>
                      </a:r>
                      <a:r>
                        <a:rPr lang="ko-KR" altLang="en-US" b="1" dirty="0">
                          <a:effectLst/>
                        </a:rPr>
                        <a:t>당구공</a:t>
                      </a:r>
                      <a:r>
                        <a:rPr lang="en-US" altLang="ko-KR" b="1" dirty="0">
                          <a:effectLst/>
                        </a:rPr>
                        <a:t>’ </a:t>
                      </a:r>
                      <a:r>
                        <a:rPr lang="ko-KR" altLang="en-US" b="1" dirty="0">
                          <a:effectLst/>
                        </a:rPr>
                        <a:t>같은 국가 체계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다양한 관계들의 거미줄 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93356"/>
                  </a:ext>
                </a:extLst>
              </a:tr>
              <a:tr h="917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행위자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국가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국가와 </a:t>
                      </a:r>
                      <a:r>
                        <a:rPr lang="ko-KR" altLang="en-US" b="1" dirty="0" err="1">
                          <a:effectLst/>
                        </a:rPr>
                        <a:t>비국가</a:t>
                      </a:r>
                      <a:r>
                        <a:rPr lang="ko-KR" altLang="en-US" b="1" dirty="0">
                          <a:effectLst/>
                        </a:rPr>
                        <a:t> 행위자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07809"/>
                  </a:ext>
                </a:extLst>
              </a:tr>
              <a:tr h="917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변화의 원천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복합적인 정치</a:t>
                      </a:r>
                      <a:r>
                        <a:rPr lang="en-US" altLang="ko-KR" b="1" dirty="0">
                          <a:effectLst/>
                        </a:rPr>
                        <a:t>-</a:t>
                      </a:r>
                      <a:r>
                        <a:rPr lang="ko-KR" altLang="en-US" b="1" dirty="0">
                          <a:effectLst/>
                        </a:rPr>
                        <a:t>사회</a:t>
                      </a:r>
                      <a:r>
                        <a:rPr lang="en-US" altLang="ko-KR" b="1" dirty="0">
                          <a:effectLst/>
                        </a:rPr>
                        <a:t>-</a:t>
                      </a:r>
                      <a:r>
                        <a:rPr lang="ko-KR" altLang="en-US" b="1" dirty="0">
                          <a:effectLst/>
                        </a:rPr>
                        <a:t>경제관계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819994"/>
                  </a:ext>
                </a:extLst>
              </a:tr>
              <a:tr h="158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연구의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국제정치 </a:t>
                      </a:r>
                      <a:r>
                        <a:rPr lang="en-US" altLang="ko-KR" b="1" dirty="0">
                          <a:effectLst/>
                        </a:rPr>
                        <a:t>(</a:t>
                      </a:r>
                      <a:r>
                        <a:rPr lang="ko-KR" altLang="en-US" b="1" dirty="0">
                          <a:effectLst/>
                        </a:rPr>
                        <a:t>국가 중심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국제관계 </a:t>
                      </a:r>
                      <a:r>
                        <a:rPr lang="en-US" altLang="ko-KR" b="1" dirty="0">
                          <a:effectLst/>
                        </a:rPr>
                        <a:t>(</a:t>
                      </a:r>
                      <a:r>
                        <a:rPr lang="ko-KR" altLang="en-US" b="1" dirty="0">
                          <a:effectLst/>
                        </a:rPr>
                        <a:t>국가간 포괄적 </a:t>
                      </a:r>
                      <a:r>
                        <a:rPr lang="ko-KR" altLang="en-US" b="1" dirty="0" err="1">
                          <a:effectLst/>
                        </a:rPr>
                        <a:t>관계양상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147996"/>
                  </a:ext>
                </a:extLst>
              </a:tr>
              <a:tr h="9176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  <a:effectLst/>
                        </a:rPr>
                        <a:t>특징적인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억지</a:t>
                      </a:r>
                      <a:r>
                        <a:rPr lang="en-US" altLang="ko-KR" b="1" dirty="0">
                          <a:effectLst/>
                        </a:rPr>
                        <a:t>. </a:t>
                      </a:r>
                      <a:r>
                        <a:rPr lang="ko-KR" altLang="en-US" b="1" dirty="0">
                          <a:effectLst/>
                        </a:rPr>
                        <a:t>동맹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/>
                        </a:rPr>
                        <a:t>상호의존</a:t>
                      </a:r>
                      <a:r>
                        <a:rPr lang="en-US" altLang="ko-KR" b="1" dirty="0">
                          <a:effectLst/>
                        </a:rPr>
                        <a:t>. </a:t>
                      </a:r>
                      <a:r>
                        <a:rPr lang="ko-KR" altLang="en-US" b="1" dirty="0">
                          <a:effectLst/>
                        </a:rPr>
                        <a:t>교류협력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92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세계질서를 바라보는 두 가지 시각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4167"/>
            <a:ext cx="10515600" cy="512709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세계질서의 속성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국제무정부</a:t>
            </a:r>
            <a:r>
              <a:rPr lang="ko-KR" altLang="en-US" dirty="0"/>
              <a:t> </a:t>
            </a:r>
            <a:r>
              <a:rPr lang="en-US" altLang="ko-KR" dirty="0"/>
              <a:t>(international anarchy)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/>
              <a:t>국가중심성과 국가이익</a:t>
            </a:r>
            <a:r>
              <a:rPr lang="en-US" altLang="ko-KR" dirty="0"/>
              <a:t>(national interests)</a:t>
            </a:r>
            <a:r>
              <a:rPr lang="ko-KR" altLang="en-US" dirty="0"/>
              <a:t>의 추구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/>
              <a:t>전쟁과 평화 </a:t>
            </a:r>
            <a:r>
              <a:rPr lang="en-US" altLang="ko-KR" dirty="0"/>
              <a:t>(war and peace)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인간의 이성과 진보</a:t>
            </a:r>
            <a:r>
              <a:rPr lang="en-US" altLang="ko-KR" b="1" dirty="0">
                <a:solidFill>
                  <a:srgbClr val="C00000"/>
                </a:solidFill>
              </a:rPr>
              <a:t>(progress)</a:t>
            </a:r>
            <a:r>
              <a:rPr lang="ko-KR" altLang="en-US" b="1" dirty="0">
                <a:solidFill>
                  <a:srgbClr val="C00000"/>
                </a:solidFill>
              </a:rPr>
              <a:t>의 가능성에 대한 믿음 여부</a:t>
            </a:r>
            <a:endParaRPr lang="en-US" altLang="ko-KR" b="1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현실주의 </a:t>
            </a:r>
            <a:r>
              <a:rPr lang="en-US" altLang="ko-KR" dirty="0"/>
              <a:t>(realism)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dirty="0"/>
              <a:t>자유주의 </a:t>
            </a:r>
            <a:r>
              <a:rPr lang="en-US" altLang="ko-KR" dirty="0"/>
              <a:t>(liberalism)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보수적 시각 </a:t>
            </a:r>
            <a:r>
              <a:rPr lang="en-US" altLang="ko-KR" dirty="0"/>
              <a:t>(conservative) vs. </a:t>
            </a:r>
            <a:r>
              <a:rPr lang="ko-KR" altLang="en-US" dirty="0"/>
              <a:t>진보적 시각 </a:t>
            </a:r>
            <a:r>
              <a:rPr lang="en-US" altLang="ko-KR" dirty="0"/>
              <a:t>(liberal)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비관주의 </a:t>
            </a:r>
            <a:r>
              <a:rPr lang="en-US" altLang="ko-KR" dirty="0"/>
              <a:t>(pessimistic) vs. </a:t>
            </a:r>
            <a:r>
              <a:rPr lang="ko-KR" altLang="en-US" dirty="0"/>
              <a:t>낙관주의 </a:t>
            </a:r>
            <a:r>
              <a:rPr lang="en-US" altLang="ko-KR" dirty="0"/>
              <a:t>(optimistic)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91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현실주의 사상의 기원</a:t>
            </a:r>
            <a:r>
              <a:rPr lang="en-US" altLang="ko-KR" sz="3200" dirty="0"/>
              <a:t>	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901"/>
            <a:ext cx="10515600" cy="5372099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ko-KR" altLang="en-US" b="1" dirty="0" err="1">
                <a:solidFill>
                  <a:srgbClr val="C00000"/>
                </a:solidFill>
              </a:rPr>
              <a:t>투키디데스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(Thucydides, BC 4</a:t>
            </a:r>
            <a:r>
              <a:rPr lang="ko-KR" altLang="en-US" dirty="0"/>
              <a:t>세기</a:t>
            </a:r>
            <a:r>
              <a:rPr lang="en-US" altLang="ko-KR" dirty="0"/>
              <a:t>)</a:t>
            </a:r>
          </a:p>
          <a:p>
            <a:pPr algn="just">
              <a:lnSpc>
                <a:spcPct val="140000"/>
              </a:lnSpc>
            </a:pPr>
            <a:r>
              <a:rPr lang="ko-KR" altLang="en-US" dirty="0"/>
              <a:t>아테네와 스파르타의 </a:t>
            </a:r>
            <a:r>
              <a:rPr lang="ko-KR" altLang="en-US" dirty="0" err="1"/>
              <a:t>필로폰네소스</a:t>
            </a:r>
            <a:r>
              <a:rPr lang="ko-KR" altLang="en-US" dirty="0"/>
              <a:t> 전쟁 분석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dirty="0"/>
              <a:t>세력균형</a:t>
            </a:r>
            <a:r>
              <a:rPr lang="en-US" altLang="ko-KR" dirty="0"/>
              <a:t>(Balance of Power)</a:t>
            </a:r>
            <a:r>
              <a:rPr lang="ko-KR" altLang="en-US" dirty="0"/>
              <a:t>의 원리 </a:t>
            </a:r>
            <a:r>
              <a:rPr lang="en-US" altLang="ko-KR" dirty="0"/>
              <a:t>:</a:t>
            </a:r>
            <a:r>
              <a:rPr lang="ko-KR" altLang="en-US" dirty="0"/>
              <a:t>전쟁의 원인을 세력균형파괴로 인한 공포로 인식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마키아벨리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Niccolo</a:t>
            </a:r>
            <a:r>
              <a:rPr lang="en-US" altLang="ko-KR" dirty="0"/>
              <a:t> Machiavelli, 16</a:t>
            </a:r>
            <a:r>
              <a:rPr lang="ko-KR" altLang="en-US" dirty="0"/>
              <a:t>세기 초</a:t>
            </a:r>
            <a:r>
              <a:rPr lang="en-US" altLang="ko-KR" dirty="0"/>
              <a:t>)</a:t>
            </a:r>
          </a:p>
          <a:p>
            <a:pPr algn="just">
              <a:lnSpc>
                <a:spcPct val="140000"/>
              </a:lnSpc>
            </a:pPr>
            <a:r>
              <a:rPr lang="ko-KR" altLang="en-US" dirty="0"/>
              <a:t>국익을 목표로 군사</a:t>
            </a:r>
            <a:r>
              <a:rPr lang="en-US" altLang="ko-KR" dirty="0"/>
              <a:t>-</a:t>
            </a:r>
            <a:r>
              <a:rPr lang="ko-KR" altLang="en-US" dirty="0"/>
              <a:t>외교를 활용하는 이탈리아 도시국가들 간의 관계 분석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dirty="0"/>
              <a:t>국가이성사상</a:t>
            </a:r>
            <a:r>
              <a:rPr lang="en-US" altLang="ko-KR" dirty="0"/>
              <a:t> (raison </a:t>
            </a:r>
            <a:r>
              <a:rPr lang="en-US" altLang="ko-KR" dirty="0" err="1"/>
              <a:t>d’etat</a:t>
            </a:r>
            <a:r>
              <a:rPr lang="en-US" altLang="ko-KR" dirty="0"/>
              <a:t>): </a:t>
            </a:r>
            <a:r>
              <a:rPr lang="ko-KR" altLang="en-US" dirty="0"/>
              <a:t>국제관계에 보편적 도덕률은 없으며</a:t>
            </a:r>
            <a:r>
              <a:rPr lang="en-US" altLang="ko-KR" dirty="0"/>
              <a:t>, </a:t>
            </a:r>
            <a:r>
              <a:rPr lang="ko-KR" altLang="en-US" dirty="0"/>
              <a:t>국가가 곧 도덕이다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국가행위는</a:t>
            </a:r>
            <a:r>
              <a:rPr lang="ko-KR" altLang="en-US" dirty="0"/>
              <a:t> 선악이 아니라 국익과 </a:t>
            </a:r>
            <a:r>
              <a:rPr lang="ko-KR" altLang="en-US" dirty="0" err="1"/>
              <a:t>국가생존의</a:t>
            </a:r>
            <a:r>
              <a:rPr lang="ko-KR" altLang="en-US" dirty="0"/>
              <a:t> </a:t>
            </a:r>
            <a:r>
              <a:rPr lang="ko-KR" altLang="en-US" dirty="0" err="1"/>
              <a:t>성공여부로</a:t>
            </a:r>
            <a:r>
              <a:rPr lang="ko-KR" altLang="en-US" dirty="0"/>
              <a:t> 평가해야 함</a:t>
            </a:r>
            <a:r>
              <a:rPr lang="en-US" altLang="ko-KR" dirty="0"/>
              <a:t>. </a:t>
            </a:r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 err="1">
                <a:solidFill>
                  <a:srgbClr val="C00000"/>
                </a:solidFill>
              </a:rPr>
              <a:t>홉스</a:t>
            </a:r>
            <a:r>
              <a:rPr lang="ko-KR" altLang="en-US" dirty="0"/>
              <a:t> </a:t>
            </a:r>
            <a:r>
              <a:rPr lang="en-US" altLang="ko-KR" dirty="0"/>
              <a:t>(Thomas Hobbes, 17</a:t>
            </a:r>
            <a:r>
              <a:rPr lang="ko-KR" altLang="en-US" dirty="0"/>
              <a:t>세기</a:t>
            </a:r>
            <a:r>
              <a:rPr lang="en-US" altLang="ko-KR" dirty="0"/>
              <a:t>)</a:t>
            </a:r>
          </a:p>
          <a:p>
            <a:pPr algn="just">
              <a:lnSpc>
                <a:spcPct val="140000"/>
              </a:lnSpc>
            </a:pPr>
            <a:r>
              <a:rPr lang="en-US" altLang="ko-KR" dirty="0"/>
              <a:t>17</a:t>
            </a:r>
            <a:r>
              <a:rPr lang="ko-KR" altLang="en-US" dirty="0"/>
              <a:t>세기</a:t>
            </a:r>
            <a:r>
              <a:rPr lang="en-US" altLang="ko-KR" dirty="0"/>
              <a:t>, 30</a:t>
            </a:r>
            <a:r>
              <a:rPr lang="ko-KR" altLang="en-US" dirty="0"/>
              <a:t>년 전쟁과 주권국가의 출현을 목격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dirty="0" err="1"/>
              <a:t>리바이어던</a:t>
            </a:r>
            <a:r>
              <a:rPr lang="en-US" altLang="ko-KR" dirty="0"/>
              <a:t>(Leviathan): </a:t>
            </a:r>
            <a:r>
              <a:rPr lang="ko-KR" altLang="en-US" dirty="0"/>
              <a:t>자연상태</a:t>
            </a:r>
            <a:r>
              <a:rPr lang="en-US" altLang="ko-KR" dirty="0"/>
              <a:t>, </a:t>
            </a:r>
            <a:r>
              <a:rPr lang="ko-KR" altLang="en-US" dirty="0"/>
              <a:t>만인의 만인에 대한 투쟁 상황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9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6" descr="a2014-lect-3-13-10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9396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4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Two</a:t>
            </a:r>
            <a:r>
              <a:rPr lang="ko-KR" altLang="en-US" sz="3600" dirty="0"/>
              <a:t> </a:t>
            </a:r>
            <a:r>
              <a:rPr lang="en-US" altLang="ko-KR" sz="3600" dirty="0"/>
              <a:t>Powerful Alliances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ko-KR" altLang="en-US" dirty="0" err="1"/>
              <a:t>펠로폰네소스</a:t>
            </a:r>
            <a:r>
              <a:rPr lang="ko-KR" altLang="en-US" dirty="0"/>
              <a:t> 동맹 </a:t>
            </a:r>
            <a:r>
              <a:rPr lang="en-US" altLang="ko-KR" dirty="0"/>
              <a:t>– </a:t>
            </a:r>
            <a:r>
              <a:rPr lang="ko-KR" altLang="en-US" dirty="0" err="1"/>
              <a:t>펠로폰네소스</a:t>
            </a:r>
            <a:r>
              <a:rPr lang="ko-KR" altLang="en-US" dirty="0"/>
              <a:t> 반도 도시국가들을 중심 </a:t>
            </a:r>
            <a:r>
              <a:rPr lang="en-US" altLang="ko-KR" dirty="0"/>
              <a:t>(</a:t>
            </a:r>
            <a:r>
              <a:rPr lang="ko-KR" altLang="en-US" dirty="0"/>
              <a:t>스파르타 맹주</a:t>
            </a:r>
            <a:r>
              <a:rPr lang="en-US" altLang="ko-KR" dirty="0"/>
              <a:t>)</a:t>
            </a:r>
            <a:r>
              <a:rPr lang="ko-KR" altLang="en-US" dirty="0"/>
              <a:t>으로 기원전 </a:t>
            </a:r>
            <a:r>
              <a:rPr lang="en-US" altLang="ko-KR" dirty="0"/>
              <a:t>6</a:t>
            </a:r>
            <a:r>
              <a:rPr lang="ko-KR" altLang="en-US" dirty="0"/>
              <a:t>세기부터 존재</a:t>
            </a:r>
            <a:r>
              <a:rPr lang="en-US" altLang="ko-KR" dirty="0"/>
              <a:t>. </a:t>
            </a:r>
            <a:r>
              <a:rPr lang="ko-KR" altLang="en-US" dirty="0"/>
              <a:t>페르시아 전쟁의 주역</a:t>
            </a:r>
            <a:r>
              <a:rPr lang="en-US" altLang="ko-KR" dirty="0"/>
              <a:t>. (</a:t>
            </a:r>
            <a:r>
              <a:rPr lang="ko-KR" altLang="en-US" dirty="0" err="1"/>
              <a:t>코린트</a:t>
            </a:r>
            <a:r>
              <a:rPr lang="en-US" altLang="ko-KR" dirty="0"/>
              <a:t>, </a:t>
            </a:r>
            <a:r>
              <a:rPr lang="ko-KR" altLang="en-US" dirty="0"/>
              <a:t>테베</a:t>
            </a:r>
            <a:r>
              <a:rPr lang="en-US" altLang="ko-KR" dirty="0"/>
              <a:t>, </a:t>
            </a:r>
            <a:r>
              <a:rPr lang="ko-KR" altLang="en-US" dirty="0"/>
              <a:t>마케도니아 등</a:t>
            </a:r>
            <a:r>
              <a:rPr lang="en-US" altLang="ko-KR" dirty="0"/>
              <a:t>)</a:t>
            </a:r>
          </a:p>
          <a:p>
            <a:pPr algn="just">
              <a:lnSpc>
                <a:spcPct val="170000"/>
              </a:lnSpc>
            </a:pPr>
            <a:endParaRPr lang="en-US" altLang="ko-KR" dirty="0"/>
          </a:p>
          <a:p>
            <a:pPr algn="just">
              <a:lnSpc>
                <a:spcPct val="170000"/>
              </a:lnSpc>
            </a:pPr>
            <a:r>
              <a:rPr lang="ko-KR" altLang="en-US" dirty="0" err="1"/>
              <a:t>델로스</a:t>
            </a:r>
            <a:r>
              <a:rPr lang="ko-KR" altLang="en-US" dirty="0"/>
              <a:t> 동맹 </a:t>
            </a:r>
            <a:r>
              <a:rPr lang="en-US" altLang="ko-KR" dirty="0"/>
              <a:t>– </a:t>
            </a:r>
            <a:r>
              <a:rPr lang="ko-KR" altLang="en-US" dirty="0"/>
              <a:t>전후</a:t>
            </a:r>
            <a:r>
              <a:rPr lang="en-US" altLang="ko-KR" dirty="0"/>
              <a:t>, </a:t>
            </a:r>
            <a:r>
              <a:rPr lang="ko-KR" altLang="en-US" dirty="0"/>
              <a:t>아테네를 맹주로 </a:t>
            </a:r>
            <a:r>
              <a:rPr lang="ko-KR" altLang="en-US" dirty="0" err="1"/>
              <a:t>에게해</a:t>
            </a:r>
            <a:r>
              <a:rPr lang="ko-KR" altLang="en-US" dirty="0"/>
              <a:t> 연안 국가들 간에 페르시아 억제를 위해 형성된 동맹</a:t>
            </a:r>
            <a:r>
              <a:rPr lang="en-US" altLang="ko-KR" dirty="0"/>
              <a:t>. </a:t>
            </a:r>
            <a:r>
              <a:rPr lang="ko-KR" altLang="en-US" dirty="0"/>
              <a:t>규모 면에서 </a:t>
            </a:r>
            <a:r>
              <a:rPr lang="ko-KR" altLang="en-US" dirty="0" err="1"/>
              <a:t>펠로폰네소스</a:t>
            </a:r>
            <a:r>
              <a:rPr lang="ko-KR" altLang="en-US" dirty="0"/>
              <a:t> 동맹을 압도하며</a:t>
            </a:r>
            <a:r>
              <a:rPr lang="en-US" altLang="ko-KR" dirty="0"/>
              <a:t>, </a:t>
            </a:r>
            <a:r>
              <a:rPr lang="ko-KR" altLang="en-US" dirty="0"/>
              <a:t>정치</a:t>
            </a:r>
            <a:r>
              <a:rPr lang="en-US" altLang="ko-KR" dirty="0"/>
              <a:t>-</a:t>
            </a:r>
            <a:r>
              <a:rPr lang="ko-KR" altLang="en-US" dirty="0"/>
              <a:t>군사적 라이벌 구도를 형성</a:t>
            </a:r>
            <a:r>
              <a:rPr lang="en-US" altLang="ko-KR" dirty="0"/>
              <a:t>. (</a:t>
            </a:r>
            <a:r>
              <a:rPr lang="ko-KR" altLang="en-US" dirty="0" err="1"/>
              <a:t>아티카</a:t>
            </a:r>
            <a:r>
              <a:rPr lang="en-US" altLang="ko-KR" dirty="0"/>
              <a:t>, </a:t>
            </a:r>
            <a:r>
              <a:rPr lang="ko-KR" altLang="en-US" dirty="0"/>
              <a:t>마라톤 외 </a:t>
            </a:r>
            <a:r>
              <a:rPr lang="en-US" altLang="ko-KR" dirty="0"/>
              <a:t>140</a:t>
            </a:r>
            <a:r>
              <a:rPr lang="ko-KR" altLang="en-US" dirty="0"/>
              <a:t>여 개국</a:t>
            </a:r>
            <a:r>
              <a:rPr lang="en-US" altLang="ko-KR" dirty="0"/>
              <a:t>)</a:t>
            </a: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3552" y="2907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※ </a:t>
            </a:r>
            <a:r>
              <a:rPr lang="ko-KR" altLang="en-US" sz="3200" dirty="0" err="1"/>
              <a:t>투키디데스의</a:t>
            </a:r>
            <a:r>
              <a:rPr lang="ko-KR" altLang="en-US" sz="3200" dirty="0"/>
              <a:t> 함정 </a:t>
            </a:r>
            <a:r>
              <a:rPr lang="en-US" altLang="ko-KR" sz="3200" dirty="0"/>
              <a:t>(Thucydides Trap)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63552" y="1124745"/>
            <a:ext cx="8229600" cy="16344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/>
              <a:t>빠르게 부상하는 신흥 강국이 기존의 </a:t>
            </a:r>
            <a:r>
              <a:rPr lang="ko-KR" altLang="en-US" sz="1800" dirty="0" err="1"/>
              <a:t>세력판도를</a:t>
            </a:r>
            <a:r>
              <a:rPr lang="ko-KR" altLang="en-US" sz="1800" dirty="0"/>
              <a:t> 뒤흔들 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패권국과</a:t>
            </a:r>
            <a:r>
              <a:rPr lang="ko-KR" altLang="en-US" sz="1800" dirty="0"/>
              <a:t> 신흥국이 무력충돌하는 경향이 있다는 걸 일컫는 용어</a:t>
            </a: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sz="1800" dirty="0"/>
              <a:t>하버드대 교수 그레이엄 </a:t>
            </a:r>
            <a:r>
              <a:rPr lang="ko-KR" altLang="en-US" sz="1800" dirty="0" err="1"/>
              <a:t>엘리슨에</a:t>
            </a:r>
            <a:r>
              <a:rPr lang="ko-KR" altLang="en-US" sz="1800" dirty="0"/>
              <a:t> 따르면</a:t>
            </a:r>
            <a:r>
              <a:rPr lang="en-US" altLang="ko-KR" sz="1800" dirty="0"/>
              <a:t>, </a:t>
            </a:r>
            <a:r>
              <a:rPr lang="ko-KR" altLang="en-US" sz="1800" dirty="0"/>
              <a:t>역사적으로 중세 이후 신흥국과 기존 강대국간 갈등은 총 </a:t>
            </a:r>
            <a:r>
              <a:rPr lang="en-US" altLang="ko-KR" sz="1800" dirty="0"/>
              <a:t>16</a:t>
            </a:r>
            <a:r>
              <a:rPr lang="ko-KR" altLang="en-US" sz="1800" dirty="0"/>
              <a:t>번 있었는데 그 중 </a:t>
            </a:r>
            <a:r>
              <a:rPr lang="en-US" altLang="ko-KR" sz="1800" dirty="0"/>
              <a:t>12</a:t>
            </a:r>
            <a:r>
              <a:rPr lang="ko-KR" altLang="en-US" sz="1800" dirty="0"/>
              <a:t>번은 전쟁으로 귀결되었다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/>
          <a:srcRect t="10867" b="11238"/>
          <a:stretch/>
        </p:blipFill>
        <p:spPr>
          <a:xfrm>
            <a:off x="2721968" y="2708921"/>
            <a:ext cx="6912768" cy="41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5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현실주의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21834"/>
            <a:ext cx="10515600" cy="546946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ko-KR" altLang="en-US" dirty="0"/>
              <a:t>국제사회</a:t>
            </a:r>
            <a:r>
              <a:rPr lang="en-US" altLang="ko-KR" dirty="0"/>
              <a:t>: </a:t>
            </a:r>
            <a:r>
              <a:rPr lang="ko-KR" altLang="en-US" dirty="0"/>
              <a:t>상호 경쟁하는 국가들 간의 관계망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전쟁과 국제 갈등</a:t>
            </a:r>
            <a:r>
              <a:rPr lang="en-US" altLang="ko-KR" dirty="0"/>
              <a:t>: </a:t>
            </a:r>
            <a:r>
              <a:rPr lang="ko-KR" altLang="en-US" dirty="0"/>
              <a:t>무정부상태의 국제관계에서 각국은 </a:t>
            </a:r>
            <a:r>
              <a:rPr lang="ko-KR" altLang="en-US" u="sng" dirty="0"/>
              <a:t>스스로의 생존 보장을 위해 국력</a:t>
            </a:r>
            <a:r>
              <a:rPr lang="en-US" altLang="ko-KR" dirty="0"/>
              <a:t>(</a:t>
            </a:r>
            <a:r>
              <a:rPr lang="ko-KR" altLang="en-US" dirty="0"/>
              <a:t>군사력</a:t>
            </a:r>
            <a:r>
              <a:rPr lang="en-US" altLang="ko-KR" dirty="0"/>
              <a:t>, </a:t>
            </a:r>
            <a:r>
              <a:rPr lang="ko-KR" altLang="en-US" dirty="0"/>
              <a:t>경제력</a:t>
            </a:r>
            <a:r>
              <a:rPr lang="en-US" altLang="ko-KR" dirty="0"/>
              <a:t>, </a:t>
            </a:r>
            <a:r>
              <a:rPr lang="ko-KR" altLang="en-US" dirty="0"/>
              <a:t>외교력</a:t>
            </a:r>
            <a:r>
              <a:rPr lang="en-US" altLang="ko-KR" dirty="0"/>
              <a:t>)</a:t>
            </a:r>
            <a:r>
              <a:rPr lang="ko-KR" altLang="en-US" u="sng" dirty="0"/>
              <a:t>을 극대화</a:t>
            </a:r>
            <a:r>
              <a:rPr lang="ko-KR" altLang="en-US" dirty="0"/>
              <a:t>하려 하고</a:t>
            </a:r>
            <a:r>
              <a:rPr lang="en-US" altLang="ko-KR" dirty="0"/>
              <a:t>, </a:t>
            </a:r>
            <a:r>
              <a:rPr lang="ko-KR" altLang="en-US" dirty="0"/>
              <a:t>이는 필연적으로 국가 간 갈등과 전쟁을 초래할 수 밖에 없다</a:t>
            </a:r>
            <a:r>
              <a:rPr lang="en-US" altLang="ko-KR" dirty="0"/>
              <a:t>. </a:t>
            </a:r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국제평화</a:t>
            </a:r>
            <a:r>
              <a:rPr lang="en-US" altLang="ko-KR" b="1" dirty="0">
                <a:solidFill>
                  <a:srgbClr val="C0000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/>
              <a:t>국제관계의 안정은 힘을 통해 힘을 견제하는 </a:t>
            </a:r>
            <a:r>
              <a:rPr lang="ko-KR" altLang="en-US" u="sng" dirty="0"/>
              <a:t>세력균형</a:t>
            </a:r>
            <a:r>
              <a:rPr lang="en-US" altLang="ko-KR" u="sng" dirty="0"/>
              <a:t>(Balance of Power)</a:t>
            </a:r>
            <a:r>
              <a:rPr lang="ko-KR" altLang="en-US" dirty="0"/>
              <a:t>의 상태에서 기대할 수 있다</a:t>
            </a:r>
            <a:r>
              <a:rPr lang="en-US" altLang="ko-KR" dirty="0"/>
              <a:t>. </a:t>
            </a:r>
            <a:r>
              <a:rPr lang="ko-KR" altLang="en-US" dirty="0"/>
              <a:t>세력균형의 붕괴는 곧 국제평화의 붕괴를 뜻한다</a:t>
            </a:r>
            <a:r>
              <a:rPr lang="en-US" altLang="ko-KR" dirty="0"/>
              <a:t>. (</a:t>
            </a:r>
            <a:r>
              <a:rPr lang="ko-KR" altLang="en-US" dirty="0"/>
              <a:t>억지</a:t>
            </a:r>
            <a:r>
              <a:rPr lang="en-US" altLang="ko-KR" dirty="0"/>
              <a:t>, </a:t>
            </a:r>
            <a:r>
              <a:rPr lang="ko-KR" altLang="en-US" dirty="0"/>
              <a:t>동맹</a:t>
            </a:r>
            <a:r>
              <a:rPr lang="en-US" altLang="ko-KR" dirty="0"/>
              <a:t> </a:t>
            </a:r>
            <a:r>
              <a:rPr lang="ko-KR" altLang="en-US" dirty="0"/>
              <a:t>정책의 중요성</a:t>
            </a:r>
            <a:r>
              <a:rPr lang="en-US" altLang="ko-KR" dirty="0"/>
              <a:t>)</a:t>
            </a:r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국가 간 협력</a:t>
            </a:r>
            <a:r>
              <a:rPr lang="en-US" altLang="ko-KR" dirty="0"/>
              <a:t>: </a:t>
            </a:r>
            <a:r>
              <a:rPr lang="ko-KR" altLang="en-US" dirty="0"/>
              <a:t>국가간 진정한 협력은 불가능하다</a:t>
            </a:r>
            <a:r>
              <a:rPr lang="en-US" altLang="ko-KR" dirty="0"/>
              <a:t>. </a:t>
            </a:r>
            <a:r>
              <a:rPr lang="ko-KR" altLang="en-US" dirty="0"/>
              <a:t>그 원인은 </a:t>
            </a:r>
            <a:r>
              <a:rPr lang="en-US" altLang="ko-KR" dirty="0"/>
              <a:t>1) </a:t>
            </a:r>
            <a:r>
              <a:rPr lang="ko-KR" altLang="en-US" dirty="0"/>
              <a:t>국가들에게 중요한 것은 절대적 이익이 아닌 </a:t>
            </a:r>
            <a:r>
              <a:rPr lang="ko-KR" altLang="en-US" u="sng" dirty="0"/>
              <a:t>상대적 이익</a:t>
            </a:r>
            <a:r>
              <a:rPr lang="ko-KR" altLang="en-US" dirty="0"/>
              <a:t>이기 때문</a:t>
            </a:r>
            <a:r>
              <a:rPr lang="en-US" altLang="ko-KR" dirty="0"/>
              <a:t>, 2) </a:t>
            </a:r>
            <a:r>
              <a:rPr lang="ko-KR" altLang="en-US" dirty="0"/>
              <a:t>국가들은 배신이 국익에 더 부합할 경우 언제든지 </a:t>
            </a:r>
            <a:r>
              <a:rPr lang="ko-KR" altLang="en-US" u="sng" dirty="0"/>
              <a:t>배신할 수 있는 존재</a:t>
            </a:r>
            <a:r>
              <a:rPr lang="ko-KR" altLang="en-US" dirty="0"/>
              <a:t>이기 때문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164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현실주의적 시각에 대한 비판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0212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국제관계의 행위자를 국가</a:t>
            </a:r>
            <a:r>
              <a:rPr lang="en-US" altLang="ko-KR" dirty="0"/>
              <a:t>(</a:t>
            </a:r>
            <a:r>
              <a:rPr lang="ko-KR" altLang="en-US" dirty="0"/>
              <a:t>정부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국제관계의 변화를 힘의 관계</a:t>
            </a:r>
            <a:r>
              <a:rPr lang="en-US" altLang="ko-KR" dirty="0"/>
              <a:t>(</a:t>
            </a:r>
            <a:r>
              <a:rPr lang="ko-KR" altLang="en-US" dirty="0"/>
              <a:t>군사력</a:t>
            </a:r>
            <a:r>
              <a:rPr lang="en-US" altLang="ko-KR" dirty="0"/>
              <a:t>, </a:t>
            </a:r>
            <a:r>
              <a:rPr lang="ko-KR" altLang="en-US" dirty="0"/>
              <a:t>경제력 등</a:t>
            </a:r>
            <a:r>
              <a:rPr lang="en-US" altLang="ko-KR" dirty="0"/>
              <a:t>)</a:t>
            </a:r>
            <a:r>
              <a:rPr lang="ko-KR" altLang="en-US" dirty="0"/>
              <a:t>로만 한정하여 현실을 제대로 설명하지 못한다</a:t>
            </a:r>
            <a:r>
              <a:rPr lang="en-US" altLang="ko-KR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군사력의 확대와 동맹을 통한 힘의 균형 정책은 </a:t>
            </a:r>
            <a:r>
              <a:rPr lang="en-US" altLang="ko-KR" dirty="0"/>
              <a:t>1)</a:t>
            </a:r>
            <a:r>
              <a:rPr lang="ko-KR" altLang="en-US" dirty="0"/>
              <a:t>우발적인 요인에 의한 전쟁의 가능성을 없애지 못하고</a:t>
            </a:r>
            <a:r>
              <a:rPr lang="en-US" altLang="ko-KR" dirty="0"/>
              <a:t>, 2)</a:t>
            </a:r>
            <a:r>
              <a:rPr lang="ko-KR" altLang="en-US" dirty="0"/>
              <a:t>전쟁 발발 시 세계대전과 같은 대규모 전쟁을 유발한다</a:t>
            </a:r>
            <a:r>
              <a:rPr lang="en-US" altLang="ko-KR" dirty="0"/>
              <a:t>. e.g.) 1</a:t>
            </a:r>
            <a:r>
              <a:rPr lang="ko-KR" altLang="en-US" dirty="0"/>
              <a:t>차 세계대전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강대국의 이기적인 국익 추구 정책들에 면죄부를 주는 한편</a:t>
            </a:r>
            <a:r>
              <a:rPr lang="en-US" altLang="ko-KR" dirty="0"/>
              <a:t>, </a:t>
            </a:r>
            <a:r>
              <a:rPr lang="ko-KR" altLang="en-US" dirty="0"/>
              <a:t>국가간 협력이 필수적인 세계 공동의 문제</a:t>
            </a:r>
            <a:r>
              <a:rPr lang="en-US" altLang="ko-KR" dirty="0"/>
              <a:t>(</a:t>
            </a:r>
            <a:r>
              <a:rPr lang="ko-KR" altLang="en-US" dirty="0"/>
              <a:t>기후변화</a:t>
            </a:r>
            <a:r>
              <a:rPr lang="en-US" altLang="ko-KR" dirty="0"/>
              <a:t>, </a:t>
            </a:r>
            <a:r>
              <a:rPr lang="ko-KR" altLang="en-US" dirty="0"/>
              <a:t>테러리즘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대해서는 아무런 해결책을 제시할 수 없다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30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자유주의 사상의 기원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ko-KR" altLang="en-US" b="1" dirty="0" err="1">
                <a:solidFill>
                  <a:srgbClr val="C00000"/>
                </a:solidFill>
              </a:rPr>
              <a:t>그로티우스</a:t>
            </a:r>
            <a:r>
              <a:rPr lang="ko-KR" altLang="en-US" dirty="0"/>
              <a:t> </a:t>
            </a:r>
            <a:r>
              <a:rPr lang="en-US" altLang="ko-KR" dirty="0"/>
              <a:t>(Hugo Grotius, 17</a:t>
            </a:r>
            <a:r>
              <a:rPr lang="ko-KR" altLang="en-US" dirty="0"/>
              <a:t>세기 초</a:t>
            </a:r>
            <a:r>
              <a:rPr lang="en-US" altLang="ko-KR" dirty="0"/>
              <a:t>)</a:t>
            </a:r>
          </a:p>
          <a:p>
            <a:pPr algn="just">
              <a:lnSpc>
                <a:spcPct val="140000"/>
              </a:lnSpc>
            </a:pPr>
            <a:r>
              <a:rPr lang="ko-KR" altLang="en-US" dirty="0"/>
              <a:t>국제관계의 </a:t>
            </a:r>
            <a:r>
              <a:rPr lang="ko-KR" altLang="en-US" dirty="0" err="1"/>
              <a:t>무정부성을</a:t>
            </a:r>
            <a:r>
              <a:rPr lang="ko-KR" altLang="en-US" dirty="0"/>
              <a:t> 완화시켜줄 수 있는 국제법과 규칙의 확립을 주장</a:t>
            </a:r>
            <a:r>
              <a:rPr lang="en-US" altLang="ko-KR" dirty="0"/>
              <a:t>: </a:t>
            </a:r>
            <a:r>
              <a:rPr lang="ko-KR" altLang="en-US" dirty="0"/>
              <a:t>국제법의 창시자 </a:t>
            </a:r>
            <a:r>
              <a:rPr lang="en-US" altLang="ko-KR" dirty="0"/>
              <a:t>(Law of War and Peace, 1625)</a:t>
            </a:r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칸트 </a:t>
            </a:r>
            <a:r>
              <a:rPr lang="en-US" altLang="ko-KR" dirty="0"/>
              <a:t>(Immanuel Kant, 18</a:t>
            </a:r>
            <a:r>
              <a:rPr lang="ko-KR" altLang="en-US" dirty="0"/>
              <a:t>세기</a:t>
            </a:r>
            <a:r>
              <a:rPr lang="en-US" altLang="ko-KR" dirty="0"/>
              <a:t>)</a:t>
            </a:r>
          </a:p>
          <a:p>
            <a:pPr algn="just">
              <a:lnSpc>
                <a:spcPct val="14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영구평화를 위하여：</a:t>
            </a:r>
            <a:r>
              <a:rPr lang="en-US" altLang="ko-KR" dirty="0" err="1"/>
              <a:t>Zum</a:t>
            </a:r>
            <a:r>
              <a:rPr lang="en-US" altLang="ko-KR" dirty="0"/>
              <a:t> </a:t>
            </a:r>
            <a:r>
              <a:rPr lang="en-US" altLang="ko-KR" dirty="0" err="1"/>
              <a:t>ewigen</a:t>
            </a:r>
            <a:r>
              <a:rPr lang="en-US" altLang="ko-KR" dirty="0"/>
              <a:t> </a:t>
            </a:r>
            <a:r>
              <a:rPr lang="en-US" altLang="ko-KR" dirty="0" err="1"/>
              <a:t>Frieden</a:t>
            </a:r>
            <a:r>
              <a:rPr lang="en-US" altLang="ko-KR" dirty="0"/>
              <a:t>”(1795) </a:t>
            </a:r>
          </a:p>
          <a:p>
            <a:pPr algn="just">
              <a:lnSpc>
                <a:spcPct val="140000"/>
              </a:lnSpc>
            </a:pPr>
            <a:r>
              <a:rPr lang="ko-KR" altLang="en-US" dirty="0"/>
              <a:t> 각 국의 주권 일부를 양도받은 국가 연합의 창설</a:t>
            </a:r>
            <a:r>
              <a:rPr lang="en-US" altLang="ko-KR" dirty="0"/>
              <a:t>, </a:t>
            </a:r>
            <a:r>
              <a:rPr lang="ko-KR" altLang="en-US" dirty="0"/>
              <a:t>영구평화를 위한 </a:t>
            </a:r>
            <a:r>
              <a:rPr lang="ko-KR" altLang="en-US" dirty="0" err="1"/>
              <a:t>세계공민법</a:t>
            </a:r>
            <a:r>
              <a:rPr lang="ko-KR" altLang="en-US" dirty="0"/>
              <a:t> 제정 주장 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b="1" dirty="0">
                <a:solidFill>
                  <a:srgbClr val="C00000"/>
                </a:solidFill>
              </a:rPr>
              <a:t>메테르니히 </a:t>
            </a:r>
            <a:r>
              <a:rPr lang="en-US" altLang="ko-KR" b="1" dirty="0">
                <a:solidFill>
                  <a:srgbClr val="C00000"/>
                </a:solidFill>
              </a:rPr>
              <a:t>(</a:t>
            </a:r>
            <a:r>
              <a:rPr lang="en-US" altLang="ko-KR" dirty="0" err="1"/>
              <a:t>Met´ternich</a:t>
            </a:r>
            <a:r>
              <a:rPr lang="en-US" altLang="ko-KR" dirty="0"/>
              <a:t>, 19</a:t>
            </a:r>
            <a:r>
              <a:rPr lang="ko-KR" altLang="en-US" dirty="0"/>
              <a:t>세기 초</a:t>
            </a:r>
            <a:r>
              <a:rPr lang="en-US" altLang="ko-KR" dirty="0"/>
              <a:t>)</a:t>
            </a:r>
          </a:p>
          <a:p>
            <a:pPr algn="just">
              <a:lnSpc>
                <a:spcPct val="140000"/>
              </a:lnSpc>
            </a:pPr>
            <a:r>
              <a:rPr lang="ko-KR" altLang="en-US" dirty="0"/>
              <a:t>나폴레옹 전쟁 후 </a:t>
            </a:r>
            <a:r>
              <a:rPr lang="ko-KR" altLang="en-US" dirty="0" err="1"/>
              <a:t>빈회의</a:t>
            </a:r>
            <a:r>
              <a:rPr lang="ko-KR" altLang="en-US" dirty="0"/>
              <a:t> 개최</a:t>
            </a:r>
            <a:r>
              <a:rPr lang="en-US" altLang="ko-KR" dirty="0"/>
              <a:t>, </a:t>
            </a:r>
            <a:r>
              <a:rPr lang="ko-KR" altLang="en-US" dirty="0"/>
              <a:t>유럽협조체제 제창</a:t>
            </a:r>
            <a:endParaRPr lang="en-US" altLang="ko-KR" dirty="0"/>
          </a:p>
          <a:p>
            <a:pPr algn="just">
              <a:lnSpc>
                <a:spcPct val="140000"/>
              </a:lnSpc>
            </a:pPr>
            <a:r>
              <a:rPr lang="ko-KR" altLang="en-US" dirty="0"/>
              <a:t>유럽을 연합체나 초국가적 정부에 의해 구성할 수 있다는 발상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98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929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국제관계의 이론 (1) </vt:lpstr>
      <vt:lpstr>세계질서를 바라보는 두 가지 시각</vt:lpstr>
      <vt:lpstr>현실주의 사상의 기원 </vt:lpstr>
      <vt:lpstr>PowerPoint 프레젠테이션</vt:lpstr>
      <vt:lpstr>Two Powerful Alliances</vt:lpstr>
      <vt:lpstr>※ 투키디데스의 함정 (Thucydides Trap)</vt:lpstr>
      <vt:lpstr>현실주의</vt:lpstr>
      <vt:lpstr>현실주의적 시각에 대한 비판</vt:lpstr>
      <vt:lpstr>자유주의 사상의 기원</vt:lpstr>
      <vt:lpstr>자유주의</vt:lpstr>
      <vt:lpstr>자유주의적 시각에 대한 비판</vt:lpstr>
      <vt:lpstr>현실주의 vs 자유주의: 대북정책의 사례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gyucheol</dc:creator>
  <cp:lastModifiedBy>USER-PC</cp:lastModifiedBy>
  <cp:revision>21</cp:revision>
  <dcterms:created xsi:type="dcterms:W3CDTF">2016-09-04T11:43:58Z</dcterms:created>
  <dcterms:modified xsi:type="dcterms:W3CDTF">2023-09-13T07:15:16Z</dcterms:modified>
  <cp:version/>
</cp:coreProperties>
</file>