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66" r:id="rId4"/>
    <p:sldId id="261" r:id="rId5"/>
    <p:sldId id="257" r:id="rId6"/>
    <p:sldId id="258" r:id="rId7"/>
    <p:sldId id="259" r:id="rId8"/>
    <p:sldId id="260" r:id="rId9"/>
    <p:sldId id="263" r:id="rId10"/>
    <p:sldId id="264" r:id="rId11"/>
    <p:sldId id="265" r:id="rId12"/>
    <p:sldId id="267" r:id="rId13"/>
    <p:sldId id="268" r:id="rId14"/>
    <p:sldId id="269" r:id="rId15"/>
    <p:sldId id="270" r:id="rId16"/>
    <p:sldId id="271" r:id="rId17"/>
    <p:sldId id="278" r:id="rId18"/>
    <p:sldId id="272" r:id="rId19"/>
    <p:sldId id="273" r:id="rId20"/>
    <p:sldId id="274" r:id="rId21"/>
    <p:sldId id="277" r:id="rId22"/>
    <p:sldId id="279" r:id="rId23"/>
    <p:sldId id="276" r:id="rId2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7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650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952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7624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983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29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268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429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497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717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7541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2F3AE0-2DD1-4038-A67D-7A5C52615214}" type="datetimeFigureOut">
              <a:rPr lang="ko-KR" altLang="en-US" smtClean="0"/>
              <a:t>2024-10-09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B3B5E-E8DA-4E9C-BDB1-E7C8A34CA5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68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01800" y="1452563"/>
            <a:ext cx="9144000" cy="2387600"/>
          </a:xfrm>
        </p:spPr>
        <p:txBody>
          <a:bodyPr/>
          <a:lstStyle/>
          <a:p>
            <a:r>
              <a:rPr lang="ko-KR" altLang="en-US" dirty="0"/>
              <a:t>국제정치와 핵무기</a:t>
            </a:r>
          </a:p>
        </p:txBody>
      </p:sp>
    </p:spTree>
    <p:extLst>
      <p:ext uri="{BB962C8B-B14F-4D97-AF65-F5344CB8AC3E}">
        <p14:creationId xmlns:p14="http://schemas.microsoft.com/office/powerpoint/2010/main" val="4060752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 확산</a:t>
            </a:r>
            <a:r>
              <a:rPr lang="en-US" altLang="ko-KR" sz="3600" dirty="0"/>
              <a:t>: </a:t>
            </a:r>
            <a:r>
              <a:rPr lang="ko-KR" altLang="en-US" sz="3600" dirty="0"/>
              <a:t>왜 핵은 확산되는가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2300" y="1219200"/>
            <a:ext cx="10896600" cy="49577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공식적인 </a:t>
            </a:r>
            <a:r>
              <a:rPr lang="en-US" altLang="ko-KR" dirty="0"/>
              <a:t>6</a:t>
            </a:r>
            <a:r>
              <a:rPr lang="ko-KR" altLang="en-US" dirty="0"/>
              <a:t>개의 핵 보유국</a:t>
            </a:r>
            <a:r>
              <a:rPr lang="en-US" altLang="ko-KR" dirty="0"/>
              <a:t>: </a:t>
            </a:r>
            <a:r>
              <a:rPr lang="ko-KR" altLang="en-US" dirty="0"/>
              <a:t>미국</a:t>
            </a:r>
            <a:r>
              <a:rPr lang="en-US" altLang="ko-KR" dirty="0"/>
              <a:t>(1945), </a:t>
            </a:r>
            <a:r>
              <a:rPr lang="ko-KR" altLang="en-US" dirty="0"/>
              <a:t>소련</a:t>
            </a:r>
            <a:r>
              <a:rPr lang="en-US" altLang="ko-KR" dirty="0"/>
              <a:t>-</a:t>
            </a:r>
            <a:r>
              <a:rPr lang="ko-KR" altLang="en-US" dirty="0"/>
              <a:t>러시아</a:t>
            </a:r>
            <a:r>
              <a:rPr lang="en-US" altLang="ko-KR" dirty="0"/>
              <a:t>(1949), </a:t>
            </a:r>
            <a:r>
              <a:rPr lang="ko-KR" altLang="en-US" dirty="0"/>
              <a:t>영국</a:t>
            </a:r>
            <a:r>
              <a:rPr lang="en-US" altLang="ko-KR" dirty="0"/>
              <a:t>(1952), </a:t>
            </a:r>
            <a:r>
              <a:rPr lang="ko-KR" altLang="en-US" dirty="0"/>
              <a:t>프랑스</a:t>
            </a:r>
            <a:r>
              <a:rPr lang="en-US" altLang="ko-KR" dirty="0"/>
              <a:t>(1960), </a:t>
            </a:r>
            <a:r>
              <a:rPr lang="ko-KR" altLang="en-US" dirty="0"/>
              <a:t>중국</a:t>
            </a:r>
            <a:r>
              <a:rPr lang="en-US" altLang="ko-KR" dirty="0"/>
              <a:t>(1964), </a:t>
            </a:r>
            <a:r>
              <a:rPr lang="ko-KR" altLang="en-US" dirty="0"/>
              <a:t>인도</a:t>
            </a:r>
            <a:r>
              <a:rPr lang="en-US" altLang="ko-KR" dirty="0"/>
              <a:t>(1974).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dirty="0"/>
              <a:t>비공식적인 핵 보유국</a:t>
            </a:r>
            <a:r>
              <a:rPr lang="en-US" altLang="ko-KR" dirty="0"/>
              <a:t>: </a:t>
            </a:r>
            <a:r>
              <a:rPr lang="ko-KR" altLang="en-US" dirty="0"/>
              <a:t>파키스탄</a:t>
            </a:r>
            <a:r>
              <a:rPr lang="en-US" altLang="ko-KR" dirty="0"/>
              <a:t>(1999), </a:t>
            </a:r>
            <a:r>
              <a:rPr lang="ko-KR" altLang="en-US" dirty="0"/>
              <a:t>이스라엘</a:t>
            </a:r>
            <a:r>
              <a:rPr lang="en-US" altLang="ko-KR" dirty="0"/>
              <a:t>(?), </a:t>
            </a:r>
            <a:r>
              <a:rPr lang="ko-KR" altLang="en-US" dirty="0"/>
              <a:t>남아프리카공화국</a:t>
            </a:r>
            <a:r>
              <a:rPr lang="en-US" altLang="ko-KR" dirty="0"/>
              <a:t>(?), </a:t>
            </a:r>
            <a:r>
              <a:rPr lang="ko-KR" altLang="en-US" dirty="0"/>
              <a:t>북한</a:t>
            </a:r>
            <a:r>
              <a:rPr lang="en-US" altLang="ko-KR" dirty="0"/>
              <a:t>(2012)</a:t>
            </a:r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핵무기 개발능력 보유국</a:t>
            </a:r>
            <a:r>
              <a:rPr lang="en-US" altLang="ko-KR" dirty="0"/>
              <a:t>: </a:t>
            </a:r>
            <a:r>
              <a:rPr lang="ko-KR" altLang="en-US" dirty="0"/>
              <a:t>시리아</a:t>
            </a:r>
            <a:r>
              <a:rPr lang="en-US" altLang="ko-KR" dirty="0"/>
              <a:t>, </a:t>
            </a:r>
            <a:r>
              <a:rPr lang="ko-KR" altLang="en-US" dirty="0"/>
              <a:t>아르헨티나</a:t>
            </a:r>
            <a:r>
              <a:rPr lang="en-US" altLang="ko-KR" dirty="0"/>
              <a:t>, </a:t>
            </a:r>
            <a:r>
              <a:rPr lang="ko-KR" altLang="en-US" dirty="0"/>
              <a:t>브라질</a:t>
            </a:r>
            <a:r>
              <a:rPr lang="en-US" altLang="ko-KR" dirty="0"/>
              <a:t>, </a:t>
            </a:r>
            <a:r>
              <a:rPr lang="ko-KR" altLang="en-US" dirty="0"/>
              <a:t>이란</a:t>
            </a:r>
            <a:r>
              <a:rPr lang="en-US" altLang="ko-KR" dirty="0"/>
              <a:t>, </a:t>
            </a:r>
            <a:r>
              <a:rPr lang="ko-KR" altLang="en-US" dirty="0"/>
              <a:t>이라크</a:t>
            </a:r>
            <a:r>
              <a:rPr lang="en-US" altLang="ko-KR" dirty="0"/>
              <a:t>, </a:t>
            </a:r>
            <a:r>
              <a:rPr lang="ko-KR" altLang="en-US" dirty="0"/>
              <a:t>리비아</a:t>
            </a:r>
            <a:r>
              <a:rPr lang="en-US" altLang="ko-KR" dirty="0"/>
              <a:t>, </a:t>
            </a:r>
            <a:r>
              <a:rPr lang="ko-KR" altLang="en-US" dirty="0"/>
              <a:t>한국</a:t>
            </a:r>
            <a:r>
              <a:rPr lang="en-US" altLang="ko-KR" dirty="0"/>
              <a:t>, </a:t>
            </a:r>
            <a:r>
              <a:rPr lang="ko-KR" altLang="en-US" dirty="0"/>
              <a:t>대만</a:t>
            </a:r>
            <a:r>
              <a:rPr lang="en-US" altLang="ko-KR" dirty="0"/>
              <a:t>, </a:t>
            </a:r>
            <a:r>
              <a:rPr lang="ko-KR" altLang="en-US" dirty="0"/>
              <a:t>일본 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ko-KR" altLang="en-US" dirty="0"/>
              <a:t>핵무기 확산의 결정적 이유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국가의 생존 보장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적대적인 경쟁 국가가 주변에 존재할 경우 핵개발에 필사적 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기존의 핵 보유국은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 공격능력 확대를 위해 핵무기 수를 증가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수직적 핵확산</a:t>
            </a:r>
            <a:r>
              <a:rPr lang="en-US" altLang="ko-KR" dirty="0">
                <a:sym typeface="Wingdings" panose="05000000000000000000" pitchFamily="2" charset="2"/>
              </a:rPr>
              <a:t>).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6149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 확산</a:t>
            </a:r>
            <a:r>
              <a:rPr lang="en-US" altLang="ko-KR" sz="3600" dirty="0"/>
              <a:t>: </a:t>
            </a:r>
            <a:r>
              <a:rPr lang="ko-KR" altLang="en-US" sz="3600" dirty="0"/>
              <a:t>왜 핵은 확산되는가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6100" y="1333500"/>
            <a:ext cx="11023600" cy="50593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1972</a:t>
            </a:r>
            <a:r>
              <a:rPr lang="ko-KR" altLang="en-US" dirty="0"/>
              <a:t>년 석유파동 이후 핵에너지에 대한 연구가 급진전</a:t>
            </a:r>
            <a:r>
              <a:rPr lang="en-US" altLang="ko-KR" dirty="0"/>
              <a:t>, </a:t>
            </a:r>
            <a:r>
              <a:rPr lang="ko-KR" altLang="en-US" dirty="0"/>
              <a:t>원자력에너지 사용이 보편화</a:t>
            </a:r>
            <a:r>
              <a:rPr lang="en-US" altLang="ko-KR" dirty="0">
                <a:sym typeface="Wingdings" panose="05000000000000000000" pitchFamily="2" charset="2"/>
              </a:rPr>
              <a:t> 2012</a:t>
            </a:r>
            <a:r>
              <a:rPr lang="ko-KR" altLang="en-US" dirty="0">
                <a:sym typeface="Wingdings" panose="05000000000000000000" pitchFamily="2" charset="2"/>
              </a:rPr>
              <a:t>년 현재 전 세계적으로 </a:t>
            </a:r>
            <a:r>
              <a:rPr lang="en-US" altLang="ko-KR" dirty="0">
                <a:sym typeface="Wingdings" panose="05000000000000000000" pitchFamily="2" charset="2"/>
              </a:rPr>
              <a:t>439</a:t>
            </a:r>
            <a:r>
              <a:rPr lang="ko-KR" altLang="en-US" dirty="0">
                <a:sym typeface="Wingdings" panose="05000000000000000000" pitchFamily="2" charset="2"/>
              </a:rPr>
              <a:t>기의 핵발전소 가동</a:t>
            </a:r>
            <a:r>
              <a:rPr lang="en-US" altLang="ko-KR" dirty="0">
                <a:sym typeface="Wingdings" panose="05000000000000000000" pitchFamily="2" charset="2"/>
              </a:rPr>
              <a:t>, 2030</a:t>
            </a:r>
            <a:r>
              <a:rPr lang="ko-KR" altLang="en-US" dirty="0">
                <a:sym typeface="Wingdings" panose="05000000000000000000" pitchFamily="2" charset="2"/>
              </a:rPr>
              <a:t>년까지 최대 </a:t>
            </a:r>
            <a:r>
              <a:rPr lang="en-US" altLang="ko-KR" dirty="0">
                <a:sym typeface="Wingdings" panose="05000000000000000000" pitchFamily="2" charset="2"/>
              </a:rPr>
              <a:t>430</a:t>
            </a:r>
            <a:r>
              <a:rPr lang="ko-KR" altLang="en-US" dirty="0">
                <a:sym typeface="Wingdings" panose="05000000000000000000" pitchFamily="2" charset="2"/>
              </a:rPr>
              <a:t>기 신규 건설 전망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소련의 붕괴로 인한 핵기술 해외 유출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소련의 핵무기를 유산으로 받은 동유럽 국가들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우크라이나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벨로루시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카자흐스탄 등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의 관리 </a:t>
            </a:r>
            <a:r>
              <a:rPr lang="ko-KR" altLang="en-US" dirty="0" err="1">
                <a:sym typeface="Wingdings" panose="05000000000000000000" pitchFamily="2" charset="2"/>
              </a:rPr>
              <a:t>소흘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핵무기 원료 및 기술이 국제 암시장에서 유통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8234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 비확산을 위한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0" y="1143000"/>
            <a:ext cx="10985500" cy="53086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1968</a:t>
            </a:r>
            <a:r>
              <a:rPr lang="ko-KR" altLang="en-US" dirty="0"/>
              <a:t>년 핵 비확산조약 </a:t>
            </a:r>
            <a:r>
              <a:rPr lang="en-US" altLang="ko-KR" dirty="0"/>
              <a:t>(Nuclear Nonproliferation Treaty: NPT) </a:t>
            </a:r>
            <a:r>
              <a:rPr lang="ko-KR" altLang="en-US" dirty="0"/>
              <a:t>타결</a:t>
            </a:r>
            <a:r>
              <a:rPr lang="en-US" altLang="ko-KR" dirty="0"/>
              <a:t>, 1970</a:t>
            </a:r>
            <a:r>
              <a:rPr lang="ko-KR" altLang="en-US" dirty="0"/>
              <a:t>년부터 발효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en-US" altLang="ko-KR" dirty="0"/>
              <a:t>NPT</a:t>
            </a:r>
            <a:r>
              <a:rPr lang="ko-KR" altLang="en-US" dirty="0"/>
              <a:t>의 세가지 목표</a:t>
            </a:r>
            <a:r>
              <a:rPr lang="en-US" altLang="ko-KR" dirty="0"/>
              <a:t>: </a:t>
            </a:r>
          </a:p>
          <a:p>
            <a:pPr algn="just">
              <a:lnSpc>
                <a:spcPct val="150000"/>
              </a:lnSpc>
            </a:pPr>
            <a:endParaRPr lang="en-US" altLang="ko-KR" sz="900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1) </a:t>
            </a:r>
            <a:r>
              <a:rPr lang="ko-KR" altLang="en-US" dirty="0"/>
              <a:t>핵 보유국은 </a:t>
            </a:r>
            <a:r>
              <a:rPr lang="ko-KR" altLang="en-US" dirty="0" err="1"/>
              <a:t>미보유국에</a:t>
            </a:r>
            <a:r>
              <a:rPr lang="ko-KR" altLang="en-US" dirty="0"/>
              <a:t> 핵무기 개발 기술이나 핵무기를 제공하지 않는다</a:t>
            </a:r>
            <a:r>
              <a:rPr lang="en-US" altLang="ko-KR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400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2) </a:t>
            </a:r>
            <a:r>
              <a:rPr lang="ko-KR" altLang="en-US" dirty="0"/>
              <a:t>핵의 평화적 사용을 위해 핵 보유국은 </a:t>
            </a:r>
            <a:r>
              <a:rPr lang="ko-KR" altLang="en-US" dirty="0" err="1"/>
              <a:t>핵발전</a:t>
            </a:r>
            <a:r>
              <a:rPr lang="ko-KR" altLang="en-US" dirty="0"/>
              <a:t> 기술과 정보를 제공한다</a:t>
            </a:r>
            <a:r>
              <a:rPr lang="en-US" altLang="ko-KR" dirty="0"/>
              <a:t>. </a:t>
            </a:r>
            <a:r>
              <a:rPr lang="ko-KR" altLang="en-US" dirty="0"/>
              <a:t>이에 따라 </a:t>
            </a:r>
            <a:r>
              <a:rPr lang="en-US" altLang="ko-KR" dirty="0"/>
              <a:t>NPT</a:t>
            </a:r>
            <a:r>
              <a:rPr lang="ko-KR" altLang="en-US" dirty="0"/>
              <a:t>체제는 </a:t>
            </a:r>
            <a:r>
              <a:rPr lang="en-US" altLang="ko-KR" dirty="0"/>
              <a:t>UN</a:t>
            </a:r>
            <a:r>
              <a:rPr lang="ko-KR" altLang="en-US" dirty="0"/>
              <a:t>의 국제원자력기구</a:t>
            </a:r>
            <a:r>
              <a:rPr lang="en-US" altLang="ko-KR" dirty="0"/>
              <a:t>(International Atomic Energy Agency: IAEA)</a:t>
            </a:r>
            <a:r>
              <a:rPr lang="ko-KR" altLang="en-US" dirty="0"/>
              <a:t>의 감독하에 평화적 핵기술의 확산을 위한 안정장치 마련</a:t>
            </a:r>
            <a:r>
              <a:rPr lang="en-US" altLang="ko-KR" dirty="0"/>
              <a:t>, IAEA</a:t>
            </a:r>
            <a:r>
              <a:rPr lang="ko-KR" altLang="en-US" dirty="0"/>
              <a:t>은 모든 국가의 </a:t>
            </a:r>
            <a:r>
              <a:rPr lang="ko-KR" altLang="en-US" dirty="0" err="1"/>
              <a:t>핵발전</a:t>
            </a:r>
            <a:r>
              <a:rPr lang="ko-KR" altLang="en-US" dirty="0"/>
              <a:t> 시설에 대해 정기적으로 감독할 권한 보유한다</a:t>
            </a:r>
            <a:r>
              <a:rPr lang="en-US" altLang="ko-KR" dirty="0"/>
              <a:t>.</a:t>
            </a:r>
          </a:p>
          <a:p>
            <a:pPr algn="just">
              <a:lnSpc>
                <a:spcPct val="150000"/>
              </a:lnSpc>
            </a:pPr>
            <a:endParaRPr lang="en-US" altLang="ko-KR" sz="1100" dirty="0"/>
          </a:p>
          <a:p>
            <a:pPr algn="just">
              <a:lnSpc>
                <a:spcPct val="150000"/>
              </a:lnSpc>
            </a:pPr>
            <a:r>
              <a:rPr lang="en-US" altLang="ko-KR" dirty="0"/>
              <a:t>3) NPT</a:t>
            </a:r>
            <a:r>
              <a:rPr lang="ko-KR" altLang="en-US" dirty="0"/>
              <a:t>는 핵 보유국의 핵무기 군비경쟁을 중단하고 핵 군축을 추진하는 데 노력한다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557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pPr algn="ctr"/>
            <a:r>
              <a:rPr lang="en-US" altLang="ko-KR" sz="3600" dirty="0"/>
              <a:t>NPT</a:t>
            </a:r>
            <a:r>
              <a:rPr lang="ko-KR" altLang="en-US" sz="3600" dirty="0"/>
              <a:t>체제의 한계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250" y="1257300"/>
            <a:ext cx="11239500" cy="5384800"/>
          </a:xfrm>
        </p:spPr>
        <p:txBody>
          <a:bodyPr>
            <a:normAutofit fontScale="62500" lnSpcReduction="20000"/>
          </a:bodyPr>
          <a:lstStyle/>
          <a:p>
            <a:pPr marL="514350" indent="-514350" algn="just">
              <a:lnSpc>
                <a:spcPct val="170000"/>
              </a:lnSpc>
              <a:buAutoNum type="arabicParenR"/>
            </a:pPr>
            <a:r>
              <a:rPr lang="en-US" altLang="ko-KR" dirty="0"/>
              <a:t>NPT</a:t>
            </a:r>
            <a:r>
              <a:rPr lang="ko-KR" altLang="en-US" dirty="0"/>
              <a:t>의 </a:t>
            </a:r>
            <a:r>
              <a:rPr lang="ko-KR" altLang="en-US" dirty="0" err="1"/>
              <a:t>불평등성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“1967</a:t>
            </a:r>
            <a:r>
              <a:rPr lang="ko-KR" altLang="en-US" dirty="0"/>
              <a:t>년을 기준으로 기존 </a:t>
            </a:r>
            <a:r>
              <a:rPr lang="ko-KR" altLang="en-US" dirty="0" err="1"/>
              <a:t>핵보유국의</a:t>
            </a:r>
            <a:r>
              <a:rPr lang="ko-KR" altLang="en-US" dirty="0"/>
              <a:t> 기득권을 보호하기 위한 조약</a:t>
            </a:r>
            <a:r>
              <a:rPr lang="en-US" altLang="ko-KR" dirty="0"/>
              <a:t>“, </a:t>
            </a:r>
            <a:r>
              <a:rPr lang="ko-KR" altLang="en-US" dirty="0"/>
              <a:t>결국 핵 </a:t>
            </a:r>
            <a:r>
              <a:rPr lang="ko-KR" altLang="en-US" dirty="0" err="1"/>
              <a:t>미보유국은</a:t>
            </a:r>
            <a:r>
              <a:rPr lang="ko-KR" altLang="en-US" dirty="0"/>
              <a:t> </a:t>
            </a:r>
            <a:r>
              <a:rPr lang="ko-KR" altLang="en-US" dirty="0" err="1"/>
              <a:t>핵보유국에</a:t>
            </a:r>
            <a:r>
              <a:rPr lang="ko-KR" altLang="en-US" dirty="0"/>
              <a:t> 종속되거나 보호를 받아야 함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NPT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ym typeface="Wingdings" panose="05000000000000000000" pitchFamily="2" charset="2"/>
              </a:rPr>
              <a:t>불평등성</a:t>
            </a:r>
            <a:r>
              <a:rPr lang="ko-KR" altLang="en-US" dirty="0">
                <a:sym typeface="Wingdings" panose="05000000000000000000" pitchFamily="2" charset="2"/>
              </a:rPr>
              <a:t> 때문에 많은 나라들이 이 조약의 준수에 적극성이 없음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marL="514350" indent="-514350" algn="just">
              <a:lnSpc>
                <a:spcPct val="170000"/>
              </a:lnSpc>
              <a:buAutoNum type="arabicParenR"/>
            </a:pPr>
            <a:endParaRPr lang="en-US" altLang="ko-KR" sz="700" dirty="0">
              <a:sym typeface="Wingdings" panose="05000000000000000000" pitchFamily="2" charset="2"/>
            </a:endParaRPr>
          </a:p>
          <a:p>
            <a:pPr marL="514350" indent="-514350" algn="just">
              <a:lnSpc>
                <a:spcPct val="170000"/>
              </a:lnSpc>
              <a:buAutoNum type="arabicParenR"/>
            </a:pPr>
            <a:r>
              <a:rPr lang="en-US" altLang="ko-KR" dirty="0">
                <a:sym typeface="Wingdings" panose="05000000000000000000" pitchFamily="2" charset="2"/>
              </a:rPr>
              <a:t>NPT</a:t>
            </a:r>
            <a:r>
              <a:rPr lang="ko-KR" altLang="en-US" dirty="0">
                <a:sym typeface="Wingdings" panose="05000000000000000000" pitchFamily="2" charset="2"/>
              </a:rPr>
              <a:t>의 </a:t>
            </a:r>
            <a:r>
              <a:rPr lang="ko-KR" altLang="en-US" dirty="0" err="1">
                <a:sym typeface="Wingdings" panose="05000000000000000000" pitchFamily="2" charset="2"/>
              </a:rPr>
              <a:t>비강제성</a:t>
            </a:r>
            <a:r>
              <a:rPr lang="en-US" altLang="ko-KR" dirty="0">
                <a:sym typeface="Wingdings" panose="05000000000000000000" pitchFamily="2" charset="2"/>
              </a:rPr>
              <a:t>: </a:t>
            </a:r>
            <a:r>
              <a:rPr lang="ko-KR" altLang="en-US" dirty="0"/>
              <a:t>이스라엘</a:t>
            </a:r>
            <a:r>
              <a:rPr lang="en-US" altLang="ko-KR" dirty="0"/>
              <a:t>, </a:t>
            </a:r>
            <a:r>
              <a:rPr lang="ko-KR" altLang="en-US" dirty="0"/>
              <a:t>인도</a:t>
            </a:r>
            <a:r>
              <a:rPr lang="en-US" altLang="ko-KR" dirty="0"/>
              <a:t>, </a:t>
            </a:r>
            <a:r>
              <a:rPr lang="ko-KR" altLang="en-US" dirty="0"/>
              <a:t>파키스탄과 같이 </a:t>
            </a:r>
            <a:r>
              <a:rPr lang="en-US" altLang="ko-KR" dirty="0"/>
              <a:t>NPT</a:t>
            </a:r>
            <a:r>
              <a:rPr lang="ko-KR" altLang="en-US" dirty="0"/>
              <a:t>에 서명하지 않은 국가들은 사찰할 수 없다</a:t>
            </a:r>
            <a:r>
              <a:rPr lang="en-US" altLang="ko-KR" dirty="0"/>
              <a:t>. </a:t>
            </a:r>
            <a:r>
              <a:rPr lang="ko-KR" altLang="en-US" dirty="0"/>
              <a:t>기존 </a:t>
            </a:r>
            <a:r>
              <a:rPr lang="en-US" altLang="ko-KR" dirty="0"/>
              <a:t>NPT </a:t>
            </a:r>
            <a:r>
              <a:rPr lang="ko-KR" altLang="en-US" dirty="0"/>
              <a:t>가입국도 </a:t>
            </a:r>
            <a:r>
              <a:rPr lang="en-US" altLang="ko-KR" dirty="0"/>
              <a:t>90</a:t>
            </a:r>
            <a:r>
              <a:rPr lang="ko-KR" altLang="en-US" dirty="0"/>
              <a:t>일 전에 통고만 하면 탈퇴할 수 있다</a:t>
            </a:r>
            <a:r>
              <a:rPr lang="en-US" altLang="ko-KR" dirty="0"/>
              <a:t>. </a:t>
            </a:r>
          </a:p>
          <a:p>
            <a:pPr marL="514350" indent="-514350" algn="just">
              <a:lnSpc>
                <a:spcPct val="170000"/>
              </a:lnSpc>
              <a:buAutoNum type="arabicParenR"/>
            </a:pPr>
            <a:endParaRPr lang="en-US" altLang="ko-KR" sz="400" dirty="0"/>
          </a:p>
          <a:p>
            <a:pPr marL="514350" indent="-514350" algn="just">
              <a:lnSpc>
                <a:spcPct val="170000"/>
              </a:lnSpc>
              <a:buAutoNum type="arabicParenR"/>
            </a:pPr>
            <a:r>
              <a:rPr lang="en-US" altLang="ko-KR" dirty="0"/>
              <a:t>IAEA</a:t>
            </a:r>
            <a:r>
              <a:rPr lang="ko-KR" altLang="en-US" dirty="0"/>
              <a:t> 사찰 능력의 한계</a:t>
            </a:r>
            <a:r>
              <a:rPr lang="en-US" altLang="ko-KR" dirty="0"/>
              <a:t>: </a:t>
            </a:r>
            <a:r>
              <a:rPr lang="ko-KR" altLang="en-US" dirty="0"/>
              <a:t>점점 증가하는 핵시설에 비해 부족한 인력의 문제</a:t>
            </a:r>
            <a:r>
              <a:rPr lang="en-US" altLang="ko-KR" dirty="0"/>
              <a:t>/ </a:t>
            </a:r>
            <a:r>
              <a:rPr lang="ko-KR" altLang="en-US" dirty="0"/>
              <a:t>핵물질이 에너지 목적인지 군사적 목적인지 구분해낼 수 있는 기술적 문제 등으로 인해 실효적인 사찰이 불가능</a:t>
            </a:r>
            <a:endParaRPr lang="en-US" altLang="ko-KR" dirty="0"/>
          </a:p>
          <a:p>
            <a:pPr marL="514350" indent="-514350" algn="just">
              <a:lnSpc>
                <a:spcPct val="170000"/>
              </a:lnSpc>
              <a:buAutoNum type="arabicParenR"/>
            </a:pPr>
            <a:endParaRPr lang="en-US" altLang="ko-KR" sz="400" dirty="0"/>
          </a:p>
          <a:p>
            <a:pPr marL="514350" indent="-514350" algn="just">
              <a:lnSpc>
                <a:spcPct val="170000"/>
              </a:lnSpc>
              <a:buAutoNum type="arabicParenR"/>
            </a:pPr>
            <a:r>
              <a:rPr lang="ko-KR" altLang="en-US" dirty="0" err="1"/>
              <a:t>제재수단의</a:t>
            </a:r>
            <a:r>
              <a:rPr lang="ko-KR" altLang="en-US" dirty="0"/>
              <a:t> 한계</a:t>
            </a:r>
            <a:r>
              <a:rPr lang="en-US" altLang="ko-KR" dirty="0"/>
              <a:t>: NPT</a:t>
            </a:r>
            <a:r>
              <a:rPr lang="ko-KR" altLang="en-US" dirty="0"/>
              <a:t>위반 사실을 발견했다 하더라도 제재수단이 제한되어 있다</a:t>
            </a:r>
            <a:r>
              <a:rPr lang="en-US" altLang="ko-KR" dirty="0"/>
              <a:t>. </a:t>
            </a:r>
            <a:r>
              <a:rPr lang="ko-KR" altLang="en-US" dirty="0"/>
              <a:t>미국 같은 강대국의 제재는 종종 </a:t>
            </a:r>
            <a:r>
              <a:rPr lang="ko-KR" altLang="en-US" dirty="0" err="1"/>
              <a:t>수천개의</a:t>
            </a:r>
            <a:r>
              <a:rPr lang="ko-KR" altLang="en-US" dirty="0"/>
              <a:t> 핵을 가진 국가가 한 두개의 핵을 가지려는 약소국에 압력을 가하는 것이라 비판 받는다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9573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7075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ko-KR" altLang="en-US" sz="3600" dirty="0"/>
              <a:t>포괄적 핵실험 금지조약 </a:t>
            </a:r>
            <a:r>
              <a:rPr lang="en-US" altLang="ko-KR" sz="3600" dirty="0"/>
              <a:t>(CTBT)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9900" y="1371600"/>
            <a:ext cx="11252200" cy="548640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</a:pPr>
            <a:r>
              <a:rPr lang="ko-KR" altLang="en-US" sz="2000" dirty="0"/>
              <a:t>포괄적 핵실험 금지조약 </a:t>
            </a:r>
            <a:r>
              <a:rPr lang="en-US" altLang="ko-KR" sz="2000" dirty="0"/>
              <a:t>(Comprehensive Test Ban Treaty: CTBT): NPT</a:t>
            </a:r>
            <a:r>
              <a:rPr lang="ko-KR" altLang="en-US" sz="2000" dirty="0"/>
              <a:t>체제의 한계를 보완하여 핵 확산을 방지하기 위해 </a:t>
            </a:r>
            <a:r>
              <a:rPr lang="en-US" altLang="ko-KR" sz="2000" dirty="0"/>
              <a:t>1996</a:t>
            </a:r>
            <a:r>
              <a:rPr lang="ko-KR" altLang="en-US" sz="2000" dirty="0"/>
              <a:t>년 </a:t>
            </a:r>
            <a:r>
              <a:rPr lang="en-US" altLang="ko-KR" sz="2000" dirty="0"/>
              <a:t>6</a:t>
            </a:r>
            <a:r>
              <a:rPr lang="ko-KR" altLang="en-US" sz="2000" dirty="0"/>
              <a:t>월 </a:t>
            </a:r>
            <a:r>
              <a:rPr lang="en-US" altLang="ko-KR" sz="2000" dirty="0"/>
              <a:t>UN</a:t>
            </a:r>
            <a:r>
              <a:rPr lang="ko-KR" altLang="en-US" sz="2000" dirty="0"/>
              <a:t>총회에서 채택된 결의안으로</a:t>
            </a:r>
            <a:r>
              <a:rPr lang="en-US" altLang="ko-KR" sz="2000" dirty="0"/>
              <a:t> </a:t>
            </a:r>
            <a:r>
              <a:rPr lang="ko-KR" altLang="en-US" sz="2000" dirty="0"/>
              <a:t>어떠한 형태 </a:t>
            </a:r>
            <a:r>
              <a:rPr lang="en-US" altLang="ko-KR" sz="2000" dirty="0"/>
              <a:t>· </a:t>
            </a:r>
            <a:r>
              <a:rPr lang="ko-KR" altLang="en-US" sz="2000" dirty="0"/>
              <a:t>규모 </a:t>
            </a:r>
            <a:r>
              <a:rPr lang="en-US" altLang="ko-KR" sz="2000" dirty="0"/>
              <a:t>· </a:t>
            </a:r>
            <a:r>
              <a:rPr lang="ko-KR" altLang="en-US" sz="2000" dirty="0"/>
              <a:t>장소에서도 핵폭발 실험을 금지한다는 내용</a:t>
            </a:r>
            <a:r>
              <a:rPr lang="en-US" altLang="ko-KR" sz="2000" dirty="0"/>
              <a:t>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핵무기 개발의 원천적 금지</a:t>
            </a:r>
            <a:endParaRPr lang="en-US" altLang="ko-KR" sz="2000" dirty="0"/>
          </a:p>
          <a:p>
            <a:pPr algn="just">
              <a:lnSpc>
                <a:spcPct val="170000"/>
              </a:lnSpc>
            </a:pPr>
            <a:endParaRPr lang="en-US" altLang="ko-KR" sz="900" dirty="0"/>
          </a:p>
          <a:p>
            <a:pPr algn="just">
              <a:lnSpc>
                <a:spcPct val="170000"/>
              </a:lnSpc>
            </a:pPr>
            <a:r>
              <a:rPr lang="en-US" altLang="ko-KR" sz="2000" dirty="0"/>
              <a:t>CTBT</a:t>
            </a:r>
            <a:r>
              <a:rPr lang="ko-KR" altLang="en-US" sz="2000" dirty="0"/>
              <a:t>의 한계</a:t>
            </a:r>
            <a:r>
              <a:rPr lang="en-US" altLang="ko-KR" sz="2000" dirty="0"/>
              <a:t>: 196</a:t>
            </a:r>
            <a:r>
              <a:rPr lang="ko-KR" altLang="en-US" sz="2000" dirty="0"/>
              <a:t>개국이 서명하고 </a:t>
            </a:r>
            <a:r>
              <a:rPr lang="en-US" altLang="ko-KR" sz="2000" dirty="0"/>
              <a:t>162</a:t>
            </a:r>
            <a:r>
              <a:rPr lang="ko-KR" altLang="en-US" sz="2000" dirty="0"/>
              <a:t>개국이 비준했으나</a:t>
            </a:r>
            <a:r>
              <a:rPr lang="en-US" altLang="ko-KR" sz="2000" dirty="0"/>
              <a:t>, </a:t>
            </a:r>
            <a:r>
              <a:rPr lang="ko-KR" altLang="en-US" sz="2000" dirty="0"/>
              <a:t>이 조약이 공식 발효되기 위해서는 </a:t>
            </a:r>
            <a:r>
              <a:rPr lang="en-US" altLang="ko-KR" sz="2000" dirty="0"/>
              <a:t>UN </a:t>
            </a:r>
            <a:r>
              <a:rPr lang="ko-KR" altLang="en-US" sz="2000" dirty="0"/>
              <a:t>안전보장이사회 상임이사국 </a:t>
            </a:r>
            <a:r>
              <a:rPr lang="en-US" altLang="ko-KR" sz="2000" dirty="0"/>
              <a:t>(</a:t>
            </a:r>
            <a:r>
              <a:rPr lang="ko-KR" altLang="en-US" sz="2000" dirty="0"/>
              <a:t>미</a:t>
            </a:r>
            <a:r>
              <a:rPr lang="en-US" altLang="ko-KR" sz="2000" dirty="0"/>
              <a:t>.</a:t>
            </a:r>
            <a:r>
              <a:rPr lang="ko-KR" altLang="en-US" sz="2000" dirty="0"/>
              <a:t>영</a:t>
            </a:r>
            <a:r>
              <a:rPr lang="en-US" altLang="ko-KR" sz="2000" dirty="0"/>
              <a:t>.</a:t>
            </a:r>
            <a:r>
              <a:rPr lang="ko-KR" altLang="en-US" sz="2000" dirty="0"/>
              <a:t>중</a:t>
            </a:r>
            <a:r>
              <a:rPr lang="en-US" altLang="ko-KR" sz="2000" dirty="0"/>
              <a:t>.</a:t>
            </a:r>
            <a:r>
              <a:rPr lang="ko-KR" altLang="en-US" sz="2000" dirty="0" err="1"/>
              <a:t>프</a:t>
            </a:r>
            <a:r>
              <a:rPr lang="en-US" altLang="ko-KR" sz="2000" dirty="0"/>
              <a:t>.</a:t>
            </a:r>
            <a:r>
              <a:rPr lang="ko-KR" altLang="en-US" sz="2000" dirty="0"/>
              <a:t>러</a:t>
            </a:r>
            <a:r>
              <a:rPr lang="en-US" altLang="ko-KR" sz="2000" dirty="0"/>
              <a:t>)</a:t>
            </a:r>
            <a:r>
              <a:rPr lang="ko-KR" altLang="en-US" sz="2000" dirty="0"/>
              <a:t> 및 원자로를 보유하고 있는 </a:t>
            </a:r>
            <a:r>
              <a:rPr lang="en-US" altLang="ko-KR" sz="2000" dirty="0"/>
              <a:t>44</a:t>
            </a:r>
            <a:r>
              <a:rPr lang="ko-KR" altLang="en-US" sz="2000" dirty="0"/>
              <a:t>개국 모두가 비준해야 함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</a:t>
            </a:r>
            <a:r>
              <a:rPr lang="en-US" altLang="ko-KR" sz="2000" dirty="0"/>
              <a:t>2014</a:t>
            </a:r>
            <a:r>
              <a:rPr lang="ko-KR" altLang="en-US" sz="2000" dirty="0"/>
              <a:t>년 </a:t>
            </a:r>
            <a:r>
              <a:rPr lang="en-US" altLang="ko-KR" sz="2000" dirty="0"/>
              <a:t>3</a:t>
            </a:r>
            <a:r>
              <a:rPr lang="ko-KR" altLang="en-US" sz="2000" dirty="0"/>
              <a:t>월 현재 이들 중에서 대표적인 </a:t>
            </a:r>
            <a:r>
              <a:rPr lang="ko-KR" altLang="en-US" sz="2000" dirty="0" err="1"/>
              <a:t>핵보유국인</a:t>
            </a:r>
            <a:r>
              <a:rPr lang="ko-KR" altLang="en-US" sz="2000" dirty="0"/>
              <a:t> 미국 </a:t>
            </a:r>
            <a:r>
              <a:rPr lang="en-US" altLang="ko-KR" sz="2000" dirty="0"/>
              <a:t>· </a:t>
            </a:r>
            <a:r>
              <a:rPr lang="ko-KR" altLang="en-US" sz="2000" dirty="0"/>
              <a:t>중국을 포함하여 이란 </a:t>
            </a:r>
            <a:r>
              <a:rPr lang="en-US" altLang="ko-KR" sz="2000" dirty="0"/>
              <a:t>· </a:t>
            </a:r>
            <a:r>
              <a:rPr lang="ko-KR" altLang="en-US" sz="2000" dirty="0"/>
              <a:t>이집트 </a:t>
            </a:r>
            <a:r>
              <a:rPr lang="en-US" altLang="ko-KR" sz="2000" dirty="0"/>
              <a:t>· </a:t>
            </a:r>
            <a:r>
              <a:rPr lang="ko-KR" altLang="en-US" sz="2000" dirty="0"/>
              <a:t>인도네시아 </a:t>
            </a:r>
            <a:r>
              <a:rPr lang="en-US" altLang="ko-KR" sz="2000" dirty="0"/>
              <a:t>· </a:t>
            </a:r>
            <a:r>
              <a:rPr lang="ko-KR" altLang="en-US" sz="2000" dirty="0"/>
              <a:t>이스라엘 </a:t>
            </a:r>
            <a:r>
              <a:rPr lang="en-US" altLang="ko-KR" sz="2000" dirty="0"/>
              <a:t>· </a:t>
            </a:r>
            <a:r>
              <a:rPr lang="ko-KR" altLang="en-US" sz="2000" dirty="0"/>
              <a:t>예멘 등은 비준하지 않았고</a:t>
            </a:r>
            <a:r>
              <a:rPr lang="en-US" altLang="ko-KR" sz="2000" dirty="0"/>
              <a:t>, </a:t>
            </a:r>
            <a:r>
              <a:rPr lang="ko-KR" altLang="en-US" sz="2000" dirty="0"/>
              <a:t>가장 문제가 되는 국가들인 인도 </a:t>
            </a:r>
            <a:r>
              <a:rPr lang="en-US" altLang="ko-KR" sz="2000" dirty="0"/>
              <a:t>· </a:t>
            </a:r>
            <a:r>
              <a:rPr lang="ko-KR" altLang="en-US" sz="2000" dirty="0"/>
              <a:t>파키스탄 </a:t>
            </a:r>
            <a:r>
              <a:rPr lang="en-US" altLang="ko-KR" sz="2000" dirty="0"/>
              <a:t>· </a:t>
            </a:r>
            <a:r>
              <a:rPr lang="ko-KR" altLang="en-US" sz="2000" dirty="0"/>
              <a:t>북한 등은 애초에 조약의 서명에도 참여하지 않았다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55077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9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핵무기 감축을 위한 미</a:t>
            </a:r>
            <a:r>
              <a:rPr lang="en-US" altLang="ko-KR" sz="3600" dirty="0"/>
              <a:t>-</a:t>
            </a:r>
            <a:r>
              <a:rPr lang="ko-KR" altLang="en-US" sz="3600" dirty="0"/>
              <a:t>러의 노력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60400" y="1371600"/>
            <a:ext cx="10871200" cy="5232400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dirty="0"/>
              <a:t>전략무기제한협정 </a:t>
            </a:r>
            <a:r>
              <a:rPr lang="en-US" altLang="ko-KR" dirty="0"/>
              <a:t>(SALT, 1972): </a:t>
            </a:r>
            <a:r>
              <a:rPr lang="ko-KR" altLang="en-US" dirty="0"/>
              <a:t>미국</a:t>
            </a:r>
            <a:r>
              <a:rPr lang="en-US" altLang="ko-KR" dirty="0"/>
              <a:t>(</a:t>
            </a:r>
            <a:r>
              <a:rPr lang="ko-KR" altLang="en-US" dirty="0"/>
              <a:t>닉슨</a:t>
            </a:r>
            <a:r>
              <a:rPr lang="en-US" altLang="ko-KR" dirty="0"/>
              <a:t>)-</a:t>
            </a:r>
            <a:r>
              <a:rPr lang="ko-KR" altLang="en-US" dirty="0"/>
              <a:t>소련</a:t>
            </a:r>
            <a:r>
              <a:rPr lang="en-US" altLang="ko-KR" dirty="0"/>
              <a:t>(</a:t>
            </a:r>
            <a:r>
              <a:rPr lang="ko-KR" altLang="en-US" dirty="0" err="1"/>
              <a:t>브레즈네프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양국의 대륙간 탄도미사일</a:t>
            </a:r>
            <a:r>
              <a:rPr lang="en-US" altLang="ko-KR" dirty="0"/>
              <a:t>(ICBM)</a:t>
            </a:r>
            <a:r>
              <a:rPr lang="ko-KR" altLang="en-US" dirty="0"/>
              <a:t>과 잠수함발사탄도미사일</a:t>
            </a:r>
            <a:r>
              <a:rPr lang="en-US" altLang="ko-KR" dirty="0"/>
              <a:t>(SLBM)</a:t>
            </a:r>
            <a:r>
              <a:rPr lang="ko-KR" altLang="en-US" dirty="0"/>
              <a:t>수를 동결하기로 한 협정 </a:t>
            </a:r>
            <a:endParaRPr lang="en-US" altLang="ko-KR" dirty="0"/>
          </a:p>
          <a:p>
            <a:pPr algn="just">
              <a:lnSpc>
                <a:spcPct val="170000"/>
              </a:lnSpc>
            </a:pPr>
            <a:endParaRPr lang="en-US" altLang="ko-KR" sz="1300" dirty="0"/>
          </a:p>
          <a:p>
            <a:pPr algn="just">
              <a:lnSpc>
                <a:spcPct val="170000"/>
              </a:lnSpc>
            </a:pPr>
            <a:r>
              <a:rPr lang="ko-KR" altLang="en-US" sz="2900" dirty="0"/>
              <a:t>중거리 핵전력 조약 </a:t>
            </a:r>
            <a:r>
              <a:rPr lang="en-US" altLang="ko-KR" sz="2900" dirty="0"/>
              <a:t>(INF, 1987): </a:t>
            </a:r>
            <a:r>
              <a:rPr lang="ko-KR" altLang="en-US" sz="2900" dirty="0"/>
              <a:t>미국</a:t>
            </a:r>
            <a:r>
              <a:rPr lang="en-US" altLang="ko-KR" sz="2900" dirty="0"/>
              <a:t>(</a:t>
            </a:r>
            <a:r>
              <a:rPr lang="ko-KR" altLang="en-US" sz="2900" dirty="0"/>
              <a:t>레이건</a:t>
            </a:r>
            <a:r>
              <a:rPr lang="en-US" altLang="ko-KR" dirty="0"/>
              <a:t>)-</a:t>
            </a:r>
            <a:r>
              <a:rPr lang="ko-KR" altLang="en-US" dirty="0"/>
              <a:t>소련</a:t>
            </a:r>
            <a:r>
              <a:rPr lang="en-US" altLang="ko-KR" dirty="0"/>
              <a:t>(</a:t>
            </a:r>
            <a:r>
              <a:rPr lang="ko-KR" altLang="en-US" dirty="0" err="1"/>
              <a:t>고르바쵸프</a:t>
            </a:r>
            <a:r>
              <a:rPr lang="en-US" altLang="ko-KR" dirty="0"/>
              <a:t>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유럽에 배치된 사거리 </a:t>
            </a:r>
            <a:r>
              <a:rPr lang="en-US" altLang="ko-KR" dirty="0"/>
              <a:t>5,000km </a:t>
            </a:r>
            <a:r>
              <a:rPr lang="ko-KR" altLang="en-US" dirty="0"/>
              <a:t>이하 중거리 탄도미사일을 철수하고 향후 생산을 전면 금지하기로 한 협정 </a:t>
            </a:r>
            <a:endParaRPr lang="en-US" altLang="ko-KR" dirty="0"/>
          </a:p>
          <a:p>
            <a:pPr algn="just">
              <a:lnSpc>
                <a:spcPct val="170000"/>
              </a:lnSpc>
            </a:pPr>
            <a:endParaRPr lang="en-US" altLang="ko-KR" sz="1100" dirty="0"/>
          </a:p>
          <a:p>
            <a:pPr algn="just">
              <a:lnSpc>
                <a:spcPct val="170000"/>
              </a:lnSpc>
            </a:pPr>
            <a:r>
              <a:rPr lang="ko-KR" altLang="en-US" dirty="0"/>
              <a:t>전략무기감축협정 </a:t>
            </a:r>
            <a:r>
              <a:rPr lang="en-US" altLang="ko-KR" dirty="0"/>
              <a:t>(START 1, 1991): </a:t>
            </a:r>
            <a:r>
              <a:rPr lang="ko-KR" altLang="en-US" dirty="0"/>
              <a:t>미국</a:t>
            </a:r>
            <a:r>
              <a:rPr lang="en-US" altLang="ko-KR" dirty="0"/>
              <a:t>(</a:t>
            </a:r>
            <a:r>
              <a:rPr lang="ko-KR" altLang="en-US" dirty="0"/>
              <a:t>부시</a:t>
            </a:r>
            <a:r>
              <a:rPr lang="en-US" altLang="ko-KR" dirty="0"/>
              <a:t>)-</a:t>
            </a:r>
            <a:r>
              <a:rPr lang="ko-KR" altLang="en-US" dirty="0"/>
              <a:t>소련</a:t>
            </a:r>
            <a:r>
              <a:rPr lang="en-US" altLang="ko-KR" dirty="0"/>
              <a:t>(</a:t>
            </a:r>
            <a:r>
              <a:rPr lang="ko-KR" altLang="en-US" dirty="0"/>
              <a:t>고르바초프</a:t>
            </a:r>
            <a:r>
              <a:rPr lang="en-US" altLang="ko-KR" dirty="0"/>
              <a:t>)</a:t>
            </a:r>
            <a:r>
              <a:rPr lang="ko-KR" altLang="en-US" dirty="0"/>
              <a:t>가 핵무기 수를 </a:t>
            </a:r>
            <a:r>
              <a:rPr lang="en-US" altLang="ko-KR" dirty="0"/>
              <a:t>6-7,000</a:t>
            </a:r>
            <a:r>
              <a:rPr lang="ko-KR" altLang="en-US" dirty="0"/>
              <a:t>기 수준으로 줄이기로 한 협정 </a:t>
            </a:r>
            <a:endParaRPr lang="en-US" altLang="ko-KR" dirty="0"/>
          </a:p>
          <a:p>
            <a:pPr algn="just">
              <a:lnSpc>
                <a:spcPct val="170000"/>
              </a:lnSpc>
            </a:pPr>
            <a:endParaRPr lang="en-US" altLang="ko-KR" sz="1000" dirty="0"/>
          </a:p>
          <a:p>
            <a:pPr algn="just">
              <a:lnSpc>
                <a:spcPct val="170000"/>
              </a:lnSpc>
            </a:pPr>
            <a:r>
              <a:rPr lang="ko-KR" altLang="en-US" dirty="0" err="1"/>
              <a:t>전략공격무기감축협정</a:t>
            </a:r>
            <a:r>
              <a:rPr lang="en-US" altLang="ko-KR" dirty="0"/>
              <a:t>(SORT, 2002): </a:t>
            </a:r>
            <a:r>
              <a:rPr lang="ko-KR" altLang="en-US" dirty="0"/>
              <a:t>미국</a:t>
            </a:r>
            <a:r>
              <a:rPr lang="en-US" altLang="ko-KR" dirty="0"/>
              <a:t>(</a:t>
            </a:r>
            <a:r>
              <a:rPr lang="ko-KR" altLang="en-US" dirty="0"/>
              <a:t>부시</a:t>
            </a:r>
            <a:r>
              <a:rPr lang="en-US" altLang="ko-KR" dirty="0"/>
              <a:t>2)-</a:t>
            </a:r>
            <a:r>
              <a:rPr lang="ko-KR" altLang="en-US" dirty="0"/>
              <a:t>러시아</a:t>
            </a:r>
            <a:r>
              <a:rPr lang="en-US" altLang="ko-KR" dirty="0"/>
              <a:t>(</a:t>
            </a:r>
            <a:r>
              <a:rPr lang="ko-KR" altLang="en-US" dirty="0"/>
              <a:t>푸틴</a:t>
            </a:r>
            <a:r>
              <a:rPr lang="en-US" altLang="ko-KR" dirty="0"/>
              <a:t>)</a:t>
            </a:r>
            <a:r>
              <a:rPr lang="ko-KR" altLang="en-US" dirty="0"/>
              <a:t>이 핵무기 수를 </a:t>
            </a:r>
            <a:r>
              <a:rPr lang="en-US" altLang="ko-KR" dirty="0"/>
              <a:t>10</a:t>
            </a:r>
            <a:r>
              <a:rPr lang="ko-KR" altLang="en-US" dirty="0"/>
              <a:t>년에 걸쳐 </a:t>
            </a:r>
            <a:r>
              <a:rPr lang="en-US" altLang="ko-KR" dirty="0"/>
              <a:t>1,700~2,200</a:t>
            </a:r>
            <a:r>
              <a:rPr lang="ko-KR" altLang="en-US" dirty="0"/>
              <a:t>개 수준으로 대폭 감축하기로 합의</a:t>
            </a:r>
            <a:r>
              <a:rPr lang="en-US" altLang="ko-KR" dirty="0"/>
              <a:t>. </a:t>
            </a:r>
          </a:p>
          <a:p>
            <a:pPr algn="just">
              <a:lnSpc>
                <a:spcPct val="170000"/>
              </a:lnSpc>
            </a:pPr>
            <a:endParaRPr lang="en-US" altLang="ko-KR" sz="1000" dirty="0"/>
          </a:p>
          <a:p>
            <a:pPr algn="just">
              <a:lnSpc>
                <a:spcPct val="170000"/>
              </a:lnSpc>
            </a:pPr>
            <a:r>
              <a:rPr lang="ko-KR" altLang="en-US" dirty="0"/>
              <a:t>신전략무기감축협정</a:t>
            </a:r>
            <a:r>
              <a:rPr lang="en-US" altLang="ko-KR" dirty="0"/>
              <a:t>(New START, 2012):</a:t>
            </a:r>
            <a:r>
              <a:rPr lang="ko-KR" altLang="en-US" dirty="0"/>
              <a:t> ‘핵무기 없는 </a:t>
            </a:r>
            <a:r>
              <a:rPr lang="ko-KR" altLang="en-US" dirty="0" err="1"/>
              <a:t>세상’을</a:t>
            </a:r>
            <a:r>
              <a:rPr lang="ko-KR" altLang="en-US" dirty="0"/>
              <a:t> 주창해 노벨평화상을 받은 오바마 대통령이 러시아의 푸틴과 양국의 전략핵탄두를 </a:t>
            </a:r>
            <a:r>
              <a:rPr lang="en-US" altLang="ko-KR" dirty="0"/>
              <a:t>2018</a:t>
            </a:r>
            <a:r>
              <a:rPr lang="ko-KR" altLang="en-US" dirty="0"/>
              <a:t>년까지 </a:t>
            </a:r>
            <a:r>
              <a:rPr lang="en-US" altLang="ko-KR" dirty="0"/>
              <a:t>1,550</a:t>
            </a:r>
            <a:r>
              <a:rPr lang="ko-KR" altLang="en-US" dirty="0"/>
              <a:t>기 이하로 줄이기로 합의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6757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북한의 핵개발 </a:t>
            </a:r>
            <a:r>
              <a:rPr lang="en-US" altLang="ko-KR" sz="3600" dirty="0"/>
              <a:t>- 1994</a:t>
            </a:r>
            <a:r>
              <a:rPr lang="ko-KR" altLang="en-US" sz="3600" dirty="0"/>
              <a:t>년 </a:t>
            </a:r>
            <a:r>
              <a:rPr lang="en-US" altLang="ko-KR" sz="3600" dirty="0"/>
              <a:t>1</a:t>
            </a:r>
            <a:r>
              <a:rPr lang="ko-KR" altLang="en-US" sz="3600" dirty="0"/>
              <a:t>차 북핵위기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58800" y="1130300"/>
            <a:ext cx="11036300" cy="52705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ko-KR" dirty="0"/>
              <a:t>1985</a:t>
            </a:r>
            <a:r>
              <a:rPr lang="ko-KR" altLang="en-US" dirty="0"/>
              <a:t>년</a:t>
            </a:r>
            <a:r>
              <a:rPr lang="en-US" altLang="ko-KR" dirty="0"/>
              <a:t>, </a:t>
            </a:r>
            <a:r>
              <a:rPr lang="ko-KR" altLang="en-US" dirty="0"/>
              <a:t>북한은 소련으로부터 경수로 제공받는 대신 </a:t>
            </a:r>
            <a:r>
              <a:rPr lang="en-US" altLang="ko-KR" dirty="0"/>
              <a:t>NPT</a:t>
            </a:r>
            <a:r>
              <a:rPr lang="ko-KR" altLang="en-US" dirty="0"/>
              <a:t>에 가입</a:t>
            </a:r>
            <a:r>
              <a:rPr lang="en-US" altLang="ko-KR" dirty="0"/>
              <a:t>. 1992</a:t>
            </a:r>
            <a:r>
              <a:rPr lang="ko-KR" altLang="en-US" dirty="0"/>
              <a:t>년 </a:t>
            </a:r>
            <a:r>
              <a:rPr lang="en-US" altLang="ko-KR" dirty="0"/>
              <a:t>IAEA</a:t>
            </a:r>
            <a:r>
              <a:rPr lang="ko-KR" altLang="en-US" dirty="0"/>
              <a:t> 핵안전협정에 서명</a:t>
            </a:r>
            <a:r>
              <a:rPr lang="en-US" altLang="ko-KR" dirty="0"/>
              <a:t>. </a:t>
            </a:r>
          </a:p>
          <a:p>
            <a:pPr algn="just">
              <a:lnSpc>
                <a:spcPct val="160000"/>
              </a:lnSpc>
            </a:pPr>
            <a:endParaRPr lang="en-US" altLang="ko-KR" sz="1300" dirty="0"/>
          </a:p>
          <a:p>
            <a:pPr algn="just">
              <a:lnSpc>
                <a:spcPct val="160000"/>
              </a:lnSpc>
            </a:pPr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-US" altLang="ko-KR" dirty="0"/>
              <a:t>IAEA</a:t>
            </a:r>
            <a:r>
              <a:rPr lang="ko-KR" altLang="en-US" dirty="0"/>
              <a:t>는 </a:t>
            </a:r>
            <a:r>
              <a:rPr lang="en-US" altLang="ko-KR" dirty="0"/>
              <a:t>1980</a:t>
            </a:r>
            <a:r>
              <a:rPr lang="ko-KR" altLang="en-US" dirty="0"/>
              <a:t>년대 중반 이래로 가중된 북한의 핵무기 개발 의혹을 해소하기 위해 핵폐기물 저장소에 대한 전면사찰을 요구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북한은 사찰요구를 거부하다가 </a:t>
            </a:r>
            <a:r>
              <a:rPr lang="en-US" altLang="ko-KR" dirty="0">
                <a:sym typeface="Wingdings" panose="05000000000000000000" pitchFamily="2" charset="2"/>
              </a:rPr>
              <a:t>1993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NPT </a:t>
            </a:r>
            <a:r>
              <a:rPr lang="ko-KR" altLang="en-US" dirty="0">
                <a:sym typeface="Wingdings" panose="05000000000000000000" pitchFamily="2" charset="2"/>
              </a:rPr>
              <a:t>탈퇴 선언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60000"/>
              </a:lnSpc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1993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미국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북한 공동선언문 발표</a:t>
            </a:r>
            <a:r>
              <a:rPr lang="en-US" altLang="ko-KR" dirty="0">
                <a:sym typeface="Wingdings" panose="05000000000000000000" pitchFamily="2" charset="2"/>
              </a:rPr>
              <a:t> (</a:t>
            </a:r>
            <a:r>
              <a:rPr lang="ko-KR" altLang="en-US" dirty="0">
                <a:sym typeface="Wingdings" panose="05000000000000000000" pitchFamily="2" charset="2"/>
              </a:rPr>
              <a:t>미국의 북한에 대한 안전보장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북한의 </a:t>
            </a:r>
            <a:r>
              <a:rPr lang="en-US" altLang="ko-KR" dirty="0">
                <a:sym typeface="Wingdings" panose="05000000000000000000" pitchFamily="2" charset="2"/>
              </a:rPr>
              <a:t>NPT</a:t>
            </a:r>
            <a:r>
              <a:rPr lang="ko-KR" altLang="en-US" dirty="0">
                <a:sym typeface="Wingdings" panose="05000000000000000000" pitchFamily="2" charset="2"/>
              </a:rPr>
              <a:t>탈퇴 유보</a:t>
            </a:r>
            <a:r>
              <a:rPr lang="en-US" altLang="ko-KR" dirty="0">
                <a:sym typeface="Wingdings" panose="05000000000000000000" pitchFamily="2" charset="2"/>
              </a:rPr>
              <a:t>), 11</a:t>
            </a:r>
            <a:r>
              <a:rPr lang="ko-KR" altLang="en-US" dirty="0">
                <a:sym typeface="Wingdings" panose="05000000000000000000" pitchFamily="2" charset="2"/>
              </a:rPr>
              <a:t>월 </a:t>
            </a:r>
            <a:r>
              <a:rPr lang="ko-KR" altLang="en-US" dirty="0" err="1">
                <a:sym typeface="Wingdings" panose="05000000000000000000" pitchFamily="2" charset="2"/>
              </a:rPr>
              <a:t>일괄협상</a:t>
            </a:r>
            <a:r>
              <a:rPr lang="ko-KR" altLang="en-US" dirty="0">
                <a:sym typeface="Wingdings" panose="05000000000000000000" pitchFamily="2" charset="2"/>
              </a:rPr>
              <a:t> 타결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북한은 </a:t>
            </a:r>
            <a:r>
              <a:rPr lang="en-US" altLang="ko-KR" dirty="0">
                <a:sym typeface="Wingdings" panose="05000000000000000000" pitchFamily="2" charset="2"/>
              </a:rPr>
              <a:t>IAEA </a:t>
            </a:r>
            <a:r>
              <a:rPr lang="ko-KR" altLang="en-US" dirty="0">
                <a:sym typeface="Wingdings" panose="05000000000000000000" pitchFamily="2" charset="2"/>
              </a:rPr>
              <a:t>사찰을 수용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남북대화 재개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미국은 팀스피리트 훈련 취소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북한과의 평화협정 추진 등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한국 김영삼 정부의 강력한 반발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북한이 먼저 핵사찰을 전면 허용치 않을 경우 팀스피리트 훈련 재개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패트리어트</a:t>
            </a:r>
            <a:r>
              <a:rPr lang="ko-KR" altLang="en-US" dirty="0">
                <a:sym typeface="Wingdings" panose="05000000000000000000" pitchFamily="2" charset="2"/>
              </a:rPr>
              <a:t> 미사일 배치 등 주장</a:t>
            </a:r>
            <a:r>
              <a:rPr lang="en-US" altLang="ko-KR" dirty="0">
                <a:sym typeface="Wingdings" panose="05000000000000000000" pitchFamily="2" charset="2"/>
              </a:rPr>
              <a:t>)  </a:t>
            </a:r>
            <a:r>
              <a:rPr lang="ko-KR" altLang="en-US" dirty="0">
                <a:sym typeface="Wingdings" panose="05000000000000000000" pitchFamily="2" charset="2"/>
              </a:rPr>
              <a:t>기존 미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북 합의 붕괴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60000"/>
              </a:lnSpc>
            </a:pPr>
            <a:endParaRPr lang="en-US" altLang="ko-KR" sz="1100" dirty="0">
              <a:sym typeface="Wingdings" panose="05000000000000000000" pitchFamily="2" charset="2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ym typeface="Wingdings" panose="05000000000000000000" pitchFamily="2" charset="2"/>
              </a:rPr>
              <a:t>1994</a:t>
            </a:r>
            <a:r>
              <a:rPr lang="ko-KR" altLang="en-US" dirty="0">
                <a:sym typeface="Wingdings" panose="05000000000000000000" pitchFamily="2" charset="2"/>
              </a:rPr>
              <a:t>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북한은 </a:t>
            </a:r>
            <a:r>
              <a:rPr lang="en-US" altLang="ko-KR" dirty="0">
                <a:sym typeface="Wingdings" panose="05000000000000000000" pitchFamily="2" charset="2"/>
              </a:rPr>
              <a:t>IAEA </a:t>
            </a:r>
            <a:r>
              <a:rPr lang="ko-KR" altLang="en-US" dirty="0">
                <a:sym typeface="Wingdings" panose="05000000000000000000" pitchFamily="2" charset="2"/>
              </a:rPr>
              <a:t>감시 없이 </a:t>
            </a:r>
            <a:r>
              <a:rPr lang="ko-KR" altLang="en-US" dirty="0" err="1">
                <a:sym typeface="Wingdings" panose="05000000000000000000" pitchFamily="2" charset="2"/>
              </a:rPr>
              <a:t>핵연료봉</a:t>
            </a:r>
            <a:r>
              <a:rPr lang="ko-KR" altLang="en-US" dirty="0">
                <a:sym typeface="Wingdings" panose="05000000000000000000" pitchFamily="2" charset="2"/>
              </a:rPr>
              <a:t> 교체 감행</a:t>
            </a:r>
            <a:r>
              <a:rPr lang="en-US" altLang="ko-KR" dirty="0">
                <a:sym typeface="Wingdings" panose="05000000000000000000" pitchFamily="2" charset="2"/>
              </a:rPr>
              <a:t>, UN</a:t>
            </a:r>
            <a:r>
              <a:rPr lang="ko-KR" altLang="en-US" dirty="0">
                <a:sym typeface="Wingdings" panose="05000000000000000000" pitchFamily="2" charset="2"/>
              </a:rPr>
              <a:t>제재는 선전포고로 간주 발표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미국은 한반도 전면전을 대비하여 작전계획 </a:t>
            </a:r>
            <a:r>
              <a:rPr lang="en-US" altLang="ko-KR" dirty="0">
                <a:sym typeface="Wingdings" panose="05000000000000000000" pitchFamily="2" charset="2"/>
              </a:rPr>
              <a:t>5027 </a:t>
            </a:r>
            <a:r>
              <a:rPr lang="ko-KR" altLang="en-US" dirty="0">
                <a:sym typeface="Wingdings" panose="05000000000000000000" pitchFamily="2" charset="2"/>
              </a:rPr>
              <a:t>검토 시작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전쟁 </a:t>
            </a:r>
            <a:r>
              <a:rPr lang="ko-KR" altLang="en-US" dirty="0" err="1">
                <a:sym typeface="Wingdings" panose="05000000000000000000" pitchFamily="2" charset="2"/>
              </a:rPr>
              <a:t>발발시</a:t>
            </a:r>
            <a:r>
              <a:rPr lang="ko-KR" altLang="en-US" dirty="0">
                <a:sym typeface="Wingdings" panose="05000000000000000000" pitchFamily="2" charset="2"/>
              </a:rPr>
              <a:t> 미군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한국군 </a:t>
            </a:r>
            <a:r>
              <a:rPr lang="en-US" altLang="ko-KR" dirty="0">
                <a:sym typeface="Wingdings" panose="05000000000000000000" pitchFamily="2" charset="2"/>
              </a:rPr>
              <a:t>49</a:t>
            </a:r>
            <a:r>
              <a:rPr lang="ko-KR" altLang="en-US" dirty="0">
                <a:sym typeface="Wingdings" panose="05000000000000000000" pitchFamily="2" charset="2"/>
              </a:rPr>
              <a:t>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민간인</a:t>
            </a:r>
            <a:r>
              <a:rPr lang="en-US" altLang="ko-KR" dirty="0">
                <a:sym typeface="Wingdings" panose="05000000000000000000" pitchFamily="2" charset="2"/>
              </a:rPr>
              <a:t>???</a:t>
            </a:r>
            <a:r>
              <a:rPr lang="ko-KR" altLang="en-US" dirty="0">
                <a:sym typeface="Wingdings" panose="05000000000000000000" pitchFamily="2" charset="2"/>
              </a:rPr>
              <a:t>명 등 사상자 예상</a:t>
            </a:r>
            <a:r>
              <a:rPr lang="en-US" altLang="ko-KR" dirty="0">
                <a:sym typeface="Wingdings" panose="05000000000000000000" pitchFamily="2" charset="2"/>
              </a:rPr>
              <a:t>)  1994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미군 증강 발표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한국내 미국인 </a:t>
            </a:r>
            <a:r>
              <a:rPr lang="ko-KR" altLang="en-US" dirty="0" err="1">
                <a:sym typeface="Wingdings" panose="05000000000000000000" pitchFamily="2" charset="2"/>
              </a:rPr>
              <a:t>소개작전</a:t>
            </a:r>
            <a:r>
              <a:rPr lang="ko-KR" altLang="en-US" dirty="0">
                <a:sym typeface="Wingdings" panose="05000000000000000000" pitchFamily="2" charset="2"/>
              </a:rPr>
              <a:t> 실시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6307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[사진 KBS]">
            <a:extLst>
              <a:ext uri="{FF2B5EF4-FFF2-40B4-BE49-F238E27FC236}">
                <a16:creationId xmlns:a16="http://schemas.microsoft.com/office/drawing/2014/main" id="{658A8155-E08D-4395-A292-364687C9B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763" y="419100"/>
            <a:ext cx="5324475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41012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542925"/>
            <a:ext cx="10515600" cy="511175"/>
          </a:xfrm>
        </p:spPr>
        <p:txBody>
          <a:bodyPr>
            <a:noAutofit/>
          </a:bodyPr>
          <a:lstStyle/>
          <a:p>
            <a:pPr algn="ctr"/>
            <a:r>
              <a:rPr lang="ko-KR" altLang="en-US" sz="3600" dirty="0"/>
              <a:t>북한의 핵개발 </a:t>
            </a:r>
            <a:r>
              <a:rPr lang="en-US" altLang="ko-KR" sz="3600" dirty="0"/>
              <a:t>- 1994</a:t>
            </a:r>
            <a:r>
              <a:rPr lang="ko-KR" altLang="en-US" sz="3600" dirty="0"/>
              <a:t>년 </a:t>
            </a:r>
            <a:r>
              <a:rPr lang="en-US" altLang="ko-KR" sz="3600" dirty="0"/>
              <a:t>1</a:t>
            </a:r>
            <a:r>
              <a:rPr lang="ko-KR" altLang="en-US" sz="3600" dirty="0"/>
              <a:t>차 북핵위기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0550" y="1397000"/>
            <a:ext cx="11010900" cy="50339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1994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민간인 자격으로 북한을 방문한 지미 카터 전 대통령이 김일성과 담판</a:t>
            </a:r>
            <a:r>
              <a:rPr lang="en-US" altLang="ko-KR" dirty="0"/>
              <a:t>, </a:t>
            </a:r>
            <a:r>
              <a:rPr lang="ko-KR" altLang="en-US" dirty="0"/>
              <a:t>북한이 핵개발 동결</a:t>
            </a:r>
            <a:r>
              <a:rPr lang="en-US" altLang="ko-KR" dirty="0"/>
              <a:t>, IAEA </a:t>
            </a:r>
            <a:r>
              <a:rPr lang="ko-KR" altLang="en-US" dirty="0"/>
              <a:t>사찰단의 </a:t>
            </a:r>
            <a:r>
              <a:rPr lang="ko-KR" altLang="en-US" dirty="0" err="1"/>
              <a:t>북한체류</a:t>
            </a:r>
            <a:r>
              <a:rPr lang="ko-KR" altLang="en-US" dirty="0"/>
              <a:t> 등을 허용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전쟁위기가 진정되고 </a:t>
            </a:r>
            <a:r>
              <a:rPr lang="en-US" altLang="ko-KR" dirty="0">
                <a:sym typeface="Wingdings" panose="05000000000000000000" pitchFamily="2" charset="2"/>
              </a:rPr>
              <a:t>1994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월 미국과 북한은 제네바 합의에 서명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6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제네바 합의</a:t>
            </a:r>
            <a:r>
              <a:rPr lang="en-US" altLang="ko-KR" dirty="0">
                <a:sym typeface="Wingdings" panose="05000000000000000000" pitchFamily="2" charset="2"/>
              </a:rPr>
              <a:t>: 1) </a:t>
            </a:r>
            <a:r>
              <a:rPr lang="ko-KR" altLang="en-US" dirty="0">
                <a:sym typeface="Wingdings" panose="05000000000000000000" pitchFamily="2" charset="2"/>
              </a:rPr>
              <a:t>미국은 북한에 경수로를 제공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경수로 발전소 가동 전까지 매년 </a:t>
            </a:r>
            <a:r>
              <a:rPr lang="en-US" altLang="ko-KR" dirty="0">
                <a:sym typeface="Wingdings" panose="05000000000000000000" pitchFamily="2" charset="2"/>
              </a:rPr>
              <a:t>50</a:t>
            </a:r>
            <a:r>
              <a:rPr lang="ko-KR" altLang="en-US" dirty="0" err="1">
                <a:sym typeface="Wingdings" panose="05000000000000000000" pitchFamily="2" charset="2"/>
              </a:rPr>
              <a:t>만톤의</a:t>
            </a:r>
            <a:r>
              <a:rPr lang="ko-KR" altLang="en-US" dirty="0">
                <a:sym typeface="Wingdings" panose="05000000000000000000" pitchFamily="2" charset="2"/>
              </a:rPr>
              <a:t> 중유 공급</a:t>
            </a:r>
            <a:r>
              <a:rPr lang="en-US" altLang="ko-KR" dirty="0">
                <a:sym typeface="Wingdings" panose="05000000000000000000" pitchFamily="2" charset="2"/>
              </a:rPr>
              <a:t>), </a:t>
            </a:r>
            <a:r>
              <a:rPr lang="ko-KR" altLang="en-US" dirty="0">
                <a:sym typeface="Wingdings" panose="05000000000000000000" pitchFamily="2" charset="2"/>
              </a:rPr>
              <a:t>그 대가로 북한은 모든 </a:t>
            </a:r>
            <a:r>
              <a:rPr lang="ko-KR" altLang="en-US" dirty="0" err="1">
                <a:sym typeface="Wingdings" panose="05000000000000000000" pitchFamily="2" charset="2"/>
              </a:rPr>
              <a:t>핵활동을</a:t>
            </a:r>
            <a:r>
              <a:rPr lang="ko-KR" altLang="en-US" dirty="0">
                <a:sym typeface="Wingdings" panose="05000000000000000000" pitchFamily="2" charset="2"/>
              </a:rPr>
              <a:t> 전면 중단</a:t>
            </a:r>
            <a:r>
              <a:rPr lang="en-US" altLang="ko-KR" dirty="0">
                <a:sym typeface="Wingdings" panose="05000000000000000000" pitchFamily="2" charset="2"/>
              </a:rPr>
              <a:t>, IAEA</a:t>
            </a:r>
            <a:r>
              <a:rPr lang="ko-KR" altLang="en-US" dirty="0">
                <a:sym typeface="Wingdings" panose="05000000000000000000" pitchFamily="2" charset="2"/>
              </a:rPr>
              <a:t>의 특별사찰 허용</a:t>
            </a:r>
            <a:r>
              <a:rPr lang="en-US" altLang="ko-KR" dirty="0">
                <a:sym typeface="Wingdings" panose="05000000000000000000" pitchFamily="2" charset="2"/>
              </a:rPr>
              <a:t>. 2) </a:t>
            </a:r>
            <a:r>
              <a:rPr lang="ko-KR" altLang="en-US" dirty="0">
                <a:sym typeface="Wingdings" panose="05000000000000000000" pitchFamily="2" charset="2"/>
              </a:rPr>
              <a:t>미국은 북한에 대해 </a:t>
            </a:r>
            <a:r>
              <a:rPr lang="ko-KR" altLang="en-US" dirty="0" err="1">
                <a:sym typeface="Wingdings" panose="05000000000000000000" pitchFamily="2" charset="2"/>
              </a:rPr>
              <a:t>핵공격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핵무기를 통한 위협을 하지 않는다</a:t>
            </a:r>
            <a:r>
              <a:rPr lang="en-US" altLang="ko-KR" dirty="0">
                <a:sym typeface="Wingdings" panose="05000000000000000000" pitchFamily="2" charset="2"/>
              </a:rPr>
              <a:t>. 3) </a:t>
            </a:r>
            <a:r>
              <a:rPr lang="ko-KR" altLang="en-US" dirty="0">
                <a:sym typeface="Wingdings" panose="05000000000000000000" pitchFamily="2" charset="2"/>
              </a:rPr>
              <a:t>북한은 </a:t>
            </a:r>
            <a:r>
              <a:rPr lang="en-US" altLang="ko-KR" dirty="0">
                <a:sym typeface="Wingdings" panose="05000000000000000000" pitchFamily="2" charset="2"/>
              </a:rPr>
              <a:t>1992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ko-KR" altLang="en-US" dirty="0"/>
              <a:t>한반도 비핵화에 관한 공동선언을 이행하고</a:t>
            </a:r>
            <a:r>
              <a:rPr lang="en-US" altLang="ko-KR" dirty="0"/>
              <a:t>, </a:t>
            </a:r>
            <a:r>
              <a:rPr lang="ko-KR" altLang="en-US" dirty="0"/>
              <a:t>남북대화를 재개한다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591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62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북한의 핵개발</a:t>
            </a:r>
            <a:r>
              <a:rPr lang="en-US" altLang="ko-KR" sz="3600" dirty="0"/>
              <a:t>- 2002</a:t>
            </a:r>
            <a:r>
              <a:rPr lang="ko-KR" altLang="en-US" sz="3600" dirty="0"/>
              <a:t>년 </a:t>
            </a:r>
            <a:r>
              <a:rPr lang="en-US" altLang="ko-KR" sz="3600" dirty="0"/>
              <a:t>2</a:t>
            </a:r>
            <a:r>
              <a:rPr lang="ko-KR" altLang="en-US" sz="3600" dirty="0"/>
              <a:t>차 북핵위기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47700" y="1181100"/>
            <a:ext cx="10871200" cy="51355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2001</a:t>
            </a:r>
            <a:r>
              <a:rPr lang="ko-KR" altLang="en-US" dirty="0"/>
              <a:t>년 </a:t>
            </a:r>
            <a:r>
              <a:rPr lang="en-US" altLang="ko-KR" dirty="0"/>
              <a:t>9.11</a:t>
            </a:r>
            <a:r>
              <a:rPr lang="ko-KR" altLang="en-US" dirty="0"/>
              <a:t>테러 이후 미국의 부시 정부는 북한을 이라크와 함께 테러 지원국으로 지목</a:t>
            </a:r>
            <a:r>
              <a:rPr lang="en-US" altLang="ko-KR" dirty="0"/>
              <a:t> (</a:t>
            </a:r>
            <a:r>
              <a:rPr lang="ko-KR" altLang="en-US" dirty="0"/>
              <a:t>악의 축으로 규정</a:t>
            </a:r>
            <a:r>
              <a:rPr lang="en-US" altLang="ko-KR" dirty="0"/>
              <a:t>), </a:t>
            </a:r>
            <a:r>
              <a:rPr lang="ko-KR" altLang="en-US" dirty="0"/>
              <a:t>압력 강화</a:t>
            </a:r>
            <a:r>
              <a:rPr lang="en-US" altLang="ko-KR" dirty="0"/>
              <a:t>. </a:t>
            </a:r>
            <a:r>
              <a:rPr lang="ko-KR" altLang="en-US" dirty="0"/>
              <a:t>반테러 전쟁을 위해서는 선제공격도 가능하다는 새로운 독트린 발표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미국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북한 관계 극도로 악화 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endParaRPr lang="en-US" altLang="ko-KR" sz="13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2002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제임스 켈리 미국 대통령 특사가 북한을 방문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북한의 핵 프로그램이 있다는 첩보를 근거로 시인을 요구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북한의 고위인사가 핵 프로그램 보유를 시인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대미 협상카드</a:t>
            </a:r>
            <a:r>
              <a:rPr lang="en-US" altLang="ko-KR" dirty="0">
                <a:sym typeface="Wingdings" panose="05000000000000000000" pitchFamily="2" charset="2"/>
              </a:rPr>
              <a:t>??)</a:t>
            </a:r>
          </a:p>
          <a:p>
            <a:pPr algn="just">
              <a:lnSpc>
                <a:spcPct val="150000"/>
              </a:lnSpc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북한의 핵 프로그램 보유 시인 이후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미국은 </a:t>
            </a:r>
            <a:r>
              <a:rPr lang="en-US" altLang="ko-KR" dirty="0">
                <a:sym typeface="Wingdings" panose="05000000000000000000" pitchFamily="2" charset="2"/>
              </a:rPr>
              <a:t>1994</a:t>
            </a:r>
            <a:r>
              <a:rPr lang="ko-KR" altLang="en-US" dirty="0">
                <a:sym typeface="Wingdings" panose="05000000000000000000" pitchFamily="2" charset="2"/>
              </a:rPr>
              <a:t>년 합의 위반을 주장하며 중유 공급 중단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북한은 중유 공급 중단이 </a:t>
            </a:r>
            <a:r>
              <a:rPr lang="en-US" altLang="ko-KR" dirty="0">
                <a:sym typeface="Wingdings" panose="05000000000000000000" pitchFamily="2" charset="2"/>
              </a:rPr>
              <a:t>1994</a:t>
            </a:r>
            <a:r>
              <a:rPr lang="ko-KR" altLang="en-US" dirty="0">
                <a:sym typeface="Wingdings" panose="05000000000000000000" pitchFamily="2" charset="2"/>
              </a:rPr>
              <a:t>년 합의 위반이라며 핵발전소 재가동</a:t>
            </a:r>
            <a:r>
              <a:rPr lang="en-US" altLang="ko-KR" dirty="0">
                <a:sym typeface="Wingdings" panose="05000000000000000000" pitchFamily="2" charset="2"/>
              </a:rPr>
              <a:t>, IAEA</a:t>
            </a:r>
            <a:r>
              <a:rPr lang="ko-KR" altLang="en-US" dirty="0">
                <a:sym typeface="Wingdings" panose="05000000000000000000" pitchFamily="2" charset="2"/>
              </a:rPr>
              <a:t>감시단 출국</a:t>
            </a:r>
            <a:r>
              <a:rPr lang="en-US" altLang="ko-KR" dirty="0">
                <a:sym typeface="Wingdings" panose="05000000000000000000" pitchFamily="2" charset="2"/>
              </a:rPr>
              <a:t>, 2003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NPT </a:t>
            </a:r>
            <a:r>
              <a:rPr lang="ko-KR" altLang="en-US" dirty="0">
                <a:sym typeface="Wingdings" panose="05000000000000000000" pitchFamily="2" charset="2"/>
              </a:rPr>
              <a:t>탈퇴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선언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8027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492125"/>
            <a:ext cx="10515600" cy="6127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/>
              <a:t>핵무기란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31900"/>
            <a:ext cx="10515600" cy="5097463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dirty="0"/>
              <a:t>핵반응</a:t>
            </a:r>
            <a:r>
              <a:rPr lang="en-US" altLang="ko-KR" dirty="0"/>
              <a:t>(</a:t>
            </a:r>
            <a:r>
              <a:rPr lang="ko-KR" altLang="en-US" dirty="0"/>
              <a:t>핵분열 및 핵융합</a:t>
            </a:r>
            <a:r>
              <a:rPr lang="en-US" altLang="ko-KR" dirty="0"/>
              <a:t>)</a:t>
            </a:r>
            <a:r>
              <a:rPr lang="ko-KR" altLang="en-US" dirty="0"/>
              <a:t>에 의해 발생하는 폭발 에너지를 대량파괴 공격이나 억지 등의 군사목적에 사용하는 무기</a:t>
            </a:r>
            <a:r>
              <a:rPr lang="en-US" altLang="ko-KR" dirty="0"/>
              <a:t>. 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차 세계대전 중 나치 독일의 승리를 우려한 미국 정부에 의해 원자폭탄이 제조</a:t>
            </a:r>
            <a:r>
              <a:rPr lang="en-US" altLang="ko-KR" dirty="0"/>
              <a:t>(</a:t>
            </a:r>
            <a:r>
              <a:rPr lang="ko-KR" altLang="en-US" dirty="0"/>
              <a:t>맨해튼 계획</a:t>
            </a:r>
            <a:r>
              <a:rPr lang="en-US" altLang="ko-KR" dirty="0"/>
              <a:t>). 1945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 </a:t>
            </a:r>
            <a:r>
              <a:rPr lang="en-US" altLang="ko-KR" dirty="0"/>
              <a:t>6</a:t>
            </a:r>
            <a:r>
              <a:rPr lang="ko-KR" altLang="en-US" dirty="0"/>
              <a:t>일에 히로시마에 최초로 투하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일 후에 나가사키에 두번째로 투하</a:t>
            </a:r>
            <a:endParaRPr lang="en-US" altLang="ko-KR" dirty="0"/>
          </a:p>
          <a:p>
            <a:pPr algn="just">
              <a:lnSpc>
                <a:spcPct val="170000"/>
              </a:lnSpc>
            </a:pPr>
            <a:endParaRPr lang="en-US" altLang="ko-KR" sz="1900" dirty="0"/>
          </a:p>
          <a:p>
            <a:pPr algn="just">
              <a:lnSpc>
                <a:spcPct val="170000"/>
              </a:lnSpc>
            </a:pPr>
            <a:r>
              <a:rPr lang="ko-KR" altLang="en-US" dirty="0"/>
              <a:t>핵무기의 파괴력과 </a:t>
            </a:r>
            <a:r>
              <a:rPr lang="ko-KR" altLang="en-US" dirty="0" err="1"/>
              <a:t>열효과는</a:t>
            </a:r>
            <a:r>
              <a:rPr lang="ko-KR" altLang="en-US" dirty="0"/>
              <a:t> 보통의 폭약과는 비교할 수 없을 정도로 크고 방사선을 방출하는 것이 특징</a:t>
            </a:r>
            <a:r>
              <a:rPr lang="en-US" altLang="ko-KR" dirty="0"/>
              <a:t>. </a:t>
            </a:r>
            <a:r>
              <a:rPr lang="ko-KR" altLang="en-US" dirty="0"/>
              <a:t>핵무기가 폭발하면 극히 짧은 시간 내에 방대한 에너지가 방출되어 섭씨 </a:t>
            </a:r>
            <a:r>
              <a:rPr lang="ko-KR" altLang="en-US" dirty="0" err="1"/>
              <a:t>수십만도</a:t>
            </a:r>
            <a:r>
              <a:rPr lang="ko-KR" altLang="en-US" dirty="0"/>
              <a:t> 이상의 </a:t>
            </a:r>
            <a:r>
              <a:rPr lang="ko-KR" altLang="en-US" dirty="0" err="1"/>
              <a:t>고온상태가</a:t>
            </a:r>
            <a:r>
              <a:rPr lang="ko-KR" altLang="en-US" dirty="0"/>
              <a:t> 되며</a:t>
            </a:r>
            <a:r>
              <a:rPr lang="en-US" altLang="ko-KR" dirty="0"/>
              <a:t>, </a:t>
            </a:r>
            <a:r>
              <a:rPr lang="ko-KR" altLang="en-US" dirty="0"/>
              <a:t>방출에너지의 대부분은 </a:t>
            </a:r>
            <a:r>
              <a:rPr lang="en-US" altLang="ko-KR" dirty="0"/>
              <a:t>X</a:t>
            </a:r>
            <a:r>
              <a:rPr lang="ko-KR" altLang="en-US" dirty="0"/>
              <a:t>선이 되면서 사방에 방사되어 방사능 </a:t>
            </a:r>
            <a:r>
              <a:rPr lang="ko-KR" altLang="en-US" dirty="0" err="1"/>
              <a:t>오염지대를</a:t>
            </a:r>
            <a:r>
              <a:rPr lang="ko-KR" altLang="en-US" dirty="0"/>
              <a:t> 형성</a:t>
            </a:r>
            <a:r>
              <a:rPr lang="en-US" altLang="ko-KR" dirty="0"/>
              <a:t>. </a:t>
            </a:r>
          </a:p>
          <a:p>
            <a:pPr marL="0" indent="0" algn="just">
              <a:lnSpc>
                <a:spcPct val="170000"/>
              </a:lnSpc>
              <a:buNone/>
            </a:pPr>
            <a:endParaRPr lang="en-US" altLang="ko-KR" sz="1800" dirty="0"/>
          </a:p>
          <a:p>
            <a:pPr algn="just">
              <a:lnSpc>
                <a:spcPct val="170000"/>
              </a:lnSpc>
            </a:pPr>
            <a:r>
              <a:rPr lang="ko-KR" altLang="en-US" dirty="0" err="1"/>
              <a:t>미ㆍ러</a:t>
            </a:r>
            <a:r>
              <a:rPr lang="ko-KR" altLang="en-US" dirty="0"/>
              <a:t> 본토를 직접 공격할 수 있는 장거리의 핵무기 시스템 </a:t>
            </a:r>
            <a:r>
              <a:rPr lang="en-US" altLang="ko-KR" dirty="0"/>
              <a:t>(</a:t>
            </a:r>
            <a:r>
              <a:rPr lang="ko-KR" altLang="en-US" dirty="0"/>
              <a:t>대륙간탄도미사일</a:t>
            </a:r>
            <a:r>
              <a:rPr lang="en-US" altLang="ko-KR" dirty="0"/>
              <a:t>ICBM, </a:t>
            </a:r>
            <a:r>
              <a:rPr lang="ko-KR" altLang="en-US" dirty="0"/>
              <a:t>잠수함발사탄도미사일</a:t>
            </a:r>
            <a:r>
              <a:rPr lang="en-US" altLang="ko-KR" dirty="0"/>
              <a:t>SLBM, </a:t>
            </a:r>
            <a:r>
              <a:rPr lang="ko-KR" altLang="en-US" dirty="0"/>
              <a:t>전략폭격기 등</a:t>
            </a:r>
            <a:r>
              <a:rPr lang="en-US" altLang="ko-KR" dirty="0"/>
              <a:t>)</a:t>
            </a:r>
            <a:r>
              <a:rPr lang="ko-KR" altLang="en-US" dirty="0"/>
              <a:t>을 전략 </a:t>
            </a:r>
            <a:r>
              <a:rPr lang="ko-KR" altLang="en-US" dirty="0" err="1"/>
              <a:t>핵무기라</a:t>
            </a:r>
            <a:r>
              <a:rPr lang="ko-KR" altLang="en-US" dirty="0"/>
              <a:t> 하고</a:t>
            </a:r>
            <a:r>
              <a:rPr lang="en-US" altLang="ko-KR" dirty="0"/>
              <a:t>, </a:t>
            </a:r>
            <a:r>
              <a:rPr lang="ko-KR" altLang="en-US" dirty="0"/>
              <a:t>전장에서의 사용을 목적으로 하는 단거리의 핵무기 </a:t>
            </a:r>
            <a:r>
              <a:rPr lang="en-US" altLang="ko-KR" dirty="0"/>
              <a:t>(</a:t>
            </a:r>
            <a:r>
              <a:rPr lang="ko-KR" altLang="en-US" dirty="0" err="1"/>
              <a:t>핵포탄</a:t>
            </a:r>
            <a:r>
              <a:rPr lang="en-US" altLang="ko-KR" dirty="0"/>
              <a:t>, </a:t>
            </a:r>
            <a:r>
              <a:rPr lang="ko-KR" altLang="en-US" dirty="0"/>
              <a:t>핵폭탄</a:t>
            </a:r>
            <a:r>
              <a:rPr lang="en-US" altLang="ko-KR" dirty="0"/>
              <a:t>, </a:t>
            </a:r>
            <a:r>
              <a:rPr lang="ko-KR" altLang="en-US" dirty="0" err="1"/>
              <a:t>핵전지</a:t>
            </a:r>
            <a:r>
              <a:rPr lang="ko-KR" altLang="en-US" dirty="0"/>
              <a:t> 등</a:t>
            </a:r>
            <a:r>
              <a:rPr lang="en-US" altLang="ko-KR" dirty="0"/>
              <a:t>)</a:t>
            </a:r>
            <a:r>
              <a:rPr lang="ko-KR" altLang="en-US" dirty="0"/>
              <a:t>를 전술 </a:t>
            </a:r>
            <a:r>
              <a:rPr lang="ko-KR" altLang="en-US" dirty="0" err="1"/>
              <a:t>핵무기라</a:t>
            </a:r>
            <a:r>
              <a:rPr lang="ko-KR" altLang="en-US" dirty="0"/>
              <a:t> 한다</a:t>
            </a:r>
            <a:r>
              <a:rPr lang="en-US" altLang="ko-KR" dirty="0"/>
              <a:t>. 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06927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북한의 핵개발</a:t>
            </a:r>
            <a:r>
              <a:rPr lang="en-US" altLang="ko-KR" sz="3600" dirty="0"/>
              <a:t>- 2002</a:t>
            </a:r>
            <a:r>
              <a:rPr lang="ko-KR" altLang="en-US" sz="3600" dirty="0"/>
              <a:t>년 </a:t>
            </a:r>
            <a:r>
              <a:rPr lang="en-US" altLang="ko-KR" sz="3600" dirty="0"/>
              <a:t>2</a:t>
            </a:r>
            <a:r>
              <a:rPr lang="ko-KR" altLang="en-US" sz="3600" dirty="0"/>
              <a:t>차 북핵위기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1500" y="1346200"/>
            <a:ext cx="11049000" cy="53086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60000"/>
              </a:lnSpc>
            </a:pPr>
            <a:r>
              <a:rPr lang="en-US" altLang="ko-KR" dirty="0"/>
              <a:t>2003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베이징에서 미국</a:t>
            </a:r>
            <a:r>
              <a:rPr lang="en-US" altLang="ko-KR" dirty="0"/>
              <a:t>, </a:t>
            </a:r>
            <a:r>
              <a:rPr lang="ko-KR" altLang="en-US" dirty="0"/>
              <a:t>한국</a:t>
            </a:r>
            <a:r>
              <a:rPr lang="en-US" altLang="ko-KR" dirty="0"/>
              <a:t>, </a:t>
            </a:r>
            <a:r>
              <a:rPr lang="ko-KR" altLang="en-US" dirty="0"/>
              <a:t>중국</a:t>
            </a:r>
            <a:r>
              <a:rPr lang="en-US" altLang="ko-KR" dirty="0"/>
              <a:t>, </a:t>
            </a:r>
            <a:r>
              <a:rPr lang="ko-KR" altLang="en-US" dirty="0"/>
              <a:t>러시아</a:t>
            </a:r>
            <a:r>
              <a:rPr lang="en-US" altLang="ko-KR" dirty="0"/>
              <a:t>, </a:t>
            </a:r>
            <a:r>
              <a:rPr lang="ko-KR" altLang="en-US" dirty="0"/>
              <a:t>일본</a:t>
            </a:r>
            <a:r>
              <a:rPr lang="en-US" altLang="ko-KR" dirty="0"/>
              <a:t>, </a:t>
            </a:r>
            <a:r>
              <a:rPr lang="ko-KR" altLang="en-US" dirty="0"/>
              <a:t>북한이 참여하는 제</a:t>
            </a:r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자 회담 개최</a:t>
            </a:r>
            <a:r>
              <a:rPr lang="en-US" altLang="ko-KR" dirty="0"/>
              <a:t>. 2005</a:t>
            </a:r>
            <a:r>
              <a:rPr lang="ko-KR" altLang="en-US" dirty="0"/>
              <a:t>년 제</a:t>
            </a:r>
            <a:r>
              <a:rPr lang="en-US" altLang="ko-KR" dirty="0"/>
              <a:t>4</a:t>
            </a:r>
            <a:r>
              <a:rPr lang="ko-KR" altLang="en-US" dirty="0"/>
              <a:t>차 </a:t>
            </a:r>
            <a:r>
              <a:rPr lang="en-US" altLang="ko-KR" dirty="0"/>
              <a:t>6</a:t>
            </a:r>
            <a:r>
              <a:rPr lang="ko-KR" altLang="en-US" dirty="0"/>
              <a:t>자 회담에서 합의 도달 </a:t>
            </a:r>
            <a:r>
              <a:rPr lang="en-US" altLang="ko-KR" dirty="0"/>
              <a:t>(9.19 </a:t>
            </a:r>
            <a:r>
              <a:rPr lang="ko-KR" altLang="en-US" dirty="0"/>
              <a:t>공동합의문</a:t>
            </a:r>
            <a:r>
              <a:rPr lang="en-US" altLang="ko-KR" dirty="0"/>
              <a:t>)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북한은 모든 핵무기와 핵 프로그램을 포기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미국은 북한에 경수로 제공</a:t>
            </a:r>
            <a:r>
              <a:rPr lang="en-US" altLang="ko-KR" dirty="0">
                <a:sym typeface="Wingdings" panose="05000000000000000000" pitchFamily="2" charset="2"/>
              </a:rPr>
              <a:t>/ </a:t>
            </a:r>
            <a:r>
              <a:rPr lang="ko-KR" altLang="en-US" dirty="0">
                <a:sym typeface="Wingdings" panose="05000000000000000000" pitchFamily="2" charset="2"/>
              </a:rPr>
              <a:t>북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미는 상호 주권을 존중하며 한반도에 영구 평화체제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북</a:t>
            </a:r>
            <a:r>
              <a:rPr lang="en-US" altLang="ko-KR" dirty="0">
                <a:sym typeface="Wingdings" panose="05000000000000000000" pitchFamily="2" charset="2"/>
              </a:rPr>
              <a:t>-</a:t>
            </a:r>
            <a:r>
              <a:rPr lang="ko-KR" altLang="en-US" dirty="0">
                <a:sym typeface="Wingdings" panose="05000000000000000000" pitchFamily="2" charset="2"/>
              </a:rPr>
              <a:t>미 평화협정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 수립 추진</a:t>
            </a:r>
            <a:endParaRPr lang="en-US" altLang="ko-KR" dirty="0">
              <a:sym typeface="Wingdings" panose="05000000000000000000" pitchFamily="2" charset="2"/>
            </a:endParaRPr>
          </a:p>
          <a:p>
            <a:pPr algn="just">
              <a:lnSpc>
                <a:spcPct val="160000"/>
              </a:lnSpc>
            </a:pPr>
            <a:r>
              <a:rPr lang="en-US" altLang="ko-KR" dirty="0">
                <a:sym typeface="Wingdings" panose="05000000000000000000" pitchFamily="2" charset="2"/>
              </a:rPr>
              <a:t>9.19 </a:t>
            </a:r>
            <a:r>
              <a:rPr lang="ko-KR" altLang="en-US" dirty="0">
                <a:sym typeface="Wingdings" panose="05000000000000000000" pitchFamily="2" charset="2"/>
              </a:rPr>
              <a:t>합의에 대한 한국 및 미국 보수진영의 강한 반발 속에서 합의사항은 실행되지 못했고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이후 </a:t>
            </a:r>
            <a:r>
              <a:rPr lang="en-US" altLang="ko-KR" dirty="0">
                <a:sym typeface="Wingdings" panose="05000000000000000000" pitchFamily="2" charset="2"/>
              </a:rPr>
              <a:t>6</a:t>
            </a:r>
            <a:r>
              <a:rPr lang="ko-KR" altLang="en-US" dirty="0">
                <a:sym typeface="Wingdings" panose="05000000000000000000" pitchFamily="2" charset="2"/>
              </a:rPr>
              <a:t>자 회담은 개최되지 못함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2006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10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북한 </a:t>
            </a:r>
            <a:r>
              <a:rPr lang="en-US" altLang="ko-KR" dirty="0">
                <a:sym typeface="Wingdings" panose="05000000000000000000" pitchFamily="2" charset="2"/>
              </a:rPr>
              <a:t>1</a:t>
            </a:r>
            <a:r>
              <a:rPr lang="ko-KR" altLang="en-US" dirty="0">
                <a:sym typeface="Wingdings" panose="05000000000000000000" pitchFamily="2" charset="2"/>
              </a:rPr>
              <a:t>차 핵실험 감행</a:t>
            </a:r>
            <a:r>
              <a:rPr lang="en-US" altLang="ko-KR" dirty="0">
                <a:sym typeface="Wingdings" panose="05000000000000000000" pitchFamily="2" charset="2"/>
              </a:rPr>
              <a:t>, 2009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5</a:t>
            </a:r>
            <a:r>
              <a:rPr lang="ko-KR" altLang="en-US" dirty="0">
                <a:sym typeface="Wingdings" panose="05000000000000000000" pitchFamily="2" charset="2"/>
              </a:rPr>
              <a:t>월 </a:t>
            </a:r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차 핵실험 감행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자위적 </a:t>
            </a:r>
            <a:r>
              <a:rPr lang="ko-KR" altLang="en-US" dirty="0" err="1">
                <a:sym typeface="Wingdings" panose="05000000000000000000" pitchFamily="2" charset="2"/>
              </a:rPr>
              <a:t>핵억지력을</a:t>
            </a:r>
            <a:r>
              <a:rPr lang="ko-KR" altLang="en-US" dirty="0">
                <a:sym typeface="Wingdings" panose="05000000000000000000" pitchFamily="2" charset="2"/>
              </a:rPr>
              <a:t> 백방으로 강화해나갈 것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  <a:r>
              <a:rPr lang="ko-KR" altLang="en-US" dirty="0">
                <a:sym typeface="Wingdings" panose="05000000000000000000" pitchFamily="2" charset="2"/>
              </a:rPr>
              <a:t>이라 주장</a:t>
            </a:r>
            <a:r>
              <a:rPr lang="en-US" altLang="ko-KR" dirty="0">
                <a:sym typeface="Wingdings" panose="05000000000000000000" pitchFamily="2" charset="2"/>
              </a:rPr>
              <a:t>.  </a:t>
            </a:r>
            <a:r>
              <a:rPr lang="ko-KR" altLang="en-US" dirty="0">
                <a:sym typeface="Wingdings" panose="05000000000000000000" pitchFamily="2" charset="2"/>
              </a:rPr>
              <a:t>북한의 핵개발은 이제 단순한 </a:t>
            </a:r>
            <a:r>
              <a:rPr lang="ko-KR" altLang="en-US" dirty="0" err="1">
                <a:sym typeface="Wingdings" panose="05000000000000000000" pitchFamily="2" charset="2"/>
              </a:rPr>
              <a:t>협상카드가</a:t>
            </a:r>
            <a:r>
              <a:rPr lang="ko-KR" altLang="en-US" dirty="0">
                <a:sym typeface="Wingdings" panose="05000000000000000000" pitchFamily="2" charset="2"/>
              </a:rPr>
              <a:t> 아니라 실제로 </a:t>
            </a:r>
            <a:r>
              <a:rPr lang="ko-KR" altLang="en-US" dirty="0" err="1">
                <a:sym typeface="Wingdings" panose="05000000000000000000" pitchFamily="2" charset="2"/>
              </a:rPr>
              <a:t>핵보유국이</a:t>
            </a:r>
            <a:r>
              <a:rPr lang="ko-KR" altLang="en-US" dirty="0">
                <a:sym typeface="Wingdings" panose="05000000000000000000" pitchFamily="2" charset="2"/>
              </a:rPr>
              <a:t> 되려는 목적을 위한 것으로 봐야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60000"/>
              </a:lnSpc>
            </a:pPr>
            <a:r>
              <a:rPr lang="en-US" altLang="ko-KR" dirty="0">
                <a:sym typeface="Wingdings" panose="05000000000000000000" pitchFamily="2" charset="2"/>
              </a:rPr>
              <a:t>2012</a:t>
            </a:r>
            <a:r>
              <a:rPr lang="ko-KR" altLang="en-US" dirty="0">
                <a:sym typeface="Wingdings" panose="05000000000000000000" pitchFamily="2" charset="2"/>
              </a:rPr>
              <a:t>년 </a:t>
            </a:r>
            <a:r>
              <a:rPr lang="en-US" altLang="ko-KR" dirty="0">
                <a:sym typeface="Wingdings" panose="05000000000000000000" pitchFamily="2" charset="2"/>
              </a:rPr>
              <a:t>4</a:t>
            </a:r>
            <a:r>
              <a:rPr lang="ko-KR" altLang="en-US" dirty="0">
                <a:sym typeface="Wingdings" panose="05000000000000000000" pitchFamily="2" charset="2"/>
              </a:rPr>
              <a:t>월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김정은 정권은 출범과 함께 개정된 헌법에 북한이 핵보유국임을 명시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한국과 미국의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 err="1">
                <a:sym typeface="Wingdings" panose="05000000000000000000" pitchFamily="2" charset="2"/>
              </a:rPr>
              <a:t>북핵전략에</a:t>
            </a:r>
            <a:r>
              <a:rPr lang="ko-KR" altLang="en-US" dirty="0">
                <a:sym typeface="Wingdings" panose="05000000000000000000" pitchFamily="2" charset="2"/>
              </a:rPr>
              <a:t> 대한 변화가 필요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/>
              <a:t> </a:t>
            </a:r>
          </a:p>
          <a:p>
            <a:pPr algn="just">
              <a:lnSpc>
                <a:spcPct val="160000"/>
              </a:lnSpc>
            </a:pP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9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북한은 </a:t>
            </a:r>
            <a:r>
              <a:rPr lang="en-US" altLang="ko-KR" dirty="0"/>
              <a:t>“</a:t>
            </a:r>
            <a:r>
              <a:rPr lang="ko-KR" altLang="en-US" dirty="0"/>
              <a:t>핵무력정책법</a:t>
            </a:r>
            <a:r>
              <a:rPr lang="en-US" altLang="ko-KR" dirty="0"/>
              <a:t>”</a:t>
            </a:r>
            <a:r>
              <a:rPr lang="ko-KR" altLang="en-US" dirty="0"/>
              <a:t>을 제정하여 핵무기 정책을 법제화하며 한국에 대한 적극적이고 선제적인 </a:t>
            </a:r>
            <a:r>
              <a:rPr lang="ko-KR" altLang="en-US" dirty="0" err="1"/>
              <a:t>핵공격</a:t>
            </a:r>
            <a:r>
              <a:rPr lang="ko-KR" altLang="en-US" dirty="0"/>
              <a:t> 위협 명시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4616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D54CFD7-43AA-4A9E-B6E2-54E09EA73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307" y="65014"/>
            <a:ext cx="4000191" cy="6727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40E88A9-9BD2-4A1C-BC72-3BD3C047C2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518" y="501896"/>
            <a:ext cx="4691137" cy="551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156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D5CEC-9FEA-458C-BE6A-957BB2C9A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84BBA5-83AE-4694-A19A-0733D7E381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 descr="https://dimg.donga.com/wps/NEWS/IMAGE/2024/10/04/130158247.1.png">
            <a:extLst>
              <a:ext uri="{FF2B5EF4-FFF2-40B4-BE49-F238E27FC236}">
                <a16:creationId xmlns:a16="http://schemas.microsoft.com/office/drawing/2014/main" id="{DD11CB87-6589-4CD8-A78E-FEBF69AFA2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0"/>
            <a:ext cx="10972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2409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400" y="0"/>
            <a:ext cx="8280763" cy="68580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9700" y="0"/>
            <a:ext cx="2946400" cy="689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핵무기의 원료 </a:t>
            </a:r>
            <a:r>
              <a:rPr lang="en-US" altLang="ko-KR" sz="3600" dirty="0"/>
              <a:t>–</a:t>
            </a:r>
            <a:r>
              <a:rPr lang="ko-KR" altLang="en-US" sz="3600" dirty="0"/>
              <a:t>우라늄과 플루토늄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244600"/>
            <a:ext cx="11277600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우라늄 광석은 </a:t>
            </a:r>
            <a:r>
              <a:rPr lang="en-US" altLang="ko-KR" dirty="0"/>
              <a:t>99.3%</a:t>
            </a:r>
            <a:r>
              <a:rPr lang="ko-KR" altLang="en-US" dirty="0"/>
              <a:t>의 </a:t>
            </a:r>
            <a:r>
              <a:rPr lang="en-US" altLang="ko-KR" dirty="0"/>
              <a:t>U-238</a:t>
            </a:r>
            <a:r>
              <a:rPr lang="ko-KR" altLang="en-US" dirty="0"/>
              <a:t>과 </a:t>
            </a:r>
            <a:r>
              <a:rPr lang="en-US" altLang="ko-KR" dirty="0"/>
              <a:t>0.7%</a:t>
            </a:r>
            <a:r>
              <a:rPr lang="ko-KR" altLang="en-US" dirty="0"/>
              <a:t>의 </a:t>
            </a:r>
            <a:r>
              <a:rPr lang="en-US" altLang="ko-KR" dirty="0"/>
              <a:t>U-235</a:t>
            </a:r>
            <a:r>
              <a:rPr lang="ko-KR" altLang="en-US" dirty="0"/>
              <a:t>로 구성</a:t>
            </a:r>
            <a:r>
              <a:rPr lang="en-US" altLang="ko-KR" dirty="0"/>
              <a:t>. </a:t>
            </a:r>
            <a:r>
              <a:rPr lang="ko-KR" altLang="en-US" dirty="0"/>
              <a:t>여기서 </a:t>
            </a:r>
            <a:r>
              <a:rPr lang="en-US" altLang="ko-KR" dirty="0"/>
              <a:t>U-235</a:t>
            </a:r>
            <a:r>
              <a:rPr lang="ko-KR" altLang="en-US" dirty="0"/>
              <a:t>만이 핵무기에 사용되며 </a:t>
            </a:r>
            <a:r>
              <a:rPr lang="ko-KR" altLang="en-US" dirty="0" err="1"/>
              <a:t>농축과정을</a:t>
            </a:r>
            <a:r>
              <a:rPr lang="ko-KR" altLang="en-US" dirty="0"/>
              <a:t> 통해 </a:t>
            </a:r>
            <a:r>
              <a:rPr lang="en-US" altLang="ko-KR" dirty="0"/>
              <a:t>U-235</a:t>
            </a:r>
            <a:r>
              <a:rPr lang="ko-KR" altLang="en-US" dirty="0"/>
              <a:t>의 비율을 </a:t>
            </a:r>
            <a:r>
              <a:rPr lang="en-US" altLang="ko-KR" dirty="0"/>
              <a:t>90%</a:t>
            </a:r>
            <a:r>
              <a:rPr lang="ko-KR" altLang="en-US" dirty="0"/>
              <a:t>이상까지 올리는 공정이 필요하다</a:t>
            </a:r>
            <a:r>
              <a:rPr lang="en-US" altLang="ko-KR" dirty="0"/>
              <a:t>. U-235</a:t>
            </a:r>
            <a:r>
              <a:rPr lang="ko-KR" altLang="en-US" dirty="0"/>
              <a:t>가 </a:t>
            </a:r>
            <a:r>
              <a:rPr lang="en-US" altLang="ko-KR" dirty="0"/>
              <a:t>25kg</a:t>
            </a:r>
            <a:r>
              <a:rPr lang="ko-KR" altLang="en-US" dirty="0"/>
              <a:t>이 되면 하나의 핵무기를 만들 수 있는 양이 된다</a:t>
            </a:r>
            <a:r>
              <a:rPr lang="en-US" altLang="ko-KR" dirty="0"/>
              <a:t>. (</a:t>
            </a:r>
            <a:r>
              <a:rPr lang="ko-KR" altLang="en-US" dirty="0"/>
              <a:t>히로시마에 투하</a:t>
            </a:r>
            <a:r>
              <a:rPr lang="en-US" altLang="ko-KR" dirty="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500" dirty="0"/>
          </a:p>
          <a:p>
            <a:pPr algn="just">
              <a:lnSpc>
                <a:spcPct val="150000"/>
              </a:lnSpc>
            </a:pPr>
            <a:r>
              <a:rPr lang="ko-KR" altLang="en-US" dirty="0" err="1"/>
              <a:t>플로토늄의</a:t>
            </a:r>
            <a:r>
              <a:rPr lang="ko-KR" altLang="en-US" dirty="0"/>
              <a:t> 경우 재처리 과정을 통해 </a:t>
            </a:r>
            <a:r>
              <a:rPr lang="ko-KR" altLang="en-US" dirty="0" err="1"/>
              <a:t>폐연료에서</a:t>
            </a:r>
            <a:r>
              <a:rPr lang="ko-KR" altLang="en-US" dirty="0"/>
              <a:t> 분리해낼 수 있다</a:t>
            </a:r>
            <a:r>
              <a:rPr lang="en-US" altLang="ko-KR" dirty="0"/>
              <a:t>. Pu-239</a:t>
            </a:r>
            <a:r>
              <a:rPr lang="ko-KR" altLang="en-US" dirty="0"/>
              <a:t>는 </a:t>
            </a:r>
            <a:r>
              <a:rPr lang="en-US" altLang="ko-KR" dirty="0"/>
              <a:t>U-235</a:t>
            </a:r>
            <a:r>
              <a:rPr lang="ko-KR" altLang="en-US" dirty="0"/>
              <a:t>보다 더 효율적이어서 </a:t>
            </a:r>
            <a:r>
              <a:rPr lang="en-US" altLang="ko-KR" dirty="0"/>
              <a:t>6~8kg </a:t>
            </a:r>
            <a:r>
              <a:rPr lang="ko-KR" altLang="en-US" dirty="0"/>
              <a:t>정도면 하나의 핵무기를 만들 수 있다</a:t>
            </a:r>
            <a:r>
              <a:rPr lang="en-US" altLang="ko-KR" dirty="0"/>
              <a:t>. (</a:t>
            </a:r>
            <a:r>
              <a:rPr lang="ko-KR" altLang="en-US" dirty="0"/>
              <a:t>나가사키에 투하</a:t>
            </a:r>
            <a:r>
              <a:rPr lang="en-US" altLang="ko-KR" dirty="0"/>
              <a:t>)</a:t>
            </a:r>
          </a:p>
          <a:p>
            <a:pPr algn="just">
              <a:lnSpc>
                <a:spcPct val="150000"/>
              </a:lnSpc>
            </a:pPr>
            <a:endParaRPr lang="en-US" altLang="ko-KR" sz="18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우라늄 </a:t>
            </a:r>
            <a:r>
              <a:rPr lang="ko-KR" altLang="en-US" dirty="0" err="1"/>
              <a:t>농축과정은</a:t>
            </a:r>
            <a:r>
              <a:rPr lang="ko-KR" altLang="en-US" dirty="0"/>
              <a:t> 기술적으로 복잡하고 비용이 많이 들지만</a:t>
            </a:r>
            <a:r>
              <a:rPr lang="en-US" altLang="ko-KR" dirty="0"/>
              <a:t>, </a:t>
            </a:r>
            <a:r>
              <a:rPr lang="ko-KR" altLang="en-US" dirty="0" err="1"/>
              <a:t>사용후</a:t>
            </a:r>
            <a:r>
              <a:rPr lang="ko-KR" altLang="en-US" dirty="0"/>
              <a:t> 핵연료 재처리는 적은 비용 낮은 기술로도 가능</a:t>
            </a:r>
            <a:r>
              <a:rPr lang="en-US" altLang="ko-KR" dirty="0"/>
              <a:t>. </a:t>
            </a:r>
            <a:r>
              <a:rPr lang="ko-KR" altLang="en-US" dirty="0"/>
              <a:t>우라늄 </a:t>
            </a:r>
            <a:r>
              <a:rPr lang="ko-KR" altLang="en-US" dirty="0" err="1"/>
              <a:t>농축과정은</a:t>
            </a:r>
            <a:r>
              <a:rPr lang="ko-KR" altLang="en-US" dirty="0"/>
              <a:t> 핵무기를 위한 것이라는 목적이 분명하지만</a:t>
            </a:r>
            <a:r>
              <a:rPr lang="en-US" altLang="ko-KR" dirty="0"/>
              <a:t>, </a:t>
            </a:r>
            <a:r>
              <a:rPr lang="ko-KR" altLang="en-US" dirty="0" err="1"/>
              <a:t>사용후</a:t>
            </a:r>
            <a:r>
              <a:rPr lang="ko-KR" altLang="en-US" dirty="0"/>
              <a:t> 핵연료 재처리 과정은 그 목적이 불분명하여 제재하기가 힘들다</a:t>
            </a:r>
            <a:r>
              <a:rPr lang="en-US" altLang="ko-K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211458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핵무기와 상호확증파괴</a:t>
            </a:r>
            <a:r>
              <a:rPr lang="en-US" altLang="ko-KR" sz="3600" dirty="0"/>
              <a:t>(MAD)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44600"/>
            <a:ext cx="10515600" cy="5321300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핵무기는 </a:t>
            </a:r>
            <a:r>
              <a:rPr lang="en-US" altLang="ko-KR" dirty="0"/>
              <a:t>1945</a:t>
            </a:r>
            <a:r>
              <a:rPr lang="ko-KR" altLang="en-US" dirty="0"/>
              <a:t>년 미국이 일본에 최초로 사용한 이래로 단 한차례도 실전에서 사용된 적이 없다</a:t>
            </a:r>
            <a:r>
              <a:rPr lang="en-US" altLang="ko-KR" dirty="0"/>
              <a:t>. </a:t>
            </a:r>
            <a:r>
              <a:rPr lang="ko-KR" altLang="en-US" dirty="0"/>
              <a:t>냉전시기 미</a:t>
            </a:r>
            <a:r>
              <a:rPr lang="en-US" altLang="ko-KR" dirty="0"/>
              <a:t>-</a:t>
            </a:r>
            <a:r>
              <a:rPr lang="ko-KR" altLang="en-US" dirty="0"/>
              <a:t>소 </a:t>
            </a:r>
            <a:r>
              <a:rPr lang="ko-KR" altLang="en-US" dirty="0" err="1"/>
              <a:t>핵경쟁에도</a:t>
            </a:r>
            <a:r>
              <a:rPr lang="ko-KR" altLang="en-US" dirty="0"/>
              <a:t> 불구하고 이들 간에 핵무기가 실제로 사용되지 않은 이유는 상호확증파괴</a:t>
            </a:r>
            <a:r>
              <a:rPr lang="en-US" altLang="ko-KR" dirty="0"/>
              <a:t>(</a:t>
            </a:r>
            <a:r>
              <a:rPr lang="en-US" altLang="ko-KR" dirty="0" err="1"/>
              <a:t>Mututally</a:t>
            </a:r>
            <a:r>
              <a:rPr lang="en-US" altLang="ko-KR" dirty="0"/>
              <a:t> Assured Destruction :MAD)</a:t>
            </a:r>
            <a:r>
              <a:rPr lang="ko-KR" altLang="en-US" dirty="0"/>
              <a:t>의 시스템이 작동하기 때문</a:t>
            </a:r>
            <a:r>
              <a:rPr lang="en-US" altLang="ko-KR" dirty="0"/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300" dirty="0"/>
          </a:p>
          <a:p>
            <a:pPr algn="just">
              <a:lnSpc>
                <a:spcPct val="150000"/>
              </a:lnSpc>
            </a:pPr>
            <a:r>
              <a:rPr lang="ko-KR" altLang="en-US" dirty="0"/>
              <a:t>군사적 공격에는 </a:t>
            </a:r>
            <a:r>
              <a:rPr lang="en-US" altLang="ko-KR" dirty="0"/>
              <a:t>1</a:t>
            </a:r>
            <a:r>
              <a:rPr lang="ko-KR" altLang="en-US" dirty="0"/>
              <a:t>차 공격능력</a:t>
            </a:r>
            <a:r>
              <a:rPr lang="en-US" altLang="ko-KR" dirty="0"/>
              <a:t>(first-strike capability)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차 공격능력</a:t>
            </a:r>
            <a:r>
              <a:rPr lang="en-US" altLang="ko-KR" dirty="0"/>
              <a:t>(second-strike capability). </a:t>
            </a:r>
            <a:r>
              <a:rPr lang="ko-KR" altLang="en-US" dirty="0"/>
              <a:t>여기서</a:t>
            </a:r>
            <a:r>
              <a:rPr lang="en-US" altLang="ko-KR" dirty="0"/>
              <a:t>, 2</a:t>
            </a:r>
            <a:r>
              <a:rPr lang="ko-KR" altLang="en-US" dirty="0"/>
              <a:t>차 공격능력이란 적의 선제공격으로 인한 피해에도 불구하고 보복공격을 가할 수 있는 능력을 뜻한다</a:t>
            </a:r>
            <a:r>
              <a:rPr lang="en-US" altLang="ko-KR" dirty="0"/>
              <a:t>. </a:t>
            </a:r>
            <a:r>
              <a:rPr lang="ko-KR" altLang="en-US" dirty="0"/>
              <a:t>만약</a:t>
            </a:r>
            <a:r>
              <a:rPr lang="en-US" altLang="ko-KR" dirty="0"/>
              <a:t>, </a:t>
            </a:r>
            <a:r>
              <a:rPr lang="ko-KR" altLang="en-US" dirty="0"/>
              <a:t>핵무기를 가진 국가가 </a:t>
            </a:r>
            <a:r>
              <a:rPr lang="en-US" altLang="ko-KR" dirty="0"/>
              <a:t>2</a:t>
            </a:r>
            <a:r>
              <a:rPr lang="ko-KR" altLang="en-US" dirty="0"/>
              <a:t>차 공격능력을 가지고 있다면</a:t>
            </a:r>
            <a:r>
              <a:rPr lang="en-US" altLang="ko-KR" dirty="0"/>
              <a:t>, </a:t>
            </a:r>
            <a:r>
              <a:rPr lang="ko-KR" altLang="en-US" dirty="0"/>
              <a:t>즉 적의 선제공격에서 살아남아서 핵으로 보복할 수 있다면</a:t>
            </a:r>
            <a:r>
              <a:rPr lang="en-US" altLang="ko-KR" dirty="0"/>
              <a:t>, </a:t>
            </a:r>
            <a:r>
              <a:rPr lang="ko-KR" altLang="en-US" dirty="0"/>
              <a:t>결국 선제공격 국가나 공격을 받은 국가나 모두 핵무기로 인해 공멸하게 된다</a:t>
            </a:r>
            <a:r>
              <a:rPr lang="en-US" altLang="ko-KR" dirty="0"/>
              <a:t>. </a:t>
            </a:r>
            <a:r>
              <a:rPr lang="en-US" altLang="ko-KR" dirty="0">
                <a:sym typeface="Wingdings" panose="05000000000000000000" pitchFamily="2" charset="2"/>
              </a:rPr>
              <a:t> ‘</a:t>
            </a:r>
            <a:r>
              <a:rPr lang="ko-KR" altLang="en-US" dirty="0">
                <a:sym typeface="Wingdings" panose="05000000000000000000" pitchFamily="2" charset="2"/>
              </a:rPr>
              <a:t>공포에 의한 균형</a:t>
            </a:r>
            <a:r>
              <a:rPr lang="en-US" altLang="ko-KR" dirty="0">
                <a:sym typeface="Wingdings" panose="05000000000000000000" pitchFamily="2" charset="2"/>
              </a:rPr>
              <a:t>＇</a:t>
            </a:r>
            <a:r>
              <a:rPr lang="en-US" altLang="ko-KR" dirty="0"/>
              <a:t>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34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05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 억지 </a:t>
            </a:r>
            <a:r>
              <a:rPr lang="en-US" altLang="ko-KR" sz="3600" dirty="0"/>
              <a:t>(Deterrence)</a:t>
            </a:r>
            <a:r>
              <a:rPr lang="ko-KR" altLang="en-US" sz="3600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155700"/>
            <a:ext cx="10515600" cy="502126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억지</a:t>
            </a:r>
            <a:r>
              <a:rPr lang="en-US" altLang="ko-KR" dirty="0"/>
              <a:t>(deterrence)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/>
              <a:t> -</a:t>
            </a:r>
            <a:r>
              <a:rPr lang="ko-KR" altLang="en-US" dirty="0"/>
              <a:t>억지는 어떤 행동을 하려는 상대의 의도를 포기하게끔 하는 것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억지는 물리적인 수단 보다는 심리적인 차원에서 공포심이나 좌절을 통해 목적을 달성하는 방법</a:t>
            </a:r>
            <a:r>
              <a:rPr lang="en-US" altLang="ko-KR" dirty="0"/>
              <a:t>. (c.f. </a:t>
            </a:r>
            <a:r>
              <a:rPr lang="ko-KR" altLang="en-US" dirty="0"/>
              <a:t>방어는</a:t>
            </a:r>
            <a:r>
              <a:rPr lang="en-US" altLang="ko-KR" dirty="0"/>
              <a:t> </a:t>
            </a:r>
            <a:r>
              <a:rPr lang="ko-KR" altLang="en-US" dirty="0"/>
              <a:t>억지가 실패할 경우 상대방의 행동에 대해 사후적으로 취하는 물리적 대응</a:t>
            </a:r>
            <a:r>
              <a:rPr lang="en-US" altLang="ko-KR" dirty="0"/>
              <a:t>)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altLang="ko-KR" sz="1700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altLang="ko-KR" dirty="0"/>
              <a:t>-</a:t>
            </a:r>
            <a:r>
              <a:rPr lang="ko-KR" altLang="en-US" dirty="0"/>
              <a:t>핵무기는 그 특별한 성격</a:t>
            </a:r>
            <a:r>
              <a:rPr lang="en-US" altLang="ko-KR" dirty="0"/>
              <a:t>(MAD)</a:t>
            </a:r>
            <a:r>
              <a:rPr lang="ko-KR" altLang="en-US" dirty="0"/>
              <a:t>으로 인해 </a:t>
            </a:r>
            <a:r>
              <a:rPr lang="ko-KR" altLang="en-US" dirty="0" err="1"/>
              <a:t>억지력을</a:t>
            </a:r>
            <a:r>
              <a:rPr lang="ko-KR" altLang="en-US" dirty="0"/>
              <a:t> 가지게 되며</a:t>
            </a:r>
            <a:r>
              <a:rPr lang="en-US" altLang="ko-KR" dirty="0"/>
              <a:t>, </a:t>
            </a:r>
            <a:r>
              <a:rPr lang="ko-KR" altLang="en-US" dirty="0"/>
              <a:t>따라서 국제정치학에서 </a:t>
            </a:r>
            <a:r>
              <a:rPr lang="ko-KR" altLang="en-US" dirty="0" err="1"/>
              <a:t>억지이론은</a:t>
            </a:r>
            <a:r>
              <a:rPr lang="ko-KR" altLang="en-US" dirty="0"/>
              <a:t> 주로 핵 억지를 의미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60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핵 억지의 조건 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3700" y="1257300"/>
            <a:ext cx="11404600" cy="4953000"/>
          </a:xfrm>
        </p:spPr>
        <p:txBody>
          <a:bodyPr>
            <a:normAutofit fontScale="70000" lnSpcReduction="20000"/>
          </a:bodyPr>
          <a:lstStyle/>
          <a:p>
            <a:pPr marL="514350" indent="-514350" algn="just">
              <a:lnSpc>
                <a:spcPct val="160000"/>
              </a:lnSpc>
              <a:buAutoNum type="arabicParenR"/>
            </a:pPr>
            <a:r>
              <a:rPr lang="ko-KR" altLang="en-US" dirty="0"/>
              <a:t>능력 </a:t>
            </a:r>
            <a:r>
              <a:rPr lang="en-US" altLang="ko-KR" dirty="0"/>
              <a:t>(capabilities): </a:t>
            </a:r>
            <a:r>
              <a:rPr lang="ko-KR" altLang="en-US" dirty="0"/>
              <a:t>상대의 행동에 대한 대응 능력이 실제로 없다면 나의 위협은 전혀 통하지 않게 될 것</a:t>
            </a:r>
            <a:r>
              <a:rPr lang="en-US" altLang="ko-KR" dirty="0"/>
              <a:t>.</a:t>
            </a:r>
          </a:p>
          <a:p>
            <a:pPr marL="514350" indent="-514350" algn="just">
              <a:lnSpc>
                <a:spcPct val="160000"/>
              </a:lnSpc>
              <a:buAutoNum type="arabicParenR"/>
            </a:pPr>
            <a:endParaRPr lang="en-US" altLang="ko-KR" sz="400" dirty="0"/>
          </a:p>
          <a:p>
            <a:pPr marL="514350" indent="-514350" algn="just">
              <a:lnSpc>
                <a:spcPct val="160000"/>
              </a:lnSpc>
              <a:buAutoNum type="arabicParenR"/>
            </a:pPr>
            <a:r>
              <a:rPr lang="ko-KR" altLang="en-US" dirty="0"/>
              <a:t>의사전달 </a:t>
            </a:r>
            <a:r>
              <a:rPr lang="en-US" altLang="ko-KR" dirty="0"/>
              <a:t>(communication): </a:t>
            </a:r>
            <a:r>
              <a:rPr lang="ko-KR" altLang="en-US" dirty="0"/>
              <a:t>상대의</a:t>
            </a:r>
            <a:r>
              <a:rPr lang="en-US" altLang="ko-KR" dirty="0"/>
              <a:t> </a:t>
            </a:r>
            <a:r>
              <a:rPr lang="ko-KR" altLang="en-US" dirty="0"/>
              <a:t>행동에 대한 나의 대응을 실제로 집행할 의지 및 능력이 있다는 것을 알려야 함</a:t>
            </a:r>
            <a:r>
              <a:rPr lang="en-US" altLang="ko-KR" dirty="0"/>
              <a:t>. </a:t>
            </a:r>
            <a:r>
              <a:rPr lang="ko-KR" altLang="en-US" dirty="0"/>
              <a:t>상대가 나의 보복 능력을 알지 못하는 상황에서는 억지가 성공할 수 없다</a:t>
            </a:r>
            <a:r>
              <a:rPr lang="en-US" altLang="ko-KR" dirty="0"/>
              <a:t>.</a:t>
            </a:r>
          </a:p>
          <a:p>
            <a:pPr marL="514350" indent="-514350" algn="just">
              <a:lnSpc>
                <a:spcPct val="160000"/>
              </a:lnSpc>
              <a:buAutoNum type="arabicParenR"/>
            </a:pPr>
            <a:endParaRPr lang="en-US" altLang="ko-KR" sz="600" dirty="0"/>
          </a:p>
          <a:p>
            <a:pPr marL="514350" indent="-514350" algn="just">
              <a:lnSpc>
                <a:spcPct val="160000"/>
              </a:lnSpc>
              <a:buAutoNum type="arabicParenR"/>
            </a:pPr>
            <a:r>
              <a:rPr lang="ko-KR" altLang="en-US" dirty="0"/>
              <a:t>합리성 </a:t>
            </a:r>
            <a:r>
              <a:rPr lang="en-US" altLang="ko-KR" dirty="0"/>
              <a:t>(rationality): </a:t>
            </a:r>
            <a:r>
              <a:rPr lang="ko-KR" altLang="en-US" dirty="0"/>
              <a:t>억지는 일종의 게임으로서</a:t>
            </a:r>
            <a:r>
              <a:rPr lang="en-US" altLang="ko-KR" dirty="0"/>
              <a:t>, </a:t>
            </a:r>
            <a:r>
              <a:rPr lang="ko-KR" altLang="en-US" dirty="0"/>
              <a:t>게임 참여자 모두 합리적 계산에 따라 행동할 때만 성립될 수 있다</a:t>
            </a:r>
            <a:r>
              <a:rPr lang="en-US" altLang="ko-KR" dirty="0"/>
              <a:t>. </a:t>
            </a:r>
            <a:r>
              <a:rPr lang="ko-KR" altLang="en-US" dirty="0"/>
              <a:t>너 죽고 나 </a:t>
            </a:r>
            <a:r>
              <a:rPr lang="ko-KR" altLang="en-US" dirty="0" err="1"/>
              <a:t>죽자며</a:t>
            </a:r>
            <a:r>
              <a:rPr lang="ko-KR" altLang="en-US" dirty="0"/>
              <a:t> 덤비는 상대에게 억지는 성공할 수 없다</a:t>
            </a:r>
            <a:r>
              <a:rPr lang="en-US" altLang="ko-KR" dirty="0"/>
              <a:t>. </a:t>
            </a:r>
          </a:p>
          <a:p>
            <a:pPr marL="514350" indent="-514350" algn="just">
              <a:lnSpc>
                <a:spcPct val="160000"/>
              </a:lnSpc>
              <a:buAutoNum type="arabicParenR"/>
            </a:pPr>
            <a:endParaRPr lang="en-US" altLang="ko-KR" sz="600" dirty="0"/>
          </a:p>
          <a:p>
            <a:pPr marL="514350" indent="-514350" algn="just">
              <a:lnSpc>
                <a:spcPct val="160000"/>
              </a:lnSpc>
              <a:buAutoNum type="arabicParenR"/>
            </a:pPr>
            <a:r>
              <a:rPr lang="ko-KR" altLang="en-US" dirty="0"/>
              <a:t>신뢰성 </a:t>
            </a:r>
            <a:r>
              <a:rPr lang="en-US" altLang="ko-KR" dirty="0"/>
              <a:t>(credibility): </a:t>
            </a:r>
            <a:r>
              <a:rPr lang="ko-KR" altLang="en-US" dirty="0"/>
              <a:t>상대가 나의 보복행위에 대해 </a:t>
            </a:r>
            <a:r>
              <a:rPr lang="en-US" altLang="ko-KR" dirty="0"/>
              <a:t>‘</a:t>
            </a:r>
            <a:r>
              <a:rPr lang="ko-KR" altLang="en-US" dirty="0"/>
              <a:t>설마</a:t>
            </a:r>
            <a:r>
              <a:rPr lang="en-US" altLang="ko-KR" dirty="0"/>
              <a:t>’</a:t>
            </a:r>
            <a:r>
              <a:rPr lang="ko-KR" altLang="en-US" dirty="0"/>
              <a:t>라는 의심을 가지고 있다면 억지는 성공할 수 없다</a:t>
            </a:r>
            <a:r>
              <a:rPr lang="en-US" altLang="ko-KR" dirty="0"/>
              <a:t>. </a:t>
            </a:r>
            <a:r>
              <a:rPr lang="ko-KR" altLang="en-US" dirty="0"/>
              <a:t>따라서 억지를 위해서는 상대방이 내 실천 의지를 믿도록 하는 전략이 필요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65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1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억지와 핵전략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308100"/>
            <a:ext cx="10515600" cy="5059363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70000"/>
              </a:lnSpc>
            </a:pPr>
            <a:r>
              <a:rPr lang="ko-KR" altLang="en-US" dirty="0" err="1"/>
              <a:t>핵억지의</a:t>
            </a:r>
            <a:r>
              <a:rPr lang="ko-KR" altLang="en-US" dirty="0"/>
              <a:t> 대표적인 전략은 </a:t>
            </a:r>
            <a:r>
              <a:rPr lang="en-US" altLang="ko-KR" dirty="0"/>
              <a:t>2</a:t>
            </a:r>
            <a:r>
              <a:rPr lang="ko-KR" altLang="en-US" dirty="0"/>
              <a:t>차 공격능력</a:t>
            </a:r>
            <a:r>
              <a:rPr lang="en-US" altLang="ko-KR" dirty="0"/>
              <a:t>(</a:t>
            </a:r>
            <a:r>
              <a:rPr lang="ko-KR" altLang="en-US" dirty="0" err="1"/>
              <a:t>대량보복</a:t>
            </a:r>
            <a:r>
              <a:rPr lang="ko-KR" altLang="en-US" dirty="0"/>
              <a:t> 능력</a:t>
            </a:r>
            <a:r>
              <a:rPr lang="en-US" altLang="ko-KR" dirty="0"/>
              <a:t>)</a:t>
            </a:r>
            <a:r>
              <a:rPr lang="ko-KR" altLang="en-US" dirty="0"/>
              <a:t>을 유지하는 것</a:t>
            </a:r>
            <a:r>
              <a:rPr lang="en-US" altLang="ko-KR" dirty="0"/>
              <a:t>. </a:t>
            </a:r>
            <a:r>
              <a:rPr lang="ko-KR" altLang="en-US" dirty="0"/>
              <a:t>냉전시기</a:t>
            </a:r>
            <a:r>
              <a:rPr lang="en-US" altLang="ko-KR" dirty="0"/>
              <a:t>, </a:t>
            </a:r>
            <a:r>
              <a:rPr lang="ko-KR" altLang="en-US" dirty="0"/>
              <a:t>미</a:t>
            </a:r>
            <a:r>
              <a:rPr lang="en-US" altLang="ko-KR" dirty="0"/>
              <a:t>. </a:t>
            </a:r>
            <a:r>
              <a:rPr lang="ko-KR" altLang="en-US" dirty="0"/>
              <a:t>소는 </a:t>
            </a:r>
            <a:r>
              <a:rPr lang="en-US" altLang="ko-KR" dirty="0"/>
              <a:t>AMB(Anti-Ballistic Missile) </a:t>
            </a:r>
            <a:r>
              <a:rPr lang="ko-KR" altLang="en-US" dirty="0"/>
              <a:t>조약을 통해 서로의 </a:t>
            </a:r>
            <a:r>
              <a:rPr lang="en-US" altLang="ko-KR" dirty="0"/>
              <a:t>2</a:t>
            </a:r>
            <a:r>
              <a:rPr lang="ko-KR" altLang="en-US" dirty="0"/>
              <a:t>차 공격능력을 유지</a:t>
            </a:r>
            <a:r>
              <a:rPr lang="en-US" altLang="ko-KR" dirty="0"/>
              <a:t>. </a:t>
            </a:r>
          </a:p>
          <a:p>
            <a:pPr algn="just">
              <a:lnSpc>
                <a:spcPct val="170000"/>
              </a:lnSpc>
            </a:pPr>
            <a:endParaRPr lang="en-US" altLang="ko-KR" sz="700" dirty="0"/>
          </a:p>
          <a:p>
            <a:pPr algn="just">
              <a:lnSpc>
                <a:spcPct val="170000"/>
              </a:lnSpc>
            </a:pPr>
            <a:r>
              <a:rPr lang="en-US" altLang="ko-KR" dirty="0"/>
              <a:t>AMB </a:t>
            </a:r>
            <a:r>
              <a:rPr lang="ko-KR" altLang="en-US" dirty="0"/>
              <a:t>조약</a:t>
            </a:r>
            <a:r>
              <a:rPr lang="en-US" altLang="ko-KR" dirty="0"/>
              <a:t>: 1972</a:t>
            </a:r>
            <a:r>
              <a:rPr lang="ko-KR" altLang="en-US" dirty="0"/>
              <a:t>년 미국과 소련이 체결한 탄도요격미사일 설치에 관한 조약</a:t>
            </a:r>
            <a:r>
              <a:rPr lang="en-US" altLang="ko-KR" dirty="0"/>
              <a:t>. </a:t>
            </a:r>
            <a:r>
              <a:rPr lang="ko-KR" altLang="en-US" dirty="0"/>
              <a:t>기본 아이디어는 어느 한쪽이 선제 </a:t>
            </a:r>
            <a:r>
              <a:rPr lang="ko-KR" altLang="en-US" dirty="0" err="1"/>
              <a:t>핵공격을</a:t>
            </a:r>
            <a:r>
              <a:rPr lang="ko-KR" altLang="en-US" dirty="0"/>
              <a:t> 하더라도 공격을 받은 쪽이 파괴되지 않은 핵무기로 상대방을 초토화할 수 있는 능력을 보유하게 하여 </a:t>
            </a:r>
            <a:r>
              <a:rPr lang="ko-KR" altLang="en-US" dirty="0" err="1"/>
              <a:t>어느쪽도</a:t>
            </a:r>
            <a:r>
              <a:rPr lang="ko-KR" altLang="en-US" dirty="0"/>
              <a:t> 선제공격을 가하지 못하도록 하는 상호확증파괴</a:t>
            </a:r>
            <a:r>
              <a:rPr lang="en-US" altLang="ko-KR" dirty="0"/>
              <a:t>(MAD)</a:t>
            </a:r>
            <a:r>
              <a:rPr lang="ko-KR" altLang="en-US" dirty="0"/>
              <a:t>를 통한 </a:t>
            </a:r>
            <a:r>
              <a:rPr lang="ko-KR" altLang="en-US" dirty="0" err="1"/>
              <a:t>핵억지</a:t>
            </a:r>
            <a:r>
              <a:rPr lang="ko-KR" altLang="en-US" dirty="0"/>
              <a:t> 유지 전략</a:t>
            </a:r>
            <a:r>
              <a:rPr lang="en-US" altLang="ko-KR" dirty="0"/>
              <a:t>. </a:t>
            </a: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상대방의 대륙간 탄도미사일</a:t>
            </a:r>
            <a:r>
              <a:rPr lang="en-US" altLang="ko-KR" dirty="0"/>
              <a:t>(ICBM)</a:t>
            </a:r>
            <a:r>
              <a:rPr lang="ko-KR" altLang="en-US" dirty="0"/>
              <a:t>을 요격하고</a:t>
            </a:r>
            <a:r>
              <a:rPr lang="en-US" altLang="ko-KR" dirty="0"/>
              <a:t>, </a:t>
            </a:r>
            <a:r>
              <a:rPr lang="ko-KR" altLang="en-US" dirty="0"/>
              <a:t>핵 </a:t>
            </a:r>
            <a:r>
              <a:rPr lang="ko-KR" altLang="en-US" dirty="0" err="1"/>
              <a:t>억지력을</a:t>
            </a:r>
            <a:r>
              <a:rPr lang="ko-KR" altLang="en-US" dirty="0"/>
              <a:t> 파괴하는 탄도요격미사일의 수와 배치 범위를 제한함으로써 핵전쟁의 가능성을 없애야 한다는 것</a:t>
            </a:r>
            <a:r>
              <a:rPr lang="en-US" altLang="ko-KR" dirty="0"/>
              <a:t>. (</a:t>
            </a:r>
            <a:r>
              <a:rPr lang="ko-KR" altLang="en-US" dirty="0"/>
              <a:t>탄도요격미사일은 양국 수도 및 </a:t>
            </a:r>
            <a:r>
              <a:rPr lang="en-US" altLang="ko-KR" dirty="0"/>
              <a:t>ICBM</a:t>
            </a:r>
            <a:r>
              <a:rPr lang="ko-KR" altLang="en-US" dirty="0"/>
              <a:t>발사대 반경 </a:t>
            </a:r>
            <a:r>
              <a:rPr lang="en-US" altLang="ko-KR" dirty="0"/>
              <a:t>150km </a:t>
            </a:r>
            <a:r>
              <a:rPr lang="ko-KR" altLang="en-US" dirty="0"/>
              <a:t>이내에 각 </a:t>
            </a:r>
            <a:r>
              <a:rPr lang="en-US" altLang="ko-KR" dirty="0"/>
              <a:t>100</a:t>
            </a:r>
            <a:r>
              <a:rPr lang="ko-KR" altLang="en-US" dirty="0"/>
              <a:t>기 이내로 제한</a:t>
            </a:r>
            <a:r>
              <a:rPr lang="en-US" altLang="ko-KR" dirty="0"/>
              <a:t>, </a:t>
            </a:r>
            <a:r>
              <a:rPr lang="ko-KR" altLang="en-US" dirty="0"/>
              <a:t>전 국토에 대한 방위 금지</a:t>
            </a:r>
            <a:r>
              <a:rPr lang="en-US" altLang="ko-KR" dirty="0"/>
              <a:t>) 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970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08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확대 억지</a:t>
            </a:r>
            <a:r>
              <a:rPr lang="en-US" altLang="ko-KR" sz="3600" dirty="0"/>
              <a:t>(extended deterrence)</a:t>
            </a:r>
            <a:r>
              <a:rPr lang="ko-KR" altLang="en-US" sz="3600" dirty="0"/>
              <a:t>의 개념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04666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</a:pPr>
            <a:r>
              <a:rPr lang="ko-KR" altLang="en-US" dirty="0"/>
              <a:t>확대 억지</a:t>
            </a:r>
            <a:r>
              <a:rPr lang="en-US" altLang="ko-KR" dirty="0"/>
              <a:t>(extended deterrence): </a:t>
            </a:r>
            <a:r>
              <a:rPr lang="ko-KR" altLang="en-US" dirty="0"/>
              <a:t>자국에 대한 공격 억지 외에 제 </a:t>
            </a:r>
            <a:r>
              <a:rPr lang="en-US" altLang="ko-KR" dirty="0"/>
              <a:t>3</a:t>
            </a:r>
            <a:r>
              <a:rPr lang="ko-KR" altLang="en-US" dirty="0"/>
              <a:t>자에 대한 공격을 억지하는 것</a:t>
            </a:r>
            <a:r>
              <a:rPr lang="en-US" altLang="ko-KR" dirty="0"/>
              <a:t>. </a:t>
            </a:r>
            <a:r>
              <a:rPr lang="ko-KR" altLang="en-US" dirty="0"/>
              <a:t>미국의</a:t>
            </a:r>
            <a:r>
              <a:rPr lang="en-US" altLang="ko-KR" dirty="0"/>
              <a:t> </a:t>
            </a:r>
            <a:r>
              <a:rPr lang="ko-KR" altLang="en-US" dirty="0"/>
              <a:t>일본 및 유럽에 대한 </a:t>
            </a:r>
            <a:r>
              <a:rPr lang="en-US" altLang="ko-KR" dirty="0"/>
              <a:t>‘</a:t>
            </a:r>
            <a:r>
              <a:rPr lang="ko-KR" altLang="en-US" dirty="0"/>
              <a:t>핵우산</a:t>
            </a:r>
            <a:r>
              <a:rPr lang="en-US" altLang="ko-KR" dirty="0"/>
              <a:t>’</a:t>
            </a:r>
            <a:r>
              <a:rPr lang="ko-KR" altLang="en-US" dirty="0"/>
              <a:t> 제공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소련 등의 적국이 이들 나라를 공격할 경우 핵무기로 보복한다는 것을 공언하여 소련 등의 공격을 억지하는 것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미국은 현재 한국에 대한 확대 억지를 공언한 상황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19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ko-KR" altLang="en-US" dirty="0">
                <a:sym typeface="Wingdings" panose="05000000000000000000" pitchFamily="2" charset="2"/>
              </a:rPr>
              <a:t>미국의 확대 억지 전략은 하위 동맹국들이 자체적으로 핵무기 개발을 할 필요가 없게끔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혹은 하지 못하게</a:t>
            </a:r>
            <a:r>
              <a:rPr lang="en-US" altLang="ko-KR" dirty="0">
                <a:sym typeface="Wingdings" panose="05000000000000000000" pitchFamily="2" charset="2"/>
              </a:rPr>
              <a:t>) </a:t>
            </a:r>
            <a:r>
              <a:rPr lang="ko-KR" altLang="en-US" dirty="0">
                <a:sym typeface="Wingdings" panose="05000000000000000000" pitchFamily="2" charset="2"/>
              </a:rPr>
              <a:t>하여 미국에 대한 다른 나라들의 방위 의존도 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미국을 정점으로 한 위계질서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r>
              <a:rPr lang="ko-KR" altLang="en-US" dirty="0">
                <a:sym typeface="Wingdings" panose="05000000000000000000" pitchFamily="2" charset="2"/>
              </a:rPr>
              <a:t>를 유지하는 데에 도움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94088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5475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 err="1"/>
              <a:t>핵억지에</a:t>
            </a:r>
            <a:r>
              <a:rPr lang="ko-KR" altLang="en-US" sz="3600" dirty="0"/>
              <a:t> 의한 평화 보장</a:t>
            </a:r>
            <a:r>
              <a:rPr lang="en-US" altLang="ko-KR" sz="3600" dirty="0"/>
              <a:t>?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96900" y="1346200"/>
            <a:ext cx="10756900" cy="504666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/>
              <a:t>2000</a:t>
            </a:r>
            <a:r>
              <a:rPr lang="ko-KR" altLang="en-US" dirty="0"/>
              <a:t>년대 들어 미국은 과감한 선제 </a:t>
            </a:r>
            <a:r>
              <a:rPr lang="ko-KR" altLang="en-US" dirty="0" err="1"/>
              <a:t>핵공격을</a:t>
            </a:r>
            <a:r>
              <a:rPr lang="ko-KR" altLang="en-US" dirty="0"/>
              <a:t> 통해 적의 핵보복능력을 공격</a:t>
            </a:r>
            <a:r>
              <a:rPr lang="en-US" altLang="ko-KR" dirty="0"/>
              <a:t>. </a:t>
            </a:r>
            <a:r>
              <a:rPr lang="ko-KR" altLang="en-US" dirty="0"/>
              <a:t>파괴함으로써 상대의 </a:t>
            </a:r>
            <a:r>
              <a:rPr lang="ko-KR" altLang="en-US" dirty="0" err="1"/>
              <a:t>핵공격</a:t>
            </a:r>
            <a:r>
              <a:rPr lang="ko-KR" altLang="en-US" dirty="0"/>
              <a:t> 가능성을 미연에 제거 </a:t>
            </a:r>
            <a:r>
              <a:rPr lang="ko-KR" altLang="en-US" dirty="0" err="1"/>
              <a:t>해버리자는</a:t>
            </a:r>
            <a:r>
              <a:rPr lang="ko-KR" altLang="en-US" dirty="0"/>
              <a:t> 핵전략을 수립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핵무기는 평화의 수단이 아닌 전쟁 유발 요인이 됨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</a:p>
          <a:p>
            <a:pPr algn="just">
              <a:lnSpc>
                <a:spcPct val="150000"/>
              </a:lnSpc>
            </a:pPr>
            <a:endParaRPr lang="en-US" altLang="ko-KR" sz="800" dirty="0">
              <a:sym typeface="Wingdings" panose="05000000000000000000" pitchFamily="2" charset="2"/>
            </a:endParaRPr>
          </a:p>
          <a:p>
            <a:pPr algn="just">
              <a:lnSpc>
                <a:spcPct val="150000"/>
              </a:lnSpc>
            </a:pPr>
            <a:r>
              <a:rPr lang="en-US" altLang="ko-KR" dirty="0"/>
              <a:t> 2002</a:t>
            </a:r>
            <a:r>
              <a:rPr lang="ko-KR" altLang="en-US" dirty="0"/>
              <a:t>년 미국은 </a:t>
            </a:r>
            <a:r>
              <a:rPr lang="en-US" altLang="ko-KR" dirty="0"/>
              <a:t>AMB</a:t>
            </a:r>
            <a:r>
              <a:rPr lang="ko-KR" altLang="en-US" dirty="0"/>
              <a:t>조약을 탈퇴하고 미사일 방어체계</a:t>
            </a:r>
            <a:r>
              <a:rPr lang="en-US" altLang="ko-KR" dirty="0"/>
              <a:t>, </a:t>
            </a:r>
            <a:r>
              <a:rPr lang="ko-KR" altLang="en-US" dirty="0"/>
              <a:t>즉 미사일방위계획</a:t>
            </a:r>
            <a:r>
              <a:rPr lang="en-US" altLang="ko-KR" dirty="0"/>
              <a:t>(Missile Defense: MD)</a:t>
            </a:r>
            <a:r>
              <a:rPr lang="ko-KR" altLang="en-US" dirty="0"/>
              <a:t>을 추진</a:t>
            </a:r>
            <a:r>
              <a:rPr lang="en-US" altLang="ko-KR" dirty="0"/>
              <a:t> (2012</a:t>
            </a:r>
            <a:r>
              <a:rPr lang="ko-KR" altLang="en-US" dirty="0"/>
              <a:t>년 터키와 일본에 </a:t>
            </a:r>
            <a:r>
              <a:rPr lang="en-US" altLang="ko-KR" dirty="0"/>
              <a:t>MD</a:t>
            </a:r>
            <a:r>
              <a:rPr lang="ko-KR" altLang="en-US" dirty="0"/>
              <a:t>체제 구축을 위한 레이더 설치</a:t>
            </a:r>
            <a:r>
              <a:rPr lang="en-US" altLang="ko-KR" dirty="0"/>
              <a:t>). </a:t>
            </a:r>
            <a:r>
              <a:rPr lang="ko-KR" altLang="en-US" dirty="0"/>
              <a:t>미국의 미사일 방어시스템은 미국과 우방국에 대한 적의 보복공격 능력을 무력화하는 것으로</a:t>
            </a:r>
            <a:r>
              <a:rPr lang="en-US" altLang="ko-KR" dirty="0"/>
              <a:t>, </a:t>
            </a:r>
            <a:r>
              <a:rPr lang="ko-KR" altLang="en-US" dirty="0" err="1"/>
              <a:t>핵억지력에</a:t>
            </a:r>
            <a:r>
              <a:rPr lang="ko-KR" altLang="en-US" dirty="0"/>
              <a:t> 의한 평화 보장은 더 이상 불가능한 것이 된다는 것을 의미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981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28821</TotalTime>
  <Words>2178</Words>
  <Application>Microsoft Office PowerPoint</Application>
  <PresentationFormat>와이드스크린</PresentationFormat>
  <Paragraphs>108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Arial</vt:lpstr>
      <vt:lpstr>Wingdings</vt:lpstr>
      <vt:lpstr>맑은 고딕</vt:lpstr>
      <vt:lpstr>Office 테마</vt:lpstr>
      <vt:lpstr>국제정치와 핵무기</vt:lpstr>
      <vt:lpstr>핵무기란</vt:lpstr>
      <vt:lpstr>핵무기의 원료 –우라늄과 플루토늄</vt:lpstr>
      <vt:lpstr>핵무기와 상호확증파괴(MAD)</vt:lpstr>
      <vt:lpstr>핵 억지 (Deterrence)의 개념</vt:lpstr>
      <vt:lpstr>핵 억지의 조건 </vt:lpstr>
      <vt:lpstr>억지와 핵전략</vt:lpstr>
      <vt:lpstr>확대 억지(extended deterrence)의 개념</vt:lpstr>
      <vt:lpstr>핵억지에 의한 평화 보장?</vt:lpstr>
      <vt:lpstr>핵 확산: 왜 핵은 확산되는가?</vt:lpstr>
      <vt:lpstr>핵 확산: 왜 핵은 확산되는가?</vt:lpstr>
      <vt:lpstr>핵 비확산을 위한 노력</vt:lpstr>
      <vt:lpstr>NPT체제의 한계</vt:lpstr>
      <vt:lpstr>포괄적 핵실험 금지조약 (CTBT)</vt:lpstr>
      <vt:lpstr>핵무기 감축을 위한 미-러의 노력</vt:lpstr>
      <vt:lpstr>북한의 핵개발 - 1994년 1차 북핵위기</vt:lpstr>
      <vt:lpstr>PowerPoint 프레젠테이션</vt:lpstr>
      <vt:lpstr>북한의 핵개발 - 1994년 1차 북핵위기</vt:lpstr>
      <vt:lpstr>북한의 핵개발- 2002년 2차 북핵위기</vt:lpstr>
      <vt:lpstr>북한의 핵개발- 2002년 2차 북핵위기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gyucheol</dc:creator>
  <cp:lastModifiedBy>USER-PC</cp:lastModifiedBy>
  <cp:revision>38</cp:revision>
  <cp:lastPrinted>2023-09-20T08:34:19Z</cp:lastPrinted>
  <dcterms:created xsi:type="dcterms:W3CDTF">2016-05-28T10:52:32Z</dcterms:created>
  <dcterms:modified xsi:type="dcterms:W3CDTF">2024-10-09T02:33:54Z</dcterms:modified>
</cp:coreProperties>
</file>