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8F3D6-DA0D-4D02-B597-969BCE770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6C3BF9-ECD2-435B-94AD-1733D4526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5F4CA-6D19-4230-8B82-F0BD532C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DD7-F253-4F10-80AE-830E77F1A422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6C1B9-8DBB-476F-BAE0-9FC2B713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A7A07-38AB-4F00-80FD-84FB7553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890F-DE7B-486D-A8EF-5AF167DF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4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3A4CA-24BC-4581-9418-218D678E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D4411F-5DF2-4E69-ACF4-69E93175D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9C88D-8D5A-449D-A0B1-ADAF0796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DD7-F253-4F10-80AE-830E77F1A422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3428C-4504-454A-B2D0-19AF327C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2011D-A390-4515-9587-94DC75B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890F-DE7B-486D-A8EF-5AF167DF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99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4A59F3-609D-4E09-AD32-170CB3C55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01DD1-A5BB-4FB1-919E-5208C87C7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19AA0-4D6C-486F-B3B4-14E27630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DD7-F253-4F10-80AE-830E77F1A422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2AFAC-5A9F-41CA-8C2D-5820FED8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DB705-82E3-4A2D-98C0-D9FC3866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890F-DE7B-486D-A8EF-5AF167DF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62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6A747-6A92-4C13-BC85-99D46D84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756C3-A2E6-4C8C-A70A-3D225BFC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B9502-2A8A-400D-A9EB-DCF92F8A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DD7-F253-4F10-80AE-830E77F1A422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7147E-0C18-4369-A21D-761B10FA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51905-F041-4390-AA70-BEC01817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890F-DE7B-486D-A8EF-5AF167DF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726B1-C58F-46C7-91EC-E6818D92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5EBF7-B58B-413B-AAE7-DE095429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57CB2-120A-4EAA-BF9E-A25F1A70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DD7-F253-4F10-80AE-830E77F1A422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F5B1A-7BD8-4A03-AB0D-86A2BB55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723B3-F0FD-4779-BF93-8325F9E4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890F-DE7B-486D-A8EF-5AF167DF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8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55E34-7B9E-47B0-99B8-BD4DD0E2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C83EE-558E-4E81-8C63-7E85A1CFF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D6CB0A-6DAD-4DF2-8B2C-AC91777E0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59CF67-2BF8-4B36-A155-5C368F97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DD7-F253-4F10-80AE-830E77F1A422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AF782-CC1E-4542-80CB-B18C4509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7CC04-27A9-45B4-AC7B-7E1C8E8D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890F-DE7B-486D-A8EF-5AF167DF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81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14D34-8C2F-418D-974C-372468BE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2DDAF-0C3A-468B-837A-DDC0E3129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EBFC2-9133-4297-8D03-CA40EC7C2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B1B3E8-100D-422A-BD5B-990636E2C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34137B-3CD8-4AAF-9B20-77ABEBFEA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9D0B7-C321-455F-BA29-6247A317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DD7-F253-4F10-80AE-830E77F1A422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7D1365-72EF-4D75-BF55-6667DEAF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63A23A-096A-411D-8CCB-1A0EC856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890F-DE7B-486D-A8EF-5AF167DF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1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2CC5C-E14F-4755-9792-E6BF68D6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018DEF-B020-4228-BC71-3ECD12B6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DD7-F253-4F10-80AE-830E77F1A422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B96DE8-13E6-4DF3-94F0-CC0461CB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C48CC4-9B9C-49EC-A8AE-5588D053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890F-DE7B-486D-A8EF-5AF167DF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9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162E41-126A-4E90-B58A-3008F833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DD7-F253-4F10-80AE-830E77F1A422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B5B7D0-5F53-4E39-AF88-2C6205E0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B0BE83-9744-449B-8F5A-C3B6FABD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890F-DE7B-486D-A8EF-5AF167DF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9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B1CFD-D4C2-44D2-A309-A66E45B9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EBAE9-1014-48B3-8293-F169AB228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CCF2A-5C6C-4E99-94E5-B75830142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14EBDF-9E52-4FC3-A63D-0E9ADBF5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DD7-F253-4F10-80AE-830E77F1A422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213365-0463-4818-B621-2D3322CE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F6E5D7-D0C8-4065-9257-215062A0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890F-DE7B-486D-A8EF-5AF167DF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1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E5183-32AD-4195-B5B5-7A29A126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86921B-5B6D-4587-92C2-D4B9678C4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6FD37B-7471-41D7-9C22-D6FC18CA4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05A3E-7FE2-46E8-B127-0EFD4543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FDD7-F253-4F10-80AE-830E77F1A422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DB24E-A66A-4154-8279-D8D0A93F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55864C-A735-4084-B41F-8F396F79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890F-DE7B-486D-A8EF-5AF167DF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5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20A34D-EE9B-407F-8E40-375199F7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4E27E-1B8F-4D07-BD8D-FEABF4900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E8654-F742-4C50-8960-C6E6220EE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7FDD7-F253-4F10-80AE-830E77F1A422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1E63C-2BC6-44A6-9BCB-76908A88B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EADDC-26FD-4136-A8B6-18F2D2AB2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E890F-DE7B-486D-A8EF-5AF167DF0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5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420DB-C23F-409C-B53F-742001B2A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2025</a:t>
            </a:r>
            <a:r>
              <a:rPr lang="ko-KR" altLang="en-US" sz="3200" b="1" dirty="0"/>
              <a:t>년 </a:t>
            </a:r>
            <a:r>
              <a:rPr lang="en-US" altLang="ko-KR" sz="3200" b="1" dirty="0"/>
              <a:t>『</a:t>
            </a:r>
            <a:r>
              <a:rPr lang="ko-KR" altLang="en-US" sz="3200" b="1" dirty="0"/>
              <a:t>세계화와 국제관계</a:t>
            </a:r>
            <a:r>
              <a:rPr lang="en-US" altLang="ko-KR" sz="3200" b="1" dirty="0"/>
              <a:t>』</a:t>
            </a:r>
            <a:r>
              <a:rPr lang="ko-KR" altLang="en-US" sz="3200" dirty="0"/>
              <a:t> </a:t>
            </a:r>
            <a:r>
              <a:rPr lang="ko-KR" altLang="en-US" sz="3200" b="1" dirty="0"/>
              <a:t>강의계획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1C869F-625E-4033-9C0B-5CD7CF674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 err="1"/>
              <a:t>이규철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연락처</a:t>
            </a:r>
            <a:r>
              <a:rPr lang="en-US" altLang="ko-KR" dirty="0"/>
              <a:t>:gyulee@kumoh.ac.kr/ 010-9907-2972(</a:t>
            </a:r>
            <a:r>
              <a:rPr lang="ko-KR" altLang="en-US" dirty="0"/>
              <a:t>문자만 수신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연구실</a:t>
            </a:r>
            <a:r>
              <a:rPr lang="en-US" altLang="ko-KR" dirty="0"/>
              <a:t>: D210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88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DC649-6E79-4B10-9696-4ADC6022E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30" y="528506"/>
            <a:ext cx="10691070" cy="6031685"/>
          </a:xfrm>
        </p:spPr>
        <p:txBody>
          <a:bodyPr>
            <a:normAutofit fontScale="25000" lnSpcReduction="20000"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5600" b="1" dirty="0"/>
              <a:t>I. </a:t>
            </a:r>
            <a:r>
              <a:rPr lang="ko-KR" altLang="en-US" sz="5600" b="1" dirty="0"/>
              <a:t>강의목표</a:t>
            </a:r>
            <a:endParaRPr lang="ko-KR" altLang="en-US" sz="5600" dirty="0"/>
          </a:p>
          <a:p>
            <a:pPr algn="just" fontAlgn="base">
              <a:lnSpc>
                <a:spcPct val="150000"/>
              </a:lnSpc>
            </a:pPr>
            <a:r>
              <a:rPr lang="en-US" altLang="ko-KR" sz="5600" dirty="0"/>
              <a:t>-</a:t>
            </a:r>
            <a:r>
              <a:rPr lang="ko-KR" altLang="en-US" sz="5600" dirty="0"/>
              <a:t>이 수업은 세계화 시대 국제관계의 이론과 실제를 탐구하여 국제정세를 파악하는 능력을 키우는 것을 목적으로 한다</a:t>
            </a:r>
            <a:r>
              <a:rPr lang="en-US" altLang="ko-KR" sz="5600" dirty="0"/>
              <a:t>. </a:t>
            </a:r>
            <a:r>
              <a:rPr lang="ko-KR" altLang="en-US" sz="5600" dirty="0"/>
              <a:t>이 수업의 특징은 국제관계를 국제정치 관계와 국제경제 관계로 나누어 두 부분을 모두 살펴보는 것이다</a:t>
            </a:r>
            <a:r>
              <a:rPr lang="en-US" altLang="ko-KR" sz="5600" dirty="0"/>
              <a:t>. </a:t>
            </a:r>
            <a:r>
              <a:rPr lang="ko-KR" altLang="en-US" sz="5600" dirty="0"/>
              <a:t>이를 통해 국제정치경제 뉴스 전반을 이해하는 능력을 높이고 나아가 학생들이 특정 국제이슈에 대해 스스로 논평하거나 전망을 제시할 수 있도록 도와줄 것이다</a:t>
            </a:r>
            <a:r>
              <a:rPr lang="en-US" altLang="ko-KR" sz="5600" dirty="0"/>
              <a:t>. </a:t>
            </a:r>
          </a:p>
          <a:p>
            <a:pPr algn="just" fontAlgn="base">
              <a:lnSpc>
                <a:spcPct val="150000"/>
              </a:lnSpc>
            </a:pPr>
            <a:endParaRPr lang="ko-KR" altLang="en-US" sz="5600" dirty="0"/>
          </a:p>
          <a:p>
            <a:pPr algn="just" fontAlgn="base">
              <a:lnSpc>
                <a:spcPct val="150000"/>
              </a:lnSpc>
            </a:pPr>
            <a:r>
              <a:rPr lang="en-US" altLang="ko-KR" sz="5600" b="1" dirty="0"/>
              <a:t>II. </a:t>
            </a:r>
            <a:r>
              <a:rPr lang="ko-KR" altLang="en-US" sz="5600" b="1" dirty="0"/>
              <a:t>교재 및 참고자료 </a:t>
            </a:r>
            <a:endParaRPr lang="ko-KR" altLang="en-US" sz="5600" dirty="0"/>
          </a:p>
          <a:p>
            <a:pPr algn="just" fontAlgn="base">
              <a:lnSpc>
                <a:spcPct val="150000"/>
              </a:lnSpc>
            </a:pPr>
            <a:r>
              <a:rPr lang="en-US" altLang="ko-KR" sz="5600" dirty="0"/>
              <a:t>-</a:t>
            </a:r>
            <a:r>
              <a:rPr lang="ko-KR" altLang="en-US" sz="5600" dirty="0"/>
              <a:t>매 </a:t>
            </a:r>
            <a:r>
              <a:rPr lang="ko-KR" altLang="en-US" sz="5600" dirty="0" err="1"/>
              <a:t>강의시</a:t>
            </a:r>
            <a:r>
              <a:rPr lang="ko-KR" altLang="en-US" sz="5600" dirty="0"/>
              <a:t> </a:t>
            </a:r>
            <a:r>
              <a:rPr lang="en-US" altLang="ko-KR" sz="5600" dirty="0"/>
              <a:t>PPT</a:t>
            </a:r>
            <a:r>
              <a:rPr lang="ko-KR" altLang="en-US" sz="5600" dirty="0"/>
              <a:t>강의 자료 및 영상 활용 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5600" dirty="0"/>
              <a:t>-</a:t>
            </a:r>
            <a:r>
              <a:rPr lang="ko-KR" altLang="en-US" sz="5600" dirty="0"/>
              <a:t>존 베일리스 외</a:t>
            </a:r>
            <a:r>
              <a:rPr lang="en-US" altLang="ko-KR" sz="5600" dirty="0"/>
              <a:t>, </a:t>
            </a:r>
            <a:r>
              <a:rPr lang="ko-KR" altLang="en-US" sz="5600" dirty="0"/>
              <a:t>세계정치론</a:t>
            </a:r>
            <a:r>
              <a:rPr lang="en-US" altLang="ko-KR" sz="5600" dirty="0"/>
              <a:t>, </a:t>
            </a:r>
            <a:r>
              <a:rPr lang="ko-KR" altLang="en-US" sz="5600" dirty="0"/>
              <a:t>을유문화사 </a:t>
            </a:r>
            <a:r>
              <a:rPr lang="en-US" altLang="ko-KR" sz="5600" dirty="0"/>
              <a:t>/  -</a:t>
            </a:r>
            <a:r>
              <a:rPr lang="ko-KR" altLang="en-US" sz="5600" dirty="0"/>
              <a:t>유현석</a:t>
            </a:r>
            <a:r>
              <a:rPr lang="en-US" altLang="ko-KR" sz="5600" dirty="0"/>
              <a:t>, </a:t>
            </a:r>
            <a:r>
              <a:rPr lang="ko-KR" altLang="en-US" sz="5600" dirty="0" err="1"/>
              <a:t>국제정세의이해</a:t>
            </a:r>
            <a:r>
              <a:rPr lang="en-US" altLang="ko-KR" sz="5600" dirty="0"/>
              <a:t>, </a:t>
            </a:r>
            <a:r>
              <a:rPr lang="ko-KR" altLang="en-US" sz="5600" dirty="0"/>
              <a:t>한울아카데미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5600" dirty="0"/>
              <a:t>-</a:t>
            </a:r>
            <a:r>
              <a:rPr lang="ko-KR" altLang="en-US" sz="5600" dirty="0" err="1"/>
              <a:t>김준형</a:t>
            </a:r>
            <a:r>
              <a:rPr lang="en-US" altLang="ko-KR" sz="5600" dirty="0"/>
              <a:t>, </a:t>
            </a:r>
            <a:r>
              <a:rPr lang="ko-KR" altLang="en-US" sz="5600" dirty="0"/>
              <a:t>국제정치</a:t>
            </a:r>
            <a:r>
              <a:rPr lang="en-US" altLang="ko-KR" sz="5600" dirty="0"/>
              <a:t>, </a:t>
            </a:r>
            <a:r>
              <a:rPr lang="ko-KR" altLang="en-US" sz="5600" dirty="0"/>
              <a:t>오름  </a:t>
            </a:r>
            <a:r>
              <a:rPr lang="en-US" altLang="ko-KR" sz="5600" dirty="0"/>
              <a:t>/ -</a:t>
            </a:r>
            <a:r>
              <a:rPr lang="ko-KR" altLang="en-US" sz="5600" dirty="0"/>
              <a:t>김석우</a:t>
            </a:r>
            <a:r>
              <a:rPr lang="en-US" altLang="ko-KR" sz="5600" dirty="0"/>
              <a:t>, </a:t>
            </a:r>
            <a:r>
              <a:rPr lang="ko-KR" altLang="en-US" sz="5600" dirty="0"/>
              <a:t>국제정치경제의 이해</a:t>
            </a:r>
            <a:r>
              <a:rPr lang="en-US" altLang="ko-KR" sz="5600" dirty="0"/>
              <a:t>, </a:t>
            </a:r>
            <a:r>
              <a:rPr lang="ko-KR" altLang="en-US" sz="5600" dirty="0"/>
              <a:t>한울아카데미</a:t>
            </a:r>
            <a:endParaRPr lang="en-US" altLang="ko-KR" sz="5600" dirty="0"/>
          </a:p>
          <a:p>
            <a:pPr algn="just" fontAlgn="base">
              <a:lnSpc>
                <a:spcPct val="120000"/>
              </a:lnSpc>
            </a:pPr>
            <a:endParaRPr lang="ko-KR" altLang="en-US" sz="5600" dirty="0"/>
          </a:p>
          <a:p>
            <a:pPr algn="just" fontAlgn="base">
              <a:lnSpc>
                <a:spcPct val="170000"/>
              </a:lnSpc>
            </a:pPr>
            <a:r>
              <a:rPr lang="en-US" altLang="ko-KR" sz="5600" b="1" dirty="0"/>
              <a:t>III. </a:t>
            </a:r>
            <a:r>
              <a:rPr lang="ko-KR" altLang="en-US" sz="5600" b="1" dirty="0"/>
              <a:t>수업방식 및 성적</a:t>
            </a:r>
            <a:endParaRPr lang="ko-KR" altLang="en-US" sz="5600" dirty="0"/>
          </a:p>
          <a:p>
            <a:pPr fontAlgn="base">
              <a:lnSpc>
                <a:spcPct val="170000"/>
              </a:lnSpc>
            </a:pPr>
            <a:r>
              <a:rPr lang="en-US" altLang="ko-KR" sz="5600" dirty="0"/>
              <a:t>-</a:t>
            </a:r>
            <a:r>
              <a:rPr lang="ko-KR" altLang="en-US" sz="5600" dirty="0"/>
              <a:t>강의 중심의 수업</a:t>
            </a:r>
            <a:r>
              <a:rPr lang="en-US" altLang="ko-KR" sz="5600" dirty="0"/>
              <a:t>/ </a:t>
            </a:r>
            <a:r>
              <a:rPr lang="ko-KR" altLang="en-US" sz="5600" dirty="0"/>
              <a:t>성적은 출석 </a:t>
            </a:r>
            <a:r>
              <a:rPr lang="en-US" altLang="ko-KR" sz="5600" dirty="0"/>
              <a:t>(10%), </a:t>
            </a:r>
            <a:r>
              <a:rPr lang="ko-KR" altLang="en-US" sz="5600" dirty="0"/>
              <a:t>과제 </a:t>
            </a:r>
            <a:r>
              <a:rPr lang="en-US" altLang="ko-KR" sz="5600" dirty="0"/>
              <a:t>(20%), </a:t>
            </a:r>
            <a:r>
              <a:rPr lang="ko-KR" altLang="en-US" sz="5600" dirty="0"/>
              <a:t>시험 </a:t>
            </a:r>
            <a:r>
              <a:rPr lang="en-US" altLang="ko-KR" sz="5600" dirty="0"/>
              <a:t>(70%)</a:t>
            </a:r>
            <a:r>
              <a:rPr lang="ko-KR" altLang="en-US" sz="5600" dirty="0"/>
              <a:t>을 합산하여 산출</a:t>
            </a:r>
            <a:r>
              <a:rPr lang="en-US" altLang="ko-KR" sz="5600" dirty="0"/>
              <a:t>.</a:t>
            </a:r>
          </a:p>
          <a:p>
            <a:pPr fontAlgn="base">
              <a:lnSpc>
                <a:spcPct val="170000"/>
              </a:lnSpc>
            </a:pPr>
            <a:r>
              <a:rPr lang="en-US" altLang="ko-KR" sz="5600" dirty="0"/>
              <a:t>-</a:t>
            </a:r>
            <a:r>
              <a:rPr lang="ko-KR" altLang="en-US" sz="5600" dirty="0"/>
              <a:t>강의지원시스템에 비정기적으로 게시하는 영상 자료 시청 </a:t>
            </a:r>
            <a:endParaRPr lang="en-US" altLang="ko-KR" sz="5600" dirty="0"/>
          </a:p>
          <a:p>
            <a:pPr fontAlgn="base">
              <a:lnSpc>
                <a:spcPct val="170000"/>
              </a:lnSpc>
            </a:pPr>
            <a:r>
              <a:rPr lang="en-US" altLang="ko-KR" sz="5600" dirty="0"/>
              <a:t>-</a:t>
            </a:r>
            <a:r>
              <a:rPr lang="ko-KR" altLang="en-US" sz="5600" dirty="0"/>
              <a:t>발표 시에 가산점</a:t>
            </a:r>
            <a:r>
              <a:rPr lang="en-US" altLang="ko-KR" sz="5600" dirty="0"/>
              <a:t> </a:t>
            </a:r>
            <a:r>
              <a:rPr lang="ko-KR" altLang="en-US" sz="5600" dirty="0"/>
              <a:t>부여 </a:t>
            </a:r>
            <a:r>
              <a:rPr lang="en-US" altLang="ko-KR" sz="5600" dirty="0"/>
              <a:t> </a:t>
            </a:r>
          </a:p>
          <a:p>
            <a:pPr fontAlgn="base">
              <a:lnSpc>
                <a:spcPct val="170000"/>
              </a:lnSpc>
            </a:pPr>
            <a:r>
              <a:rPr lang="en-US" altLang="ko-KR" sz="5600" dirty="0"/>
              <a:t>-</a:t>
            </a:r>
            <a:r>
              <a:rPr lang="ko-KR" altLang="en-US" sz="5600" dirty="0"/>
              <a:t>독서인증제 참가 시에 가산점 부여 </a:t>
            </a:r>
          </a:p>
          <a:p>
            <a:pPr algn="just">
              <a:lnSpc>
                <a:spcPct val="16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685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5688F-6DCB-4087-B383-6E114A4D1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728"/>
            <a:ext cx="10515600" cy="5665235"/>
          </a:xfrm>
        </p:spPr>
        <p:txBody>
          <a:bodyPr numCol="2">
            <a:normAutofit fontScale="77500" lnSpcReduction="20000"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dirty="0"/>
              <a:t>IV. </a:t>
            </a:r>
            <a:r>
              <a:rPr lang="ko-KR" altLang="en-US" b="1" dirty="0"/>
              <a:t>주별 수업계획 </a:t>
            </a:r>
            <a:endParaRPr lang="en-US" altLang="ko-KR" b="1" dirty="0"/>
          </a:p>
          <a:p>
            <a:pPr algn="just" fontAlgn="base">
              <a:lnSpc>
                <a:spcPct val="160000"/>
              </a:lnSpc>
            </a:pPr>
            <a:endParaRPr lang="ko-KR" altLang="en-US" sz="1400" dirty="0"/>
          </a:p>
          <a:p>
            <a:pPr algn="just" fontAlgn="base">
              <a:lnSpc>
                <a:spcPct val="16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수업 소개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국제정치를 바라보는 시각 </a:t>
            </a:r>
            <a:r>
              <a:rPr lang="en-US" altLang="ko-KR" dirty="0"/>
              <a:t>1</a:t>
            </a:r>
            <a:endParaRPr lang="ko-KR" altLang="en-US" dirty="0"/>
          </a:p>
          <a:p>
            <a:pPr algn="just" fontAlgn="base">
              <a:lnSpc>
                <a:spcPct val="16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국제정치를 바라보는 시각 </a:t>
            </a:r>
            <a:r>
              <a:rPr lang="en-US" altLang="ko-KR" dirty="0"/>
              <a:t>2</a:t>
            </a:r>
            <a:endParaRPr lang="ko-KR" altLang="en-US" dirty="0"/>
          </a:p>
          <a:p>
            <a:pPr algn="just" fontAlgn="base">
              <a:lnSpc>
                <a:spcPct val="16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핵무기와 안보의 국제정치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외교와 대외정책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국제연합</a:t>
            </a:r>
            <a:r>
              <a:rPr lang="en-US" altLang="ko-KR" dirty="0"/>
              <a:t>(UN)</a:t>
            </a:r>
            <a:r>
              <a:rPr lang="ko-KR" altLang="en-US" dirty="0"/>
              <a:t>의 역할과 한계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기후위기와 환경문제의 국제정치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dirty="0"/>
              <a:t>8. </a:t>
            </a:r>
            <a:r>
              <a:rPr lang="ko-KR" altLang="en-US" dirty="0"/>
              <a:t>중간고사 </a:t>
            </a:r>
          </a:p>
          <a:p>
            <a:pPr algn="just" fontAlgn="base">
              <a:lnSpc>
                <a:spcPct val="160000"/>
              </a:lnSpc>
            </a:pPr>
            <a:endParaRPr lang="en-US" altLang="ko-KR" dirty="0"/>
          </a:p>
          <a:p>
            <a:pPr algn="just" fontAlgn="base">
              <a:lnSpc>
                <a:spcPct val="160000"/>
              </a:lnSpc>
            </a:pPr>
            <a:endParaRPr lang="en-US" altLang="ko-KR" dirty="0"/>
          </a:p>
          <a:p>
            <a:pPr algn="just" fontAlgn="base">
              <a:lnSpc>
                <a:spcPct val="160000"/>
              </a:lnSpc>
            </a:pPr>
            <a:r>
              <a:rPr lang="en-US" altLang="ko-KR" dirty="0"/>
              <a:t>9. </a:t>
            </a:r>
            <a:r>
              <a:rPr lang="ko-KR" altLang="en-US" dirty="0"/>
              <a:t>국제사회의 인권과 국제정치 </a:t>
            </a:r>
            <a:endParaRPr lang="en-US" altLang="ko-KR" dirty="0"/>
          </a:p>
          <a:p>
            <a:pPr algn="just" fontAlgn="base">
              <a:lnSpc>
                <a:spcPct val="160000"/>
              </a:lnSpc>
            </a:pPr>
            <a:r>
              <a:rPr lang="en-US" altLang="ko-KR" dirty="0"/>
              <a:t>10. </a:t>
            </a:r>
            <a:r>
              <a:rPr lang="ko-KR" altLang="en-US" dirty="0"/>
              <a:t>한미 동맹의 정치학</a:t>
            </a:r>
            <a:endParaRPr lang="en-US" altLang="ko-KR" dirty="0"/>
          </a:p>
          <a:p>
            <a:pPr algn="just" fontAlgn="base">
              <a:lnSpc>
                <a:spcPct val="160000"/>
              </a:lnSpc>
            </a:pPr>
            <a:r>
              <a:rPr lang="en-US" altLang="ko-KR" dirty="0"/>
              <a:t>11. </a:t>
            </a:r>
            <a:r>
              <a:rPr lang="ko-KR" altLang="en-US" dirty="0"/>
              <a:t>유럽연합의 발전과 퇴보 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dirty="0"/>
              <a:t>12. </a:t>
            </a:r>
            <a:r>
              <a:rPr lang="ko-KR" altLang="en-US" dirty="0"/>
              <a:t>세계화와 국제정치경제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dirty="0"/>
              <a:t>13. </a:t>
            </a:r>
            <a:r>
              <a:rPr lang="ko-KR" altLang="en-US" dirty="0"/>
              <a:t>국제통화체제와 달러 패권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dirty="0"/>
              <a:t>14. </a:t>
            </a:r>
            <a:r>
              <a:rPr lang="ko-KR" altLang="en-US" dirty="0"/>
              <a:t>미</a:t>
            </a:r>
            <a:r>
              <a:rPr lang="en-US" altLang="ko-KR" dirty="0"/>
              <a:t>-</a:t>
            </a:r>
            <a:r>
              <a:rPr lang="ko-KR" altLang="en-US" dirty="0"/>
              <a:t>중 패권경쟁과</a:t>
            </a:r>
            <a:r>
              <a:rPr lang="en-US" altLang="ko-KR" dirty="0"/>
              <a:t> </a:t>
            </a:r>
            <a:r>
              <a:rPr lang="ko-KR" altLang="en-US" dirty="0"/>
              <a:t>탈세계화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dirty="0"/>
              <a:t>15. </a:t>
            </a:r>
            <a:r>
              <a:rPr lang="ko-KR" altLang="en-US" dirty="0"/>
              <a:t>기말고사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14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B2E62-6AA4-4A0B-BAF5-04BE449AE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338"/>
            <a:ext cx="10515600" cy="5914239"/>
          </a:xfrm>
        </p:spPr>
        <p:txBody>
          <a:bodyPr>
            <a:normAutofit fontScale="55000" lnSpcReduction="20000"/>
          </a:bodyPr>
          <a:lstStyle/>
          <a:p>
            <a:pPr fontAlgn="base">
              <a:lnSpc>
                <a:spcPct val="170000"/>
              </a:lnSpc>
            </a:pPr>
            <a:r>
              <a:rPr lang="en-US" altLang="ko-KR" b="1" dirty="0"/>
              <a:t>※ </a:t>
            </a:r>
            <a:r>
              <a:rPr lang="ko-KR" altLang="en-US" b="1" dirty="0"/>
              <a:t>과제 주제 </a:t>
            </a:r>
            <a:endParaRPr lang="en-US" altLang="ko-KR" b="1" dirty="0"/>
          </a:p>
          <a:p>
            <a:pPr fontAlgn="base">
              <a:lnSpc>
                <a:spcPct val="170000"/>
              </a:lnSpc>
            </a:pPr>
            <a:r>
              <a:rPr lang="en-US" altLang="ko-KR" b="1" dirty="0"/>
              <a:t>(</a:t>
            </a:r>
            <a:r>
              <a:rPr lang="ko-KR" altLang="en-US" b="1" dirty="0"/>
              <a:t>기말고사 전까지 </a:t>
            </a:r>
            <a:r>
              <a:rPr lang="en-US" altLang="ko-KR" b="1" dirty="0"/>
              <a:t>LMS</a:t>
            </a:r>
            <a:r>
              <a:rPr lang="ko-KR" altLang="en-US" b="1" dirty="0"/>
              <a:t>를 통해 제출</a:t>
            </a:r>
            <a:r>
              <a:rPr lang="en-US" altLang="ko-KR" b="1" dirty="0"/>
              <a:t>; </a:t>
            </a:r>
            <a:r>
              <a:rPr lang="ko-KR" altLang="en-US" b="1" dirty="0"/>
              <a:t>형식</a:t>
            </a:r>
            <a:r>
              <a:rPr lang="en-US" altLang="ko-KR" b="1" dirty="0"/>
              <a:t>: </a:t>
            </a:r>
            <a:r>
              <a:rPr lang="en-US" altLang="ko-KR" b="1" dirty="0" err="1"/>
              <a:t>ChatGPT</a:t>
            </a:r>
            <a:r>
              <a:rPr lang="en-US" altLang="ko-KR" b="1" dirty="0"/>
              <a:t> </a:t>
            </a:r>
            <a:r>
              <a:rPr lang="ko-KR" altLang="en-US" b="1" dirty="0"/>
              <a:t>등 생성형 </a:t>
            </a:r>
            <a:r>
              <a:rPr lang="en-US" altLang="ko-KR" b="1" dirty="0"/>
              <a:t>AI</a:t>
            </a:r>
            <a:r>
              <a:rPr lang="ko-KR" altLang="en-US" b="1" dirty="0"/>
              <a:t>와의 질의 응답 활용</a:t>
            </a:r>
            <a:r>
              <a:rPr lang="en-US" altLang="ko-KR" b="1" dirty="0"/>
              <a:t>) </a:t>
            </a:r>
            <a:endParaRPr lang="ko-KR" altLang="en-US" dirty="0"/>
          </a:p>
          <a:p>
            <a:pPr fontAlgn="base">
              <a:lnSpc>
                <a:spcPct val="170000"/>
              </a:lnSpc>
            </a:pPr>
            <a:r>
              <a:rPr lang="en-US" altLang="ko-KR" dirty="0"/>
              <a:t>1) </a:t>
            </a:r>
            <a:r>
              <a:rPr lang="ko-KR" altLang="en-US" dirty="0"/>
              <a:t>미국 트럼프 정부와 바이든 정부의 통상 및 외교 정책 비교 분석 </a:t>
            </a:r>
          </a:p>
          <a:p>
            <a:pPr fontAlgn="base">
              <a:lnSpc>
                <a:spcPct val="170000"/>
              </a:lnSpc>
            </a:pPr>
            <a:r>
              <a:rPr lang="en-US" altLang="ko-KR" dirty="0"/>
              <a:t>2) </a:t>
            </a:r>
            <a:r>
              <a:rPr lang="ko-KR" altLang="en-US" dirty="0"/>
              <a:t>중국 일대일로 정책의 명과 암 </a:t>
            </a:r>
          </a:p>
          <a:p>
            <a:pPr fontAlgn="base">
              <a:lnSpc>
                <a:spcPct val="170000"/>
              </a:lnSpc>
            </a:pPr>
            <a:r>
              <a:rPr lang="en-US" altLang="ko-KR" dirty="0"/>
              <a:t>3) </a:t>
            </a:r>
            <a:r>
              <a:rPr lang="ko-KR" altLang="en-US" dirty="0"/>
              <a:t>국제기구의 역할과 한계 </a:t>
            </a:r>
            <a:r>
              <a:rPr lang="en-US" altLang="ko-KR" dirty="0"/>
              <a:t>(</a:t>
            </a:r>
            <a:r>
              <a:rPr lang="ko-KR" altLang="en-US" dirty="0"/>
              <a:t>사례연구</a:t>
            </a:r>
            <a:r>
              <a:rPr lang="en-US" altLang="ko-KR" dirty="0"/>
              <a:t>) </a:t>
            </a:r>
            <a:endParaRPr lang="ko-KR" altLang="en-US" dirty="0"/>
          </a:p>
          <a:p>
            <a:pPr fontAlgn="base">
              <a:lnSpc>
                <a:spcPct val="170000"/>
              </a:lnSpc>
            </a:pPr>
            <a:r>
              <a:rPr lang="en-US" altLang="ko-KR" dirty="0"/>
              <a:t>4) </a:t>
            </a:r>
            <a:r>
              <a:rPr lang="ko-KR" altLang="en-US" dirty="0"/>
              <a:t>세계 주요 국가 소프트 파워 순위 비교</a:t>
            </a:r>
            <a:r>
              <a:rPr lang="en-US" altLang="ko-KR" dirty="0"/>
              <a:t>-</a:t>
            </a:r>
            <a:r>
              <a:rPr lang="ko-KR" altLang="en-US" dirty="0"/>
              <a:t>분석</a:t>
            </a:r>
          </a:p>
          <a:p>
            <a:pPr fontAlgn="base">
              <a:lnSpc>
                <a:spcPct val="170000"/>
              </a:lnSpc>
            </a:pPr>
            <a:r>
              <a:rPr lang="en-US" altLang="ko-KR" dirty="0"/>
              <a:t>5) </a:t>
            </a:r>
            <a:r>
              <a:rPr lang="ko-KR" altLang="en-US" dirty="0"/>
              <a:t>반도체 공급망을 둘러싼 국제 갈등과 협력 동향 </a:t>
            </a:r>
          </a:p>
          <a:p>
            <a:pPr fontAlgn="base">
              <a:lnSpc>
                <a:spcPct val="170000"/>
              </a:lnSpc>
            </a:pPr>
            <a:r>
              <a:rPr lang="en-US" altLang="ko-KR" dirty="0"/>
              <a:t>6) </a:t>
            </a:r>
            <a:r>
              <a:rPr lang="ko-KR" altLang="en-US" dirty="0"/>
              <a:t>기후위기에 대한 유럽연합의 대응 정책과 한국의 대응 방안 </a:t>
            </a:r>
          </a:p>
          <a:p>
            <a:pPr fontAlgn="base">
              <a:lnSpc>
                <a:spcPct val="170000"/>
              </a:lnSpc>
            </a:pPr>
            <a:r>
              <a:rPr lang="en-US" altLang="ko-KR" dirty="0"/>
              <a:t>7) </a:t>
            </a:r>
            <a:r>
              <a:rPr lang="ko-KR" altLang="en-US" dirty="0"/>
              <a:t>미국 트럼프 행정부의 대중국 전략과 정책 </a:t>
            </a:r>
            <a:r>
              <a:rPr lang="en-US" altLang="ko-KR" dirty="0"/>
              <a:t>(</a:t>
            </a:r>
            <a:r>
              <a:rPr lang="ko-KR" altLang="en-US" dirty="0"/>
              <a:t>동맹정책을 중심으로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>
              <a:lnSpc>
                <a:spcPct val="170000"/>
              </a:lnSpc>
            </a:pPr>
            <a:r>
              <a:rPr lang="en-US" altLang="ko-KR" dirty="0"/>
              <a:t>8) </a:t>
            </a:r>
            <a:r>
              <a:rPr lang="ko-KR" altLang="en-US" dirty="0"/>
              <a:t>유럽의 대중국 정책 </a:t>
            </a:r>
            <a:r>
              <a:rPr lang="en-US" altLang="ko-KR" dirty="0"/>
              <a:t>(</a:t>
            </a:r>
            <a:r>
              <a:rPr lang="ko-KR" altLang="en-US" dirty="0"/>
              <a:t>민주주의와 인권 이슈를 중심으로</a:t>
            </a:r>
            <a:r>
              <a:rPr lang="en-US" altLang="ko-KR" dirty="0"/>
              <a:t>) </a:t>
            </a:r>
            <a:endParaRPr lang="ko-KR" altLang="en-US" dirty="0"/>
          </a:p>
          <a:p>
            <a:pPr fontAlgn="base">
              <a:lnSpc>
                <a:spcPct val="170000"/>
              </a:lnSpc>
            </a:pPr>
            <a:r>
              <a:rPr lang="en-US" altLang="ko-KR" dirty="0"/>
              <a:t>9) </a:t>
            </a:r>
            <a:r>
              <a:rPr lang="ko-KR" altLang="en-US" dirty="0"/>
              <a:t>중국 디지털 위안화의 가능성과 한계 </a:t>
            </a:r>
          </a:p>
          <a:p>
            <a:pPr fontAlgn="base">
              <a:lnSpc>
                <a:spcPct val="170000"/>
              </a:lnSpc>
            </a:pPr>
            <a:r>
              <a:rPr lang="en-US" altLang="ko-KR" dirty="0"/>
              <a:t>10) </a:t>
            </a:r>
            <a:r>
              <a:rPr lang="ko-KR" altLang="en-US" dirty="0"/>
              <a:t>기타 중요한 국제 이슈에 관한 주제 </a:t>
            </a:r>
            <a:r>
              <a:rPr lang="en-US" altLang="ko-KR" dirty="0"/>
              <a:t>(</a:t>
            </a:r>
            <a:r>
              <a:rPr lang="ko-KR" altLang="en-US" dirty="0"/>
              <a:t>담당교수와 상의 후 결정</a:t>
            </a:r>
            <a:r>
              <a:rPr lang="en-US" altLang="ko-KR" dirty="0"/>
              <a:t>) </a:t>
            </a:r>
            <a:endParaRPr lang="ko-KR" altLang="en-US" dirty="0"/>
          </a:p>
          <a:p>
            <a:pPr algn="just">
              <a:lnSpc>
                <a:spcPct val="17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70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04F03-1E8A-4BF3-9FA6-E34751A03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394"/>
            <a:ext cx="10515600" cy="5989740"/>
          </a:xfrm>
        </p:spPr>
        <p:txBody>
          <a:bodyPr numCol="1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800" b="1" dirty="0"/>
              <a:t>※ </a:t>
            </a:r>
            <a:r>
              <a:rPr lang="ko-KR" altLang="en-US" sz="1800" b="1" dirty="0"/>
              <a:t>도서관 독서인증제 참여 도서 </a:t>
            </a:r>
            <a:endParaRPr lang="ko-KR" altLang="en-US" sz="1800" dirty="0"/>
          </a:p>
          <a:p>
            <a:pPr fontAlgn="base">
              <a:lnSpc>
                <a:spcPct val="150000"/>
              </a:lnSpc>
            </a:pPr>
            <a:r>
              <a:rPr lang="en-US" altLang="ko-KR" sz="1800" dirty="0"/>
              <a:t>-</a:t>
            </a:r>
            <a:r>
              <a:rPr lang="ko-KR" altLang="en-US" sz="1800" dirty="0"/>
              <a:t>그들이 말하지 않는 </a:t>
            </a:r>
            <a:r>
              <a:rPr lang="en-US" altLang="ko-KR" sz="1800" dirty="0"/>
              <a:t>23</a:t>
            </a:r>
            <a:r>
              <a:rPr lang="ko-KR" altLang="en-US" sz="1800" dirty="0"/>
              <a:t>가지</a:t>
            </a:r>
            <a:r>
              <a:rPr lang="en-US" altLang="ko-KR" sz="1800" dirty="0"/>
              <a:t>:</a:t>
            </a:r>
            <a:r>
              <a:rPr lang="ko-KR" altLang="en-US" sz="1800" dirty="0"/>
              <a:t>장하준 더 나은 자본주의를 말하다 </a:t>
            </a:r>
            <a:r>
              <a:rPr lang="en-US" altLang="ko-KR" sz="1800" dirty="0"/>
              <a:t>(</a:t>
            </a:r>
            <a:r>
              <a:rPr lang="ko-KR" altLang="en-US" sz="1800" dirty="0"/>
              <a:t>장하준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fontAlgn="base">
              <a:lnSpc>
                <a:spcPct val="150000"/>
              </a:lnSpc>
            </a:pPr>
            <a:r>
              <a:rPr lang="en-US" altLang="ko-KR" sz="1800" dirty="0"/>
              <a:t>-</a:t>
            </a:r>
            <a:r>
              <a:rPr lang="ko-KR" altLang="en-US" sz="1800" dirty="0"/>
              <a:t>불황의 경제학 </a:t>
            </a:r>
            <a:r>
              <a:rPr lang="en-US" altLang="ko-KR" sz="1800" dirty="0"/>
              <a:t>(</a:t>
            </a:r>
            <a:r>
              <a:rPr lang="ko-KR" altLang="en-US" sz="1800" dirty="0"/>
              <a:t>폴 크루그먼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fontAlgn="base">
              <a:lnSpc>
                <a:spcPct val="150000"/>
              </a:lnSpc>
            </a:pPr>
            <a:r>
              <a:rPr lang="en-US" altLang="ko-KR" sz="1800" dirty="0"/>
              <a:t>-</a:t>
            </a:r>
            <a:r>
              <a:rPr lang="ko-KR" altLang="en-US" sz="1800" dirty="0"/>
              <a:t>미래를 말하다 </a:t>
            </a:r>
            <a:r>
              <a:rPr lang="en-US" altLang="ko-KR" sz="1800" dirty="0"/>
              <a:t>(</a:t>
            </a:r>
            <a:r>
              <a:rPr lang="ko-KR" altLang="en-US" sz="1800" dirty="0"/>
              <a:t>폴 크루그먼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fontAlgn="base">
              <a:lnSpc>
                <a:spcPct val="150000"/>
              </a:lnSpc>
            </a:pPr>
            <a:r>
              <a:rPr lang="en-US" altLang="ko-KR" sz="1800" dirty="0"/>
              <a:t>-</a:t>
            </a:r>
            <a:r>
              <a:rPr lang="ko-KR" altLang="en-US" sz="1800" dirty="0"/>
              <a:t>자본의 시대 </a:t>
            </a:r>
            <a:r>
              <a:rPr lang="en-US" altLang="ko-KR" sz="1800" dirty="0"/>
              <a:t>(</a:t>
            </a:r>
            <a:r>
              <a:rPr lang="ko-KR" altLang="en-US" sz="1800" dirty="0"/>
              <a:t>에릭 </a:t>
            </a:r>
            <a:r>
              <a:rPr lang="ko-KR" altLang="en-US" sz="1800" dirty="0" err="1"/>
              <a:t>홉스봄</a:t>
            </a:r>
            <a:r>
              <a:rPr lang="en-US" altLang="ko-KR" sz="1800" dirty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800" dirty="0"/>
              <a:t>-</a:t>
            </a:r>
            <a:r>
              <a:rPr lang="ko-KR" altLang="en-US" sz="1800" dirty="0"/>
              <a:t>지적 대화를 위한 넓고 얕은 지식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채사장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fontAlgn="base">
              <a:lnSpc>
                <a:spcPct val="150000"/>
              </a:lnSpc>
            </a:pPr>
            <a:endParaRPr lang="en-US" altLang="ko-KR" sz="1800" dirty="0"/>
          </a:p>
          <a:p>
            <a:pPr fontAlgn="base">
              <a:lnSpc>
                <a:spcPct val="150000"/>
              </a:lnSpc>
            </a:pPr>
            <a:r>
              <a:rPr lang="ko-KR" altLang="en-US" sz="1800" dirty="0"/>
              <a:t>□ 참여방법</a:t>
            </a:r>
          </a:p>
          <a:p>
            <a:pPr fontAlgn="base">
              <a:lnSpc>
                <a:spcPct val="150000"/>
              </a:lnSpc>
            </a:pPr>
            <a:r>
              <a:rPr lang="en-US" altLang="ko-KR" sz="1800" dirty="0"/>
              <a:t>- </a:t>
            </a:r>
            <a:r>
              <a:rPr lang="ko-KR" altLang="en-US" sz="1800" dirty="0"/>
              <a:t>독서인증제 선정도서 읽기</a:t>
            </a:r>
            <a:r>
              <a:rPr lang="en-US" altLang="ko-KR" sz="1800" dirty="0"/>
              <a:t>(</a:t>
            </a:r>
            <a:r>
              <a:rPr lang="ko-KR" altLang="en-US" sz="1800" dirty="0"/>
              <a:t>도서관 </a:t>
            </a:r>
            <a:r>
              <a:rPr lang="en-US" altLang="ko-KR" sz="1800" dirty="0"/>
              <a:t>3</a:t>
            </a:r>
            <a:r>
              <a:rPr lang="ko-KR" altLang="en-US" sz="1800" dirty="0"/>
              <a:t>층 독서인증제 코너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fontAlgn="base">
              <a:lnSpc>
                <a:spcPct val="150000"/>
              </a:lnSpc>
            </a:pPr>
            <a:r>
              <a:rPr lang="en-US" altLang="ko-KR" sz="1800" dirty="0"/>
              <a:t>- </a:t>
            </a:r>
            <a:r>
              <a:rPr lang="ko-KR" altLang="en-US" sz="1800" dirty="0"/>
              <a:t>원스톱 </a:t>
            </a:r>
            <a:r>
              <a:rPr lang="en-US" altLang="ko-KR" sz="1800" dirty="0"/>
              <a:t>&gt; </a:t>
            </a:r>
            <a:r>
              <a:rPr lang="ko-KR" altLang="en-US" sz="1800" dirty="0"/>
              <a:t>독서인증 </a:t>
            </a:r>
            <a:r>
              <a:rPr lang="en-US" altLang="ko-KR" sz="1800" dirty="0"/>
              <a:t>&gt; </a:t>
            </a:r>
            <a:r>
              <a:rPr lang="ko-KR" altLang="en-US" sz="1800" dirty="0"/>
              <a:t>독후감 ‘독서인증신청＇</a:t>
            </a:r>
          </a:p>
          <a:p>
            <a:pPr fontAlgn="base">
              <a:lnSpc>
                <a:spcPct val="150000"/>
              </a:lnSpc>
            </a:pPr>
            <a:r>
              <a:rPr lang="en-US" altLang="ko-KR" sz="1800" dirty="0"/>
              <a:t>- </a:t>
            </a:r>
            <a:r>
              <a:rPr lang="ko-KR" altLang="en-US" sz="1800" dirty="0"/>
              <a:t>독서인증제 </a:t>
            </a:r>
            <a:r>
              <a:rPr lang="ko-KR" altLang="en-US" sz="1800" dirty="0" err="1"/>
              <a:t>도서별</a:t>
            </a:r>
            <a:r>
              <a:rPr lang="ko-KR" altLang="en-US" sz="1800" dirty="0"/>
              <a:t> 지도교수 평가 인증</a:t>
            </a:r>
          </a:p>
          <a:p>
            <a:pPr algn="just" fontAlgn="base">
              <a:lnSpc>
                <a:spcPct val="150000"/>
              </a:lnSpc>
            </a:pP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65291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457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2025년 『세계화와 국제관계』 강의계획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2022년 2학기 『세계화와 국제관계』 강의계획</dc:title>
  <dc:creator>USER-PC</dc:creator>
  <cp:lastModifiedBy>USER-PC</cp:lastModifiedBy>
  <cp:revision>10</cp:revision>
  <dcterms:created xsi:type="dcterms:W3CDTF">2022-09-13T01:15:10Z</dcterms:created>
  <dcterms:modified xsi:type="dcterms:W3CDTF">2025-03-04T00:32:52Z</dcterms:modified>
</cp:coreProperties>
</file>