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5" r:id="rId4"/>
    <p:sldId id="258" r:id="rId5"/>
    <p:sldId id="259" r:id="rId6"/>
    <p:sldId id="276" r:id="rId7"/>
    <p:sldId id="260" r:id="rId8"/>
    <p:sldId id="277" r:id="rId9"/>
    <p:sldId id="274" r:id="rId10"/>
    <p:sldId id="280" r:id="rId11"/>
    <p:sldId id="262" r:id="rId12"/>
    <p:sldId id="269" r:id="rId13"/>
    <p:sldId id="265" r:id="rId14"/>
    <p:sldId id="278" r:id="rId15"/>
    <p:sldId id="279" r:id="rId16"/>
    <p:sldId id="270" r:id="rId17"/>
    <p:sldId id="271" r:id="rId18"/>
    <p:sldId id="272" r:id="rId19"/>
    <p:sldId id="261" r:id="rId20"/>
    <p:sldId id="273" r:id="rId21"/>
    <p:sldId id="264" r:id="rId22"/>
    <p:sldId id="266" r:id="rId23"/>
    <p:sldId id="267" r:id="rId24"/>
    <p:sldId id="263" r:id="rId25"/>
    <p:sldId id="268" r:id="rId2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64988" autoAdjust="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6EE5-A912-4DFB-8E00-19203CFCDCFC}" type="datetimeFigureOut">
              <a:rPr lang="sv-SE" smtClean="0"/>
              <a:t>2017-10-16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5722A-B490-4F7B-A61D-AA19F38B2928}" type="slidenum">
              <a:rPr lang="sv-SE" smtClean="0"/>
              <a:t>‹#›</a:t>
            </a:fld>
            <a:endParaRPr lang="sv-SE"/>
          </a:p>
        </p:txBody>
      </p:sp>
    </p:spTree>
    <p:extLst>
      <p:ext uri="{BB962C8B-B14F-4D97-AF65-F5344CB8AC3E}">
        <p14:creationId xmlns:p14="http://schemas.microsoft.com/office/powerpoint/2010/main" val="107291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Journo -&gt; tech</a:t>
            </a:r>
          </a:p>
          <a:p>
            <a:endParaRPr lang="sv-SE" dirty="0"/>
          </a:p>
          <a:p>
            <a:r>
              <a:rPr lang="sv-SE" dirty="0"/>
              <a:t>Lärt mig språk – bilder: duo, grammatik</a:t>
            </a:r>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2</a:t>
            </a:fld>
            <a:endParaRPr lang="sv-SE"/>
          </a:p>
        </p:txBody>
      </p:sp>
    </p:spTree>
    <p:extLst>
      <p:ext uri="{BB962C8B-B14F-4D97-AF65-F5344CB8AC3E}">
        <p14:creationId xmlns:p14="http://schemas.microsoft.com/office/powerpoint/2010/main" val="1816167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Jamen</a:t>
            </a:r>
            <a:r>
              <a:rPr lang="sv-SE" baseline="0" dirty="0"/>
              <a:t> då så. Stressa inte. Bra, då var det klart, då kan vi gå hem... Så klart en sån där sak som är lätt att säga och svårare att göra. </a:t>
            </a:r>
          </a:p>
          <a:p>
            <a:r>
              <a:rPr lang="sv-SE" baseline="0" dirty="0"/>
              <a:t>Det finns ingen silver bullet-lösning mot stress, det handlar om hur man läggar upp sitt liv, eller i värsta fall hur andra lägger upp ens liv åt en. </a:t>
            </a:r>
          </a:p>
          <a:p>
            <a:endParaRPr lang="sv-SE" baseline="0" dirty="0"/>
          </a:p>
          <a:p>
            <a:r>
              <a:rPr lang="sv-SE" baseline="0" dirty="0"/>
              <a:t>Ändra vanor kan vara svårt, det finns folk som går i KBT-terapi i många år för att försöka ändra på sina grundläggande vanor. </a:t>
            </a:r>
          </a:p>
          <a:p>
            <a:endParaRPr lang="sv-SE" baseline="0" dirty="0"/>
          </a:p>
          <a:p>
            <a:r>
              <a:rPr lang="sv-SE" baseline="0" dirty="0"/>
              <a:t>Men om man ska tänka på stress i förhållande till lärande kan man säga att det finns några vanor man kan lägga sig till med eller bara sätt att tänka som kanske kan vara hjälpsamt.</a:t>
            </a:r>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19</a:t>
            </a:fld>
            <a:endParaRPr lang="sv-SE"/>
          </a:p>
        </p:txBody>
      </p:sp>
    </p:spTree>
    <p:extLst>
      <p:ext uri="{BB962C8B-B14F-4D97-AF65-F5344CB8AC3E}">
        <p14:creationId xmlns:p14="http://schemas.microsoft.com/office/powerpoint/2010/main" val="303032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a:t>I skolan pratade de ibland om ett livslångt lärande. Det tog ganska många år</a:t>
            </a:r>
            <a:br>
              <a:rPr lang="sv-SE" baseline="0"/>
            </a:br>
            <a:r>
              <a:rPr lang="sv-SE" baseline="0"/>
              <a:t>innan den poletten trillade ned för mig.</a:t>
            </a:r>
            <a:endParaRPr lang="sv-SE"/>
          </a:p>
          <a:p>
            <a:endParaRPr lang="sv-SE"/>
          </a:p>
          <a:p>
            <a:r>
              <a:rPr lang="sv-SE"/>
              <a:t>Lärande </a:t>
            </a:r>
            <a:r>
              <a:rPr lang="sv-SE" dirty="0"/>
              <a:t>är en process som pågår hela livet. Det</a:t>
            </a:r>
            <a:r>
              <a:rPr lang="sv-SE" baseline="0" dirty="0"/>
              <a:t> kanske är lättare att se på oss som väkdigt kunskapsinriktade jobb, men det gäller så klart alla människor.</a:t>
            </a:r>
          </a:p>
          <a:p>
            <a:r>
              <a:rPr lang="sv-SE" baseline="0" dirty="0"/>
              <a:t>(En lågstadielärare som precis ska gå i pension har förmodligen jobbat upp en rutin på hur barn i åldern 7-9 funkar som närmar sig telepati.) -&gt; rutin </a:t>
            </a:r>
          </a:p>
          <a:p>
            <a:endParaRPr lang="sv-SE" baseline="0" dirty="0"/>
          </a:p>
          <a:p>
            <a:r>
              <a:rPr lang="sv-SE" baseline="0" dirty="0"/>
              <a:t>När jag lär mig ett språk kan jag inte säga, okej jag ska kunna tyska om två veckor eller sex månader eller ett år. Faktum är att jag har hållit på med just tyska on and of ungefär sen jag var tjugo. </a:t>
            </a:r>
          </a:p>
          <a:p>
            <a:r>
              <a:rPr lang="sv-SE" baseline="0" dirty="0"/>
              <a:t>Italienska tog mig ungefär sex månader att greppa upp till ungefär samma basicnivå. Det är okej. Jag har ingen deadline. Det handlar om hur jag har gjort och när jag har lagt in lite energi. </a:t>
            </a:r>
          </a:p>
          <a:p>
            <a:r>
              <a:rPr lang="sv-SE" baseline="0" dirty="0"/>
              <a:t>Förmodligen var jag jättemycket mer pepp på italienska än tyska.</a:t>
            </a:r>
          </a:p>
          <a:p>
            <a:endParaRPr lang="sv-SE" baseline="0" dirty="0"/>
          </a:p>
          <a:p>
            <a:r>
              <a:rPr lang="sv-SE" baseline="0" dirty="0"/>
              <a:t>Att lära sig skills som hör till jobbet måste få ske på ungefär samma sätt. Ibland har man deadlines, då får man tillåta sig att slösa kognitiv energi. Ibland vill man bara upprätthålla någon sorts nivå,</a:t>
            </a:r>
          </a:p>
          <a:p>
            <a:r>
              <a:rPr lang="sv-SE" baseline="0" dirty="0"/>
              <a:t>Då kan man lägga en mindre mängd kognitiv energi. Man behöver inte kunna allt nu, för det går ändå inte.</a:t>
            </a:r>
          </a:p>
          <a:p>
            <a:endParaRPr lang="sv-SE" baseline="0" dirty="0"/>
          </a:p>
          <a:p>
            <a:r>
              <a:rPr lang="sv-SE" baseline="0" dirty="0"/>
              <a:t>Sova på saken</a:t>
            </a:r>
          </a:p>
          <a:p>
            <a:r>
              <a:rPr lang="sv-SE" baseline="0" dirty="0"/>
              <a:t>Det finns en anledning till att man säger så. (Det här säger Kathy Sierra också). Hjärnan är superbra på patternmatching. Den gör det även om vi inte ber den om det. Men vi måste ge den resurser i form av</a:t>
            </a:r>
          </a:p>
          <a:p>
            <a:r>
              <a:rPr lang="sv-SE" baseline="0" dirty="0"/>
              <a:t>Tid ocg vila för att hinna med. Därför -&gt; tyst rum. Meditationsapp. Eller faktiskt, vänta tills imorgon och se om hjärnan spottar ur sig en lösning när du sitter på pendeln imorgon bitti. (mindre troligt om du inte spelar mobilspel. Stjäl tyvärr kognitiva resurser och tröttar ut hjärnan...)</a:t>
            </a:r>
          </a:p>
          <a:p>
            <a:endParaRPr lang="sv-SE" baseline="0" dirty="0"/>
          </a:p>
        </p:txBody>
      </p:sp>
      <p:sp>
        <p:nvSpPr>
          <p:cNvPr id="4" name="Slide Number Placeholder 3"/>
          <p:cNvSpPr>
            <a:spLocks noGrp="1"/>
          </p:cNvSpPr>
          <p:nvPr>
            <p:ph type="sldNum" sz="quarter" idx="10"/>
          </p:nvPr>
        </p:nvSpPr>
        <p:spPr/>
        <p:txBody>
          <a:bodyPr/>
          <a:lstStyle/>
          <a:p>
            <a:fld id="{3C85722A-B490-4F7B-A61D-AA19F38B2928}" type="slidenum">
              <a:rPr lang="sv-SE" smtClean="0"/>
              <a:t>20</a:t>
            </a:fld>
            <a:endParaRPr lang="sv-SE"/>
          </a:p>
        </p:txBody>
      </p:sp>
    </p:spTree>
    <p:extLst>
      <p:ext uri="{BB962C8B-B14F-4D97-AF65-F5344CB8AC3E}">
        <p14:creationId xmlns:p14="http://schemas.microsoft.com/office/powerpoint/2010/main" val="316442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Anteckna medan man läser</a:t>
            </a:r>
          </a:p>
          <a:p>
            <a:r>
              <a:rPr lang="sv-SE" dirty="0"/>
              <a:t>Visuellt/audiovisuellt lärande</a:t>
            </a:r>
          </a:p>
          <a:p>
            <a:endParaRPr lang="sv-SE" dirty="0"/>
          </a:p>
          <a:p>
            <a:endParaRPr lang="sv-SE" dirty="0"/>
          </a:p>
          <a:p>
            <a:r>
              <a:rPr lang="sv-SE" dirty="0"/>
              <a:t>Många facetter!</a:t>
            </a:r>
          </a:p>
        </p:txBody>
      </p:sp>
      <p:sp>
        <p:nvSpPr>
          <p:cNvPr id="4" name="Slide Number Placeholder 3"/>
          <p:cNvSpPr>
            <a:spLocks noGrp="1"/>
          </p:cNvSpPr>
          <p:nvPr>
            <p:ph type="sldNum" sz="quarter" idx="10"/>
          </p:nvPr>
        </p:nvSpPr>
        <p:spPr/>
        <p:txBody>
          <a:bodyPr/>
          <a:lstStyle/>
          <a:p>
            <a:fld id="{3C85722A-B490-4F7B-A61D-AA19F38B2928}" type="slidenum">
              <a:rPr lang="sv-SE" smtClean="0"/>
              <a:t>24</a:t>
            </a:fld>
            <a:endParaRPr lang="sv-SE"/>
          </a:p>
        </p:txBody>
      </p:sp>
    </p:spTree>
    <p:extLst>
      <p:ext uri="{BB962C8B-B14F-4D97-AF65-F5344CB8AC3E}">
        <p14:creationId xmlns:p14="http://schemas.microsoft.com/office/powerpoint/2010/main" val="2853203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Det här är sant för alla människor. Jag har en liten bebis hemma nu på tio månader</a:t>
            </a:r>
          </a:p>
          <a:p>
            <a:r>
              <a:rPr lang="sv-SE" dirty="0"/>
              <a:t>som precis håller på att lära sig gå</a:t>
            </a:r>
            <a:r>
              <a:rPr lang="sv-SE" baseline="0" dirty="0"/>
              <a:t> – det är så otroligt mycket lärande i det! Och det har vi alla</a:t>
            </a:r>
          </a:p>
          <a:p>
            <a:r>
              <a:rPr lang="sv-SE" baseline="0" dirty="0"/>
              <a:t>gjort. Och lärt oss prata och läsa och räkna och hela den baletten. Det är nog en lärandemängd </a:t>
            </a:r>
          </a:p>
          <a:p>
            <a:r>
              <a:rPr lang="sv-SE" baseline="0" dirty="0"/>
              <a:t>som vi kommer att ha svårt att matcha senare i livet.</a:t>
            </a:r>
          </a:p>
          <a:p>
            <a:endParaRPr lang="sv-SE" baseline="0" dirty="0"/>
          </a:p>
          <a:p>
            <a:r>
              <a:rPr lang="sv-SE" baseline="0" dirty="0"/>
              <a:t>Det finns en bild av att det finns två typer av människor: Antingen lär man sig såhär: Massor av olika pluttar inom olika områden. Då får man en bred men ganska ytlig kunskap (Jack </a:t>
            </a:r>
            <a:r>
              <a:rPr lang="sv-SE" baseline="0" dirty="0" err="1"/>
              <a:t>of</a:t>
            </a:r>
            <a:r>
              <a:rPr lang="sv-SE" baseline="0" dirty="0"/>
              <a:t> all </a:t>
            </a:r>
            <a:r>
              <a:rPr lang="sv-SE" baseline="0" dirty="0" err="1"/>
              <a:t>trades</a:t>
            </a:r>
            <a:r>
              <a:rPr lang="sv-SE" baseline="0" dirty="0"/>
              <a:t>, master </a:t>
            </a:r>
            <a:r>
              <a:rPr lang="sv-SE" baseline="0" dirty="0" err="1"/>
              <a:t>of</a:t>
            </a:r>
            <a:r>
              <a:rPr lang="sv-SE" baseline="0" dirty="0"/>
              <a:t> </a:t>
            </a:r>
            <a:r>
              <a:rPr lang="sv-SE" baseline="0" dirty="0" err="1"/>
              <a:t>none</a:t>
            </a:r>
            <a:r>
              <a:rPr lang="sv-SE" baseline="0" dirty="0"/>
              <a:t>).</a:t>
            </a:r>
          </a:p>
          <a:p>
            <a:endParaRPr lang="sv-SE" baseline="0" dirty="0"/>
          </a:p>
          <a:p>
            <a:r>
              <a:rPr lang="sv-SE" baseline="0" dirty="0"/>
              <a:t> Eller så lär man sig såhär, spetsigt: det ena bygger på det andra tills man får en djupare specialistkunskap inom ett ganska avgränsat område. </a:t>
            </a:r>
          </a:p>
          <a:p>
            <a:endParaRPr lang="sv-SE" baseline="0" dirty="0"/>
          </a:p>
          <a:p>
            <a:r>
              <a:rPr lang="sv-SE" baseline="0" dirty="0"/>
              <a:t>Jag skulle vilja säga att det här är en förenkling, utom möjligen i några specialfall. Jag skulle snarare säga att de flesta människors lärande ser ut såhär. Allt lärande är ju i grunden baserat på annat lärande. Typ att vi kan prata och räkna och sånt. Men vi är i en ganska ovanlig sits, och det är att vi är medvetna om att vi behöver lära oss väldigt olika saker, hela tiden. Det är för att ansvaret för lärandet på sätt och vis ligger på oss. I många yrken är det något som förväntas ske sömlöst under yrkesutövningen, eller så får man åka på fortbildning vartannat år och gå på kurs.</a:t>
            </a:r>
          </a:p>
          <a:p>
            <a:endParaRPr lang="sv-SE" baseline="0" dirty="0"/>
          </a:p>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3</a:t>
            </a:fld>
            <a:endParaRPr lang="sv-SE"/>
          </a:p>
        </p:txBody>
      </p:sp>
    </p:spTree>
    <p:extLst>
      <p:ext uri="{BB962C8B-B14F-4D97-AF65-F5344CB8AC3E}">
        <p14:creationId xmlns:p14="http://schemas.microsoft.com/office/powerpoint/2010/main" val="204240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Egna erfarenheter</a:t>
            </a:r>
          </a:p>
          <a:p>
            <a:endParaRPr lang="sv-SE" dirty="0"/>
          </a:p>
          <a:p>
            <a:r>
              <a:rPr lang="sv-SE" dirty="0"/>
              <a:t>Backas upp av vetenskap – men jag är inte neuropsykiatriker och rön förändras. Viktigaste är att hitta vad som funkar och det är individuellt</a:t>
            </a:r>
          </a:p>
          <a:p>
            <a:endParaRPr lang="sv-SE" dirty="0"/>
          </a:p>
          <a:p>
            <a:endParaRPr lang="sv-SE" dirty="0"/>
          </a:p>
          <a:p>
            <a:r>
              <a:rPr lang="sv-SE" dirty="0"/>
              <a:t>Källor kommer under tiden och sist</a:t>
            </a:r>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4</a:t>
            </a:fld>
            <a:endParaRPr lang="sv-SE"/>
          </a:p>
        </p:txBody>
      </p:sp>
    </p:spTree>
    <p:extLst>
      <p:ext uri="{BB962C8B-B14F-4D97-AF65-F5344CB8AC3E}">
        <p14:creationId xmlns:p14="http://schemas.microsoft.com/office/powerpoint/2010/main" val="422352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a:t>
            </a:r>
            <a:r>
              <a:rPr lang="sv-SE" baseline="0" dirty="0"/>
              <a:t> verkligheten så sker lärandet ofta i ganska små knyck. Man bemästrar något, sen </a:t>
            </a:r>
            <a:br>
              <a:rPr lang="sv-SE" baseline="0" dirty="0"/>
            </a:br>
            <a:r>
              <a:rPr lang="sv-SE" baseline="0" dirty="0"/>
              <a:t>hamnar man på en platå såhär ett tag, sen tar man ett nytt litet skutt. </a:t>
            </a:r>
            <a:br>
              <a:rPr lang="sv-SE" baseline="0" dirty="0"/>
            </a:br>
            <a:r>
              <a:rPr lang="sv-SE" baseline="0" dirty="0"/>
              <a:t>Och det är det här som kan få det att kännas rätt tröstlös. Man vill ju </a:t>
            </a:r>
            <a:r>
              <a:rPr lang="sv-SE" baseline="0" dirty="0" err="1"/>
              <a:t>put</a:t>
            </a:r>
            <a:r>
              <a:rPr lang="sv-SE" baseline="0" dirty="0"/>
              <a:t> in the </a:t>
            </a:r>
            <a:r>
              <a:rPr lang="sv-SE" baseline="0" dirty="0" err="1"/>
              <a:t>time</a:t>
            </a:r>
            <a:r>
              <a:rPr lang="sv-SE" baseline="0" dirty="0"/>
              <a:t>,</a:t>
            </a:r>
            <a:br>
              <a:rPr lang="sv-SE" baseline="0" dirty="0"/>
            </a:br>
            <a:r>
              <a:rPr lang="sv-SE" baseline="0" dirty="0"/>
              <a:t>gå in i ringen och besegra Apollo </a:t>
            </a:r>
            <a:r>
              <a:rPr lang="sv-SE" baseline="0" dirty="0" err="1"/>
              <a:t>Creed</a:t>
            </a:r>
            <a:r>
              <a:rPr lang="sv-SE" baseline="0" dirty="0"/>
              <a:t>. Eller hur var det nu?</a:t>
            </a:r>
          </a:p>
          <a:p>
            <a:endParaRPr lang="sv-SE" baseline="0" dirty="0"/>
          </a:p>
          <a:p>
            <a:endParaRPr lang="sv-SE" baseline="0"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5</a:t>
            </a:fld>
            <a:endParaRPr lang="sv-SE"/>
          </a:p>
        </p:txBody>
      </p:sp>
    </p:spTree>
    <p:extLst>
      <p:ext uri="{BB962C8B-B14F-4D97-AF65-F5344CB8AC3E}">
        <p14:creationId xmlns:p14="http://schemas.microsoft.com/office/powerpoint/2010/main" val="44918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6</a:t>
            </a:fld>
            <a:endParaRPr lang="sv-SE"/>
          </a:p>
        </p:txBody>
      </p:sp>
    </p:spTree>
    <p:extLst>
      <p:ext uri="{BB962C8B-B14F-4D97-AF65-F5344CB8AC3E}">
        <p14:creationId xmlns:p14="http://schemas.microsoft.com/office/powerpoint/2010/main" val="38693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Gör </a:t>
            </a:r>
            <a:r>
              <a:rPr lang="sv-SE" dirty="0" err="1"/>
              <a:t>mindmap</a:t>
            </a:r>
            <a:r>
              <a:rPr lang="sv-SE" baseline="0" dirty="0"/>
              <a:t> istället</a:t>
            </a:r>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7</a:t>
            </a:fld>
            <a:endParaRPr lang="sv-SE"/>
          </a:p>
        </p:txBody>
      </p:sp>
    </p:spTree>
    <p:extLst>
      <p:ext uri="{BB962C8B-B14F-4D97-AF65-F5344CB8AC3E}">
        <p14:creationId xmlns:p14="http://schemas.microsoft.com/office/powerpoint/2010/main" val="99084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Vad har jag märkt är viktigast?</a:t>
            </a:r>
            <a:r>
              <a:rPr lang="sv-SE" baseline="0" dirty="0"/>
              <a:t> Små portioner ofta. Som med GI. Vara utvilad. Lita på att man lär sig ändå.</a:t>
            </a:r>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8</a:t>
            </a:fld>
            <a:endParaRPr lang="sv-SE"/>
          </a:p>
        </p:txBody>
      </p:sp>
    </p:spTree>
    <p:extLst>
      <p:ext uri="{BB962C8B-B14F-4D97-AF65-F5344CB8AC3E}">
        <p14:creationId xmlns:p14="http://schemas.microsoft.com/office/powerpoint/2010/main" val="40602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3C85722A-B490-4F7B-A61D-AA19F38B2928}" type="slidenum">
              <a:rPr lang="sv-SE" smtClean="0"/>
              <a:t>10</a:t>
            </a:fld>
            <a:endParaRPr lang="sv-SE"/>
          </a:p>
        </p:txBody>
      </p:sp>
    </p:spTree>
    <p:extLst>
      <p:ext uri="{BB962C8B-B14F-4D97-AF65-F5344CB8AC3E}">
        <p14:creationId xmlns:p14="http://schemas.microsoft.com/office/powerpoint/2010/main" val="3663503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Krävs det ett helt tyst rum i en fin miljö?</a:t>
            </a:r>
          </a:p>
          <a:p>
            <a:endParaRPr lang="sv-SE" dirty="0"/>
          </a:p>
          <a:p>
            <a:r>
              <a:rPr lang="sv-SE" dirty="0"/>
              <a:t>Lugn och ro är något man bär med sig.</a:t>
            </a:r>
            <a:r>
              <a:rPr lang="sv-SE" baseline="0" dirty="0"/>
              <a:t> Kopplat till välmående. Det finns viss forskning som påstår att människor som känner att de mår bra och är balanserade eller glada över något blir smartare, vad nu det betyder.</a:t>
            </a:r>
          </a:p>
          <a:p>
            <a:r>
              <a:rPr lang="sv-SE" baseline="0" dirty="0"/>
              <a:t>Det är inte så konstigt, den som känner sig hoppfull tenderar att försöka lite längre innan den ger upp och ha lättare för att hitta lösningar när saker går åt pipan.</a:t>
            </a:r>
            <a:endParaRPr lang="sv-SE" dirty="0"/>
          </a:p>
          <a:p>
            <a:endParaRPr lang="sv-SE" dirty="0"/>
          </a:p>
          <a:p>
            <a:r>
              <a:rPr lang="sv-SE" dirty="0"/>
              <a:t>Tankar kommer hoppande och skuttande hela tiden – ta en paus. Vilorum finns. Stäng in dig i mörkret i fem minuter och tänk på ingenting.</a:t>
            </a:r>
          </a:p>
          <a:p>
            <a:endParaRPr lang="sv-SE" dirty="0"/>
          </a:p>
          <a:p>
            <a:r>
              <a:rPr lang="sv-SE" dirty="0"/>
              <a:t>Blir du tokstressad? Kanske dags för meditationsapp. Inte bara för att blir effektivare, bättre, lära sig snabbare...</a:t>
            </a:r>
            <a:r>
              <a:rPr lang="sv-SE" baseline="0" dirty="0"/>
              <a:t> Vill ju att ni ska må bra </a:t>
            </a:r>
            <a:r>
              <a:rPr lang="sv-SE" baseline="0" dirty="0">
                <a:sym typeface="Wingdings" panose="05000000000000000000" pitchFamily="2" charset="2"/>
              </a:rPr>
              <a:t></a:t>
            </a:r>
            <a:endParaRPr lang="sv-SE" dirty="0"/>
          </a:p>
          <a:p>
            <a:endParaRPr lang="sv-SE" dirty="0"/>
          </a:p>
        </p:txBody>
      </p:sp>
      <p:sp>
        <p:nvSpPr>
          <p:cNvPr id="4" name="Slide Number Placeholder 3"/>
          <p:cNvSpPr>
            <a:spLocks noGrp="1"/>
          </p:cNvSpPr>
          <p:nvPr>
            <p:ph type="sldNum" sz="quarter" idx="10"/>
          </p:nvPr>
        </p:nvSpPr>
        <p:spPr/>
        <p:txBody>
          <a:bodyPr/>
          <a:lstStyle/>
          <a:p>
            <a:fld id="{3C85722A-B490-4F7B-A61D-AA19F38B2928}" type="slidenum">
              <a:rPr lang="sv-SE" smtClean="0"/>
              <a:t>18</a:t>
            </a:fld>
            <a:endParaRPr lang="sv-SE"/>
          </a:p>
        </p:txBody>
      </p:sp>
    </p:spTree>
    <p:extLst>
      <p:ext uri="{BB962C8B-B14F-4D97-AF65-F5344CB8AC3E}">
        <p14:creationId xmlns:p14="http://schemas.microsoft.com/office/powerpoint/2010/main" val="3006356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421546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830679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83189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4615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A26F1A-EA3A-4E3B-A29C-446130932BFE}" type="datetimeFigureOut">
              <a:rPr lang="sv-SE" smtClean="0"/>
              <a:t>2017-10-16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70194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18187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F5A26F1A-EA3A-4E3B-A29C-446130932BFE}" type="datetimeFigureOut">
              <a:rPr lang="sv-SE" smtClean="0"/>
              <a:t>2017-10-16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19089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F5A26F1A-EA3A-4E3B-A29C-446130932BFE}" type="datetimeFigureOut">
              <a:rPr lang="sv-SE" smtClean="0"/>
              <a:t>2017-10-16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174255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6F1A-EA3A-4E3B-A29C-446130932BFE}" type="datetimeFigureOut">
              <a:rPr lang="sv-SE" smtClean="0"/>
              <a:t>2017-10-16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98111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308893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A26F1A-EA3A-4E3B-A29C-446130932BFE}" type="datetimeFigureOut">
              <a:rPr lang="sv-SE" smtClean="0"/>
              <a:t>2017-10-16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EF3D7AF0-819D-44CB-AAE3-2DF3F5710CE9}" type="slidenum">
              <a:rPr lang="sv-SE" smtClean="0"/>
              <a:t>‹#›</a:t>
            </a:fld>
            <a:endParaRPr lang="sv-SE"/>
          </a:p>
        </p:txBody>
      </p:sp>
    </p:spTree>
    <p:extLst>
      <p:ext uri="{BB962C8B-B14F-4D97-AF65-F5344CB8AC3E}">
        <p14:creationId xmlns:p14="http://schemas.microsoft.com/office/powerpoint/2010/main" val="212224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26F1A-EA3A-4E3B-A29C-446130932BFE}" type="datetimeFigureOut">
              <a:rPr lang="sv-SE" smtClean="0"/>
              <a:t>2017-10-16</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D7AF0-819D-44CB-AAE3-2DF3F5710CE9}" type="slidenum">
              <a:rPr lang="sv-SE" smtClean="0"/>
              <a:t>‹#›</a:t>
            </a:fld>
            <a:endParaRPr lang="sv-SE"/>
          </a:p>
        </p:txBody>
      </p:sp>
    </p:spTree>
    <p:extLst>
      <p:ext uri="{BB962C8B-B14F-4D97-AF65-F5344CB8AC3E}">
        <p14:creationId xmlns:p14="http://schemas.microsoft.com/office/powerpoint/2010/main" val="3797529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FKTxC9pl-WM?t=2m40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deas.time.com/2013/06/11/8-new-ways-of-looking-at-intelligence/" TargetMode="External"/><Relationship Id="rId2" Type="http://schemas.openxmlformats.org/officeDocument/2006/relationships/hyperlink" Target="https://youtu.be/FKTxC9pl-W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JQsw5U7KsdQ"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p:cNvPicPr>
            <a:picLocks noChangeAspect="1"/>
          </p:cNvPicPr>
          <p:nvPr/>
        </p:nvPicPr>
        <p:blipFill rotWithShape="1">
          <a:blip r:embed="rId2">
            <a:extLst>
              <a:ext uri="{28A0092B-C50C-407E-A947-70E740481C1C}">
                <a14:useLocalDpi xmlns:a14="http://schemas.microsoft.com/office/drawing/2010/main" val="0"/>
              </a:ext>
            </a:extLst>
          </a:blip>
          <a:srcRect r="1" b="15755"/>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11" name="Straight Connector 10">
            <a:extLst>
              <a:ext uri="{FF2B5EF4-FFF2-40B4-BE49-F238E27FC236}">
                <a16:creationId xmlns:a16="http://schemas.microsoft.com/office/drawing/2014/main" id="{BCDAEC91-5BCE-4B55-9CC0-43EF94CB734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022021" y="3231931"/>
            <a:ext cx="3852041" cy="1834056"/>
          </a:xfrm>
        </p:spPr>
        <p:txBody>
          <a:bodyPr>
            <a:normAutofit/>
          </a:bodyPr>
          <a:lstStyle/>
          <a:p>
            <a:r>
              <a:rPr lang="sv-SE" sz="4000" dirty="0"/>
              <a:t>Lärande om lärande</a:t>
            </a:r>
          </a:p>
        </p:txBody>
      </p:sp>
    </p:spTree>
    <p:extLst>
      <p:ext uri="{BB962C8B-B14F-4D97-AF65-F5344CB8AC3E}">
        <p14:creationId xmlns:p14="http://schemas.microsoft.com/office/powerpoint/2010/main" val="248805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96257" y="2368096"/>
            <a:ext cx="10515600" cy="1325563"/>
          </a:xfrm>
        </p:spPr>
        <p:txBody>
          <a:bodyPr/>
          <a:lstStyle/>
          <a:p>
            <a:r>
              <a:rPr lang="sv-SE" dirty="0"/>
              <a:t>Lagom = små bitar</a:t>
            </a:r>
          </a:p>
        </p:txBody>
      </p:sp>
      <p:sp>
        <p:nvSpPr>
          <p:cNvPr id="4" name="textruta 3"/>
          <p:cNvSpPr txBox="1"/>
          <p:nvPr/>
        </p:nvSpPr>
        <p:spPr>
          <a:xfrm>
            <a:off x="2888342" y="3693192"/>
            <a:ext cx="3962400" cy="523220"/>
          </a:xfrm>
          <a:prstGeom prst="rect">
            <a:avLst/>
          </a:prstGeom>
          <a:noFill/>
        </p:spPr>
        <p:txBody>
          <a:bodyPr wrap="square" rtlCol="0">
            <a:spAutoFit/>
          </a:bodyPr>
          <a:lstStyle/>
          <a:p>
            <a:r>
              <a:rPr lang="sv-SE" sz="2800" dirty="0"/>
              <a:t>(Ännu mindre)</a:t>
            </a:r>
          </a:p>
        </p:txBody>
      </p:sp>
      <p:sp>
        <p:nvSpPr>
          <p:cNvPr id="5" name="textruta 4"/>
          <p:cNvSpPr txBox="1"/>
          <p:nvPr/>
        </p:nvSpPr>
        <p:spPr>
          <a:xfrm>
            <a:off x="3185885" y="4399293"/>
            <a:ext cx="3962400" cy="369332"/>
          </a:xfrm>
          <a:prstGeom prst="rect">
            <a:avLst/>
          </a:prstGeom>
          <a:noFill/>
        </p:spPr>
        <p:txBody>
          <a:bodyPr wrap="square" rtlCol="0">
            <a:spAutoFit/>
          </a:bodyPr>
          <a:lstStyle/>
          <a:p>
            <a:r>
              <a:rPr lang="sv-SE" dirty="0"/>
              <a:t>(Mindre)</a:t>
            </a:r>
          </a:p>
        </p:txBody>
      </p:sp>
      <p:sp>
        <p:nvSpPr>
          <p:cNvPr id="6" name="textruta 5"/>
          <p:cNvSpPr txBox="1"/>
          <p:nvPr/>
        </p:nvSpPr>
        <p:spPr>
          <a:xfrm>
            <a:off x="3287485" y="4821980"/>
            <a:ext cx="3962400" cy="369332"/>
          </a:xfrm>
          <a:prstGeom prst="rect">
            <a:avLst/>
          </a:prstGeom>
          <a:noFill/>
        </p:spPr>
        <p:txBody>
          <a:bodyPr wrap="square" rtlCol="0">
            <a:spAutoFit/>
          </a:bodyPr>
          <a:lstStyle/>
          <a:p>
            <a:r>
              <a:rPr lang="sv-SE" dirty="0"/>
              <a:t>(Ännu mindre)</a:t>
            </a:r>
          </a:p>
        </p:txBody>
      </p:sp>
      <p:sp>
        <p:nvSpPr>
          <p:cNvPr id="7" name="textruta 6"/>
          <p:cNvSpPr txBox="1"/>
          <p:nvPr/>
        </p:nvSpPr>
        <p:spPr>
          <a:xfrm>
            <a:off x="3287485" y="5464629"/>
            <a:ext cx="3962400" cy="369332"/>
          </a:xfrm>
          <a:prstGeom prst="rect">
            <a:avLst/>
          </a:prstGeom>
          <a:noFill/>
        </p:spPr>
        <p:txBody>
          <a:bodyPr wrap="square" rtlCol="0">
            <a:spAutoFit/>
          </a:bodyPr>
          <a:lstStyle/>
          <a:p>
            <a:r>
              <a:rPr lang="sv-SE" dirty="0"/>
              <a:t>(Ännu mindre)</a:t>
            </a:r>
          </a:p>
        </p:txBody>
      </p:sp>
    </p:spTree>
    <p:extLst>
      <p:ext uri="{BB962C8B-B14F-4D97-AF65-F5344CB8AC3E}">
        <p14:creationId xmlns:p14="http://schemas.microsoft.com/office/powerpoint/2010/main" val="59387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Hjärnans resurser som en tank</a:t>
            </a:r>
          </a:p>
        </p:txBody>
      </p:sp>
      <p:sp>
        <p:nvSpPr>
          <p:cNvPr id="3" name="Content Placeholder 2"/>
          <p:cNvSpPr>
            <a:spLocks noGrp="1"/>
          </p:cNvSpPr>
          <p:nvPr>
            <p:ph idx="1"/>
          </p:nvPr>
        </p:nvSpPr>
        <p:spPr>
          <a:xfrm>
            <a:off x="838200" y="1825625"/>
            <a:ext cx="10428215" cy="1001465"/>
          </a:xfrm>
        </p:spPr>
        <p:txBody>
          <a:bodyPr/>
          <a:lstStyle/>
          <a:p>
            <a:r>
              <a:rPr lang="sv-SE" dirty="0"/>
              <a:t>Kathy Sierra (Serious Pony) </a:t>
            </a:r>
            <a:r>
              <a:rPr lang="sv-SE" dirty="0">
                <a:hlinkClick r:id="rId2"/>
              </a:rPr>
              <a:t>https://youtu.be/FKTxC9pl-WM?t=2m40s</a:t>
            </a:r>
            <a:r>
              <a:rPr lang="sv-SE" dirty="0"/>
              <a:t> (cred till Micke Medin, tror jag)</a:t>
            </a:r>
          </a:p>
        </p:txBody>
      </p:sp>
      <p:sp>
        <p:nvSpPr>
          <p:cNvPr id="4" name="Rectangle 3"/>
          <p:cNvSpPr/>
          <p:nvPr/>
        </p:nvSpPr>
        <p:spPr>
          <a:xfrm>
            <a:off x="1409350" y="3397540"/>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850235" y="3397541"/>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584734" y="3397541"/>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409350" y="5008227"/>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850235" y="5008227"/>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584734" y="5008227"/>
            <a:ext cx="2491530" cy="646331"/>
          </a:xfrm>
          <a:prstGeom prst="rect">
            <a:avLst/>
          </a:prstGeom>
          <a:noFill/>
        </p:spPr>
        <p:txBody>
          <a:bodyPr wrap="square" rtlCol="0">
            <a:spAutoFit/>
          </a:bodyPr>
          <a:lstStyle/>
          <a:p>
            <a:r>
              <a:rPr lang="sv-SE" dirty="0"/>
              <a:t>Can do without effort (mastered)</a:t>
            </a:r>
          </a:p>
        </p:txBody>
      </p:sp>
    </p:spTree>
    <p:extLst>
      <p:ext uri="{BB962C8B-B14F-4D97-AF65-F5344CB8AC3E}">
        <p14:creationId xmlns:p14="http://schemas.microsoft.com/office/powerpoint/2010/main" val="420357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Ödsla inte med kognitiv ork!</a:t>
            </a:r>
          </a:p>
        </p:txBody>
      </p:sp>
      <p:sp>
        <p:nvSpPr>
          <p:cNvPr id="3" name="Content Placeholder 2"/>
          <p:cNvSpPr>
            <a:spLocks noGrp="1"/>
          </p:cNvSpPr>
          <p:nvPr>
            <p:ph idx="1"/>
          </p:nvPr>
        </p:nvSpPr>
        <p:spPr>
          <a:xfrm>
            <a:off x="838200" y="1825625"/>
            <a:ext cx="10515600" cy="590404"/>
          </a:xfrm>
        </p:spPr>
        <p:txBody>
          <a:bodyPr>
            <a:normAutofit fontScale="85000" lnSpcReduction="10000"/>
          </a:bodyPr>
          <a:lstStyle/>
          <a:p>
            <a:r>
              <a:rPr lang="sv-SE" dirty="0"/>
              <a:t>Risk: Pileup på B dränerar kognitiv ork. Man blir helt slut och lärandet avstannar.</a:t>
            </a:r>
          </a:p>
        </p:txBody>
      </p:sp>
      <p:sp>
        <p:nvSpPr>
          <p:cNvPr id="4" name="Rectangle 3"/>
          <p:cNvSpPr/>
          <p:nvPr/>
        </p:nvSpPr>
        <p:spPr>
          <a:xfrm>
            <a:off x="1291904" y="2843867"/>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732789" y="28438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467288" y="28438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291904" y="4454554"/>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732789" y="4454554"/>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467288" y="4454554"/>
            <a:ext cx="2491530" cy="646331"/>
          </a:xfrm>
          <a:prstGeom prst="rect">
            <a:avLst/>
          </a:prstGeom>
          <a:noFill/>
        </p:spPr>
        <p:txBody>
          <a:bodyPr wrap="square" rtlCol="0">
            <a:spAutoFit/>
          </a:bodyPr>
          <a:lstStyle/>
          <a:p>
            <a:r>
              <a:rPr lang="sv-SE" dirty="0"/>
              <a:t>Can do without effort (mastered)</a:t>
            </a:r>
          </a:p>
        </p:txBody>
      </p:sp>
      <p:sp>
        <p:nvSpPr>
          <p:cNvPr id="10" name="Rectangle: Folded Corner 9"/>
          <p:cNvSpPr/>
          <p:nvPr/>
        </p:nvSpPr>
        <p:spPr>
          <a:xfrm>
            <a:off x="4829261" y="29067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Folded Corner 10"/>
          <p:cNvSpPr/>
          <p:nvPr/>
        </p:nvSpPr>
        <p:spPr>
          <a:xfrm>
            <a:off x="4981661" y="30591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Folded Corner 11"/>
          <p:cNvSpPr/>
          <p:nvPr/>
        </p:nvSpPr>
        <p:spPr>
          <a:xfrm>
            <a:off x="5134061" y="32115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Folded Corner 12"/>
          <p:cNvSpPr/>
          <p:nvPr/>
        </p:nvSpPr>
        <p:spPr>
          <a:xfrm>
            <a:off x="5286461" y="33639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Folded Corner 13"/>
          <p:cNvSpPr/>
          <p:nvPr/>
        </p:nvSpPr>
        <p:spPr>
          <a:xfrm>
            <a:off x="5438861" y="351638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Folded Corner 14"/>
          <p:cNvSpPr/>
          <p:nvPr/>
        </p:nvSpPr>
        <p:spPr>
          <a:xfrm>
            <a:off x="5821957" y="3844954"/>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Folded Corner 15"/>
          <p:cNvSpPr/>
          <p:nvPr/>
        </p:nvSpPr>
        <p:spPr>
          <a:xfrm>
            <a:off x="5731077" y="2934749"/>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Folded Corner 16"/>
          <p:cNvSpPr/>
          <p:nvPr/>
        </p:nvSpPr>
        <p:spPr>
          <a:xfrm>
            <a:off x="4895673" y="388760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Folded Corner 17"/>
          <p:cNvSpPr/>
          <p:nvPr/>
        </p:nvSpPr>
        <p:spPr>
          <a:xfrm>
            <a:off x="6562287" y="3615654"/>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Folded Corner 18"/>
          <p:cNvSpPr/>
          <p:nvPr/>
        </p:nvSpPr>
        <p:spPr>
          <a:xfrm>
            <a:off x="6632893" y="28830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Folded Corner 19"/>
          <p:cNvSpPr/>
          <p:nvPr/>
        </p:nvSpPr>
        <p:spPr>
          <a:xfrm>
            <a:off x="2929157" y="2947332"/>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Folded Corner 20"/>
          <p:cNvSpPr/>
          <p:nvPr/>
        </p:nvSpPr>
        <p:spPr>
          <a:xfrm>
            <a:off x="1596702" y="31109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Folded Corner 21"/>
          <p:cNvSpPr/>
          <p:nvPr/>
        </p:nvSpPr>
        <p:spPr>
          <a:xfrm>
            <a:off x="8633668" y="3110916"/>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Folded Corner 22"/>
          <p:cNvSpPr/>
          <p:nvPr/>
        </p:nvSpPr>
        <p:spPr>
          <a:xfrm>
            <a:off x="10336633" y="299766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Folded Corner 23"/>
          <p:cNvSpPr/>
          <p:nvPr/>
        </p:nvSpPr>
        <p:spPr>
          <a:xfrm>
            <a:off x="8651493" y="384915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24320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250"/>
                                  </p:stCondLst>
                                  <p:childTnLst>
                                    <p:set>
                                      <p:cBhvr>
                                        <p:cTn id="45" dur="1" fill="hold">
                                          <p:stCondLst>
                                            <p:cond delay="0"/>
                                          </p:stCondLst>
                                        </p:cTn>
                                        <p:tgtEl>
                                          <p:spTgt spid="11"/>
                                        </p:tgtEl>
                                        <p:attrNameLst>
                                          <p:attrName>style.visibility</p:attrName>
                                        </p:attrNameLst>
                                      </p:cBhvr>
                                      <p:to>
                                        <p:strVal val="visible"/>
                                      </p:to>
                                    </p:set>
                                  </p:childTnLst>
                                </p:cTn>
                              </p:par>
                            </p:childTnLst>
                          </p:cTn>
                        </p:par>
                        <p:par>
                          <p:cTn id="46" fill="hold">
                            <p:stCondLst>
                              <p:cond delay="250"/>
                            </p:stCondLst>
                            <p:childTnLst>
                              <p:par>
                                <p:cTn id="47" presetID="1" presetClass="entr" presetSubtype="0" fill="hold" grpId="0" nodeType="afterEffect">
                                  <p:stCondLst>
                                    <p:cond delay="250"/>
                                  </p:stCondLst>
                                  <p:childTnLst>
                                    <p:set>
                                      <p:cBhvr>
                                        <p:cTn id="48" dur="1" fill="hold">
                                          <p:stCondLst>
                                            <p:cond delay="0"/>
                                          </p:stCondLst>
                                        </p:cTn>
                                        <p:tgtEl>
                                          <p:spTgt spid="12"/>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250"/>
                                  </p:stCondLst>
                                  <p:childTnLst>
                                    <p:set>
                                      <p:cBhvr>
                                        <p:cTn id="51" dur="1" fill="hold">
                                          <p:stCondLst>
                                            <p:cond delay="0"/>
                                          </p:stCondLst>
                                        </p:cTn>
                                        <p:tgtEl>
                                          <p:spTgt spid="13"/>
                                        </p:tgtEl>
                                        <p:attrNameLst>
                                          <p:attrName>style.visibility</p:attrName>
                                        </p:attrNameLst>
                                      </p:cBhvr>
                                      <p:to>
                                        <p:strVal val="visible"/>
                                      </p:to>
                                    </p:set>
                                  </p:childTnLst>
                                </p:cTn>
                              </p:par>
                            </p:childTnLst>
                          </p:cTn>
                        </p:par>
                        <p:par>
                          <p:cTn id="52" fill="hold">
                            <p:stCondLst>
                              <p:cond delay="750"/>
                            </p:stCondLst>
                            <p:childTnLst>
                              <p:par>
                                <p:cTn id="53" presetID="1" presetClass="entr" presetSubtype="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25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Lösning</a:t>
            </a:r>
          </a:p>
        </p:txBody>
      </p:sp>
      <p:sp>
        <p:nvSpPr>
          <p:cNvPr id="3" name="Content Placeholder 2"/>
          <p:cNvSpPr>
            <a:spLocks noGrp="1"/>
          </p:cNvSpPr>
          <p:nvPr>
            <p:ph idx="1"/>
          </p:nvPr>
        </p:nvSpPr>
        <p:spPr>
          <a:xfrm>
            <a:off x="838200" y="1825625"/>
            <a:ext cx="10515600" cy="994473"/>
          </a:xfrm>
        </p:spPr>
        <p:txBody>
          <a:bodyPr>
            <a:normAutofit/>
          </a:bodyPr>
          <a:lstStyle/>
          <a:p>
            <a:r>
              <a:rPr lang="sv-SE" dirty="0"/>
              <a:t>Flytta tillbaka till A (man måste inte kunna hela API:t...)</a:t>
            </a:r>
          </a:p>
          <a:p>
            <a:r>
              <a:rPr lang="sv-SE" u="sng" dirty="0"/>
              <a:t>Dela upp i mindre bitar (det här vet ni)</a:t>
            </a:r>
          </a:p>
        </p:txBody>
      </p:sp>
      <p:sp>
        <p:nvSpPr>
          <p:cNvPr id="4" name="Rectangle 3"/>
          <p:cNvSpPr/>
          <p:nvPr/>
        </p:nvSpPr>
        <p:spPr>
          <a:xfrm>
            <a:off x="1291904" y="3909268"/>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A</a:t>
            </a:r>
          </a:p>
        </p:txBody>
      </p:sp>
      <p:sp>
        <p:nvSpPr>
          <p:cNvPr id="5" name="Rectangle 4"/>
          <p:cNvSpPr/>
          <p:nvPr/>
        </p:nvSpPr>
        <p:spPr>
          <a:xfrm>
            <a:off x="4732789" y="3909269"/>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B</a:t>
            </a:r>
          </a:p>
        </p:txBody>
      </p:sp>
      <p:sp>
        <p:nvSpPr>
          <p:cNvPr id="6" name="Rectangle 5"/>
          <p:cNvSpPr/>
          <p:nvPr/>
        </p:nvSpPr>
        <p:spPr>
          <a:xfrm>
            <a:off x="8467288" y="3909269"/>
            <a:ext cx="2491530" cy="154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p>
        </p:txBody>
      </p:sp>
      <p:sp>
        <p:nvSpPr>
          <p:cNvPr id="7" name="TextBox 6"/>
          <p:cNvSpPr txBox="1"/>
          <p:nvPr/>
        </p:nvSpPr>
        <p:spPr>
          <a:xfrm>
            <a:off x="1291904" y="5519955"/>
            <a:ext cx="2491530" cy="369116"/>
          </a:xfrm>
          <a:prstGeom prst="rect">
            <a:avLst/>
          </a:prstGeom>
          <a:noFill/>
        </p:spPr>
        <p:txBody>
          <a:bodyPr wrap="square" rtlCol="0">
            <a:spAutoFit/>
          </a:bodyPr>
          <a:lstStyle/>
          <a:p>
            <a:r>
              <a:rPr lang="sv-SE" dirty="0"/>
              <a:t>Can’t do</a:t>
            </a:r>
          </a:p>
        </p:txBody>
      </p:sp>
      <p:sp>
        <p:nvSpPr>
          <p:cNvPr id="8" name="TextBox 7"/>
          <p:cNvSpPr txBox="1"/>
          <p:nvPr/>
        </p:nvSpPr>
        <p:spPr>
          <a:xfrm>
            <a:off x="4732789" y="5519955"/>
            <a:ext cx="2491530" cy="369116"/>
          </a:xfrm>
          <a:prstGeom prst="rect">
            <a:avLst/>
          </a:prstGeom>
          <a:noFill/>
        </p:spPr>
        <p:txBody>
          <a:bodyPr wrap="square" rtlCol="0">
            <a:spAutoFit/>
          </a:bodyPr>
          <a:lstStyle/>
          <a:p>
            <a:r>
              <a:rPr lang="sv-SE" dirty="0"/>
              <a:t>Can do with effort</a:t>
            </a:r>
          </a:p>
        </p:txBody>
      </p:sp>
      <p:sp>
        <p:nvSpPr>
          <p:cNvPr id="9" name="TextBox 8"/>
          <p:cNvSpPr txBox="1"/>
          <p:nvPr/>
        </p:nvSpPr>
        <p:spPr>
          <a:xfrm>
            <a:off x="8467288" y="5519955"/>
            <a:ext cx="2491530" cy="646331"/>
          </a:xfrm>
          <a:prstGeom prst="rect">
            <a:avLst/>
          </a:prstGeom>
          <a:noFill/>
        </p:spPr>
        <p:txBody>
          <a:bodyPr wrap="square" rtlCol="0">
            <a:spAutoFit/>
          </a:bodyPr>
          <a:lstStyle/>
          <a:p>
            <a:r>
              <a:rPr lang="sv-SE" dirty="0"/>
              <a:t>Can do without effort (mastered)</a:t>
            </a:r>
          </a:p>
        </p:txBody>
      </p:sp>
      <p:sp>
        <p:nvSpPr>
          <p:cNvPr id="10" name="Rectangle: Folded Corner 9"/>
          <p:cNvSpPr/>
          <p:nvPr/>
        </p:nvSpPr>
        <p:spPr>
          <a:xfrm>
            <a:off x="4829261" y="39721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Folded Corner 10"/>
          <p:cNvSpPr/>
          <p:nvPr/>
        </p:nvSpPr>
        <p:spPr>
          <a:xfrm>
            <a:off x="4981661" y="41245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Folded Corner 11"/>
          <p:cNvSpPr/>
          <p:nvPr/>
        </p:nvSpPr>
        <p:spPr>
          <a:xfrm>
            <a:off x="5134061" y="42769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Folded Corner 12"/>
          <p:cNvSpPr/>
          <p:nvPr/>
        </p:nvSpPr>
        <p:spPr>
          <a:xfrm>
            <a:off x="5286461" y="44293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Folded Corner 13"/>
          <p:cNvSpPr/>
          <p:nvPr/>
        </p:nvSpPr>
        <p:spPr>
          <a:xfrm>
            <a:off x="5438861" y="458178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Rectangle: Folded Corner 14"/>
          <p:cNvSpPr/>
          <p:nvPr/>
        </p:nvSpPr>
        <p:spPr>
          <a:xfrm>
            <a:off x="5821957" y="4910355"/>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ectangle: Folded Corner 15"/>
          <p:cNvSpPr/>
          <p:nvPr/>
        </p:nvSpPr>
        <p:spPr>
          <a:xfrm>
            <a:off x="5731077" y="4000150"/>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7" name="Rectangle: Folded Corner 16"/>
          <p:cNvSpPr/>
          <p:nvPr/>
        </p:nvSpPr>
        <p:spPr>
          <a:xfrm>
            <a:off x="4895673" y="4953001"/>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ectangle: Folded Corner 17"/>
          <p:cNvSpPr/>
          <p:nvPr/>
        </p:nvSpPr>
        <p:spPr>
          <a:xfrm>
            <a:off x="6562287" y="4681055"/>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Folded Corner 18"/>
          <p:cNvSpPr/>
          <p:nvPr/>
        </p:nvSpPr>
        <p:spPr>
          <a:xfrm>
            <a:off x="6632893" y="394841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Folded Corner 19"/>
          <p:cNvSpPr/>
          <p:nvPr/>
        </p:nvSpPr>
        <p:spPr>
          <a:xfrm>
            <a:off x="2929157" y="4012733"/>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Folded Corner 20"/>
          <p:cNvSpPr/>
          <p:nvPr/>
        </p:nvSpPr>
        <p:spPr>
          <a:xfrm>
            <a:off x="1596702" y="417631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ectangle: Folded Corner 21"/>
          <p:cNvSpPr/>
          <p:nvPr/>
        </p:nvSpPr>
        <p:spPr>
          <a:xfrm>
            <a:off x="8633668" y="4176317"/>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Folded Corner 22"/>
          <p:cNvSpPr/>
          <p:nvPr/>
        </p:nvSpPr>
        <p:spPr>
          <a:xfrm>
            <a:off x="10336633" y="4063068"/>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4" name="Rectangle: Folded Corner 23"/>
          <p:cNvSpPr/>
          <p:nvPr/>
        </p:nvSpPr>
        <p:spPr>
          <a:xfrm>
            <a:off x="8651493" y="4914551"/>
            <a:ext cx="394283"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6" name="Rectangle: Folded Corner 25"/>
          <p:cNvSpPr/>
          <p:nvPr/>
        </p:nvSpPr>
        <p:spPr>
          <a:xfrm>
            <a:off x="6673435" y="4682191"/>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7" name="Rectangle: Folded Corner 26"/>
          <p:cNvSpPr/>
          <p:nvPr/>
        </p:nvSpPr>
        <p:spPr>
          <a:xfrm>
            <a:off x="6777599" y="4681055"/>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Rectangle: Folded Corner 27"/>
          <p:cNvSpPr/>
          <p:nvPr/>
        </p:nvSpPr>
        <p:spPr>
          <a:xfrm>
            <a:off x="6564122" y="4681055"/>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9" name="Rectangle: Folded Corner 28"/>
          <p:cNvSpPr/>
          <p:nvPr/>
        </p:nvSpPr>
        <p:spPr>
          <a:xfrm>
            <a:off x="6881763" y="4679919"/>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Folded Corner 29"/>
          <p:cNvSpPr/>
          <p:nvPr/>
        </p:nvSpPr>
        <p:spPr>
          <a:xfrm>
            <a:off x="6739470" y="3950690"/>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1" name="Rectangle: Folded Corner 30"/>
          <p:cNvSpPr/>
          <p:nvPr/>
        </p:nvSpPr>
        <p:spPr>
          <a:xfrm>
            <a:off x="6843634" y="394955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Rectangle: Folded Corner 31"/>
          <p:cNvSpPr/>
          <p:nvPr/>
        </p:nvSpPr>
        <p:spPr>
          <a:xfrm>
            <a:off x="6630157" y="394955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3" name="Rectangle: Folded Corner 32"/>
          <p:cNvSpPr/>
          <p:nvPr/>
        </p:nvSpPr>
        <p:spPr>
          <a:xfrm>
            <a:off x="6947798" y="3948418"/>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Rectangle: Folded Corner 33"/>
          <p:cNvSpPr/>
          <p:nvPr/>
        </p:nvSpPr>
        <p:spPr>
          <a:xfrm>
            <a:off x="5836345" y="4002420"/>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Rectangle: Folded Corner 34"/>
          <p:cNvSpPr/>
          <p:nvPr/>
        </p:nvSpPr>
        <p:spPr>
          <a:xfrm>
            <a:off x="5940509" y="400128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Rectangle: Folded Corner 35"/>
          <p:cNvSpPr/>
          <p:nvPr/>
        </p:nvSpPr>
        <p:spPr>
          <a:xfrm>
            <a:off x="5727032" y="4001284"/>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7" name="Rectangle: Folded Corner 36"/>
          <p:cNvSpPr/>
          <p:nvPr/>
        </p:nvSpPr>
        <p:spPr>
          <a:xfrm>
            <a:off x="6044673" y="4000148"/>
            <a:ext cx="74806" cy="352337"/>
          </a:xfrm>
          <a:prstGeom prst="foldedCorner">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254202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3.33333E-6 L -0.26771 -0.00348 " pathEditMode="relative" rAng="0" ptsTypes="AA">
                                      <p:cBhvr>
                                        <p:cTn id="6" dur="2000" fill="hold"/>
                                        <p:tgtEl>
                                          <p:spTgt spid="17"/>
                                        </p:tgtEl>
                                        <p:attrNameLst>
                                          <p:attrName>ppt_x</p:attrName>
                                          <p:attrName>ppt_y</p:attrName>
                                        </p:attrNameLst>
                                      </p:cBhvr>
                                      <p:rCtr x="-13385" y="-185"/>
                                    </p:animMotion>
                                  </p:childTnLst>
                                </p:cTn>
                              </p:par>
                              <p:par>
                                <p:cTn id="7" presetID="42" presetClass="path" presetSubtype="0" accel="50000" decel="50000" fill="hold" grpId="0" nodeType="withEffect">
                                  <p:stCondLst>
                                    <p:cond delay="0"/>
                                  </p:stCondLst>
                                  <p:childTnLst>
                                    <p:animMotion origin="layout" path="M 2.08333E-7 3.33333E-6 L -0.22096 0.00277 " pathEditMode="relative" rAng="0" ptsTypes="AA">
                                      <p:cBhvr>
                                        <p:cTn id="8" dur="2000" fill="hold"/>
                                        <p:tgtEl>
                                          <p:spTgt spid="15"/>
                                        </p:tgtEl>
                                        <p:attrNameLst>
                                          <p:attrName>ppt_x</p:attrName>
                                          <p:attrName>ppt_y</p:attrName>
                                        </p:attrNameLst>
                                      </p:cBhvr>
                                      <p:rCtr x="-11055" y="139"/>
                                    </p:animMotion>
                                  </p:childTnLst>
                                </p:cTn>
                              </p:par>
                              <p:par>
                                <p:cTn id="9" presetID="42" presetClass="path" presetSubtype="0" accel="50000" decel="50000" fill="hold" grpId="0" nodeType="withEffect">
                                  <p:stCondLst>
                                    <p:cond delay="0"/>
                                  </p:stCondLst>
                                  <p:childTnLst>
                                    <p:animMotion origin="layout" path="M 4.16667E-7 -1.11111E-6 L -0.26615 0.09514 " pathEditMode="relative" rAng="0" ptsTypes="AA">
                                      <p:cBhvr>
                                        <p:cTn id="10" dur="2000" fill="hold"/>
                                        <p:tgtEl>
                                          <p:spTgt spid="10"/>
                                        </p:tgtEl>
                                        <p:attrNameLst>
                                          <p:attrName>ppt_x</p:attrName>
                                          <p:attrName>ppt_y</p:attrName>
                                        </p:attrNameLst>
                                      </p:cBhvr>
                                      <p:rCtr x="-13307" y="4745"/>
                                    </p:animMotion>
                                  </p:childTnLst>
                                </p:cTn>
                              </p:par>
                              <p:par>
                                <p:cTn id="11" presetID="42" presetClass="path" presetSubtype="0" accel="50000" decel="50000" fill="hold" grpId="0" nodeType="withEffect">
                                  <p:stCondLst>
                                    <p:cond delay="0"/>
                                  </p:stCondLst>
                                  <p:childTnLst>
                                    <p:animMotion origin="layout" path="M 4.16667E-7 2.22045E-16 L -0.23451 0.00347 " pathEditMode="relative" rAng="0" ptsTypes="AA">
                                      <p:cBhvr>
                                        <p:cTn id="12" dur="2000" fill="hold"/>
                                        <p:tgtEl>
                                          <p:spTgt spid="14"/>
                                        </p:tgtEl>
                                        <p:attrNameLst>
                                          <p:attrName>ppt_x</p:attrName>
                                          <p:attrName>ppt_y</p:attrName>
                                        </p:attrNameLst>
                                      </p:cBhvr>
                                      <p:rCtr x="-11732" y="162"/>
                                    </p:animMotion>
                                  </p:childTnLst>
                                </p:cTn>
                              </p:par>
                              <p:par>
                                <p:cTn id="13" presetID="42" presetClass="path" presetSubtype="0" accel="50000" decel="50000" fill="hold" grpId="0" nodeType="withEffect">
                                  <p:stCondLst>
                                    <p:cond delay="0"/>
                                  </p:stCondLst>
                                  <p:childTnLst>
                                    <p:animMotion origin="layout" path="M 4.16667E-7 2.22222E-6 L -0.24193 0.0625 " pathEditMode="relative" rAng="0" ptsTypes="AA">
                                      <p:cBhvr>
                                        <p:cTn id="14" dur="2000" fill="hold"/>
                                        <p:tgtEl>
                                          <p:spTgt spid="13"/>
                                        </p:tgtEl>
                                        <p:attrNameLst>
                                          <p:attrName>ppt_x</p:attrName>
                                          <p:attrName>ppt_y</p:attrName>
                                        </p:attrNameLst>
                                      </p:cBhvr>
                                      <p:rCtr x="-12096" y="3125"/>
                                    </p:animMotion>
                                  </p:childTnLst>
                                </p:cTn>
                              </p:par>
                              <p:par>
                                <p:cTn id="15" presetID="42" presetClass="path" presetSubtype="0" accel="50000" decel="50000" fill="hold" grpId="0" nodeType="withEffect">
                                  <p:stCondLst>
                                    <p:cond delay="0"/>
                                  </p:stCondLst>
                                  <p:childTnLst>
                                    <p:animMotion origin="layout" path="M 4.16667E-7 4.44444E-6 L -0.24102 -0.0132 " pathEditMode="relative" rAng="0" ptsTypes="AA">
                                      <p:cBhvr>
                                        <p:cTn id="16" dur="2000" fill="hold"/>
                                        <p:tgtEl>
                                          <p:spTgt spid="12"/>
                                        </p:tgtEl>
                                        <p:attrNameLst>
                                          <p:attrName>ppt_x</p:attrName>
                                          <p:attrName>ppt_y</p:attrName>
                                        </p:attrNameLst>
                                      </p:cBhvr>
                                      <p:rCtr x="-12057" y="-671"/>
                                    </p:animMotion>
                                  </p:childTnLst>
                                </p:cTn>
                              </p:par>
                              <p:par>
                                <p:cTn id="17" presetID="42" presetClass="path" presetSubtype="0" accel="50000" decel="50000" fill="hold" grpId="0" nodeType="withEffect">
                                  <p:stCondLst>
                                    <p:cond delay="0"/>
                                  </p:stCondLst>
                                  <p:childTnLst>
                                    <p:animMotion origin="layout" path="M 4.16667E-7 -3.33333E-6 L -0.24479 0.05764 " pathEditMode="relative" rAng="0" ptsTypes="AA">
                                      <p:cBhvr>
                                        <p:cTn id="18" dur="2000" fill="hold"/>
                                        <p:tgtEl>
                                          <p:spTgt spid="11"/>
                                        </p:tgtEl>
                                        <p:attrNameLst>
                                          <p:attrName>ppt_x</p:attrName>
                                          <p:attrName>ppt_y</p:attrName>
                                        </p:attrNameLst>
                                      </p:cBhvr>
                                      <p:rCtr x="-12240" y="2870"/>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6.25E-7 -3.33333E-6 L 0.31003 0.01389 " pathEditMode="relative" rAng="0" ptsTypes="AA">
                                      <p:cBhvr>
                                        <p:cTn id="54" dur="2000" fill="hold"/>
                                        <p:tgtEl>
                                          <p:spTgt spid="26"/>
                                        </p:tgtEl>
                                        <p:attrNameLst>
                                          <p:attrName>ppt_x</p:attrName>
                                          <p:attrName>ppt_y</p:attrName>
                                        </p:attrNameLst>
                                      </p:cBhvr>
                                      <p:rCtr x="15495" y="694"/>
                                    </p:animMotion>
                                  </p:childTnLst>
                                </p:cTn>
                              </p:par>
                              <p:par>
                                <p:cTn id="55" presetID="42" presetClass="path" presetSubtype="0" accel="50000" decel="50000" fill="hold" grpId="1" nodeType="withEffect">
                                  <p:stCondLst>
                                    <p:cond delay="0"/>
                                  </p:stCondLst>
                                  <p:childTnLst>
                                    <p:animMotion origin="layout" path="M 2.08333E-6 -1.85185E-6 L 0.18763 -0.10671 " pathEditMode="relative" rAng="0" ptsTypes="AA">
                                      <p:cBhvr>
                                        <p:cTn id="56" dur="2000" fill="hold"/>
                                        <p:tgtEl>
                                          <p:spTgt spid="29"/>
                                        </p:tgtEl>
                                        <p:attrNameLst>
                                          <p:attrName>ppt_x</p:attrName>
                                          <p:attrName>ppt_y</p:attrName>
                                        </p:attrNameLst>
                                      </p:cBhvr>
                                      <p:rCtr x="9375" y="-5347"/>
                                    </p:animMotion>
                                  </p:childTnLst>
                                </p:cTn>
                              </p:par>
                              <p:par>
                                <p:cTn id="57" presetID="42" presetClass="path" presetSubtype="0" accel="50000" decel="50000" fill="hold" grpId="1" nodeType="withEffect">
                                  <p:stCondLst>
                                    <p:cond delay="0"/>
                                  </p:stCondLst>
                                  <p:childTnLst>
                                    <p:animMotion origin="layout" path="M -2.91667E-6 -3.7037E-7 L 0.25235 0.0331 " pathEditMode="relative" rAng="0" ptsTypes="AA">
                                      <p:cBhvr>
                                        <p:cTn id="58" dur="2000" fill="hold"/>
                                        <p:tgtEl>
                                          <p:spTgt spid="31"/>
                                        </p:tgtEl>
                                        <p:attrNameLst>
                                          <p:attrName>ppt_x</p:attrName>
                                          <p:attrName>ppt_y</p:attrName>
                                        </p:attrNameLst>
                                      </p:cBhvr>
                                      <p:rCtr x="12617" y="1644"/>
                                    </p:animMotion>
                                  </p:childTnLst>
                                </p:cTn>
                              </p:par>
                              <p:par>
                                <p:cTn id="59" presetID="42" presetClass="path" presetSubtype="0" accel="50000" decel="50000" fill="hold" grpId="1" nodeType="withEffect">
                                  <p:stCondLst>
                                    <p:cond delay="0"/>
                                  </p:stCondLst>
                                  <p:childTnLst>
                                    <p:animMotion origin="layout" path="M 1.875E-6 2.22222E-6 L 0.26354 0.13241 " pathEditMode="relative" rAng="0" ptsTypes="AA">
                                      <p:cBhvr>
                                        <p:cTn id="60" dur="2000" fill="hold"/>
                                        <p:tgtEl>
                                          <p:spTgt spid="37"/>
                                        </p:tgtEl>
                                        <p:attrNameLst>
                                          <p:attrName>ppt_x</p:attrName>
                                          <p:attrName>ppt_y</p:attrName>
                                        </p:attrNameLst>
                                      </p:cBhvr>
                                      <p:rCtr x="13177"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6" grpId="1" animBg="1"/>
      <p:bldP spid="26" grpId="2" animBg="1"/>
      <p:bldP spid="27" grpId="1" animBg="1"/>
      <p:bldP spid="28" grpId="1" animBg="1"/>
      <p:bldP spid="29" grpId="0" animBg="1"/>
      <p:bldP spid="29" grpId="1" animBg="1"/>
      <p:bldP spid="30" grpId="0" animBg="1"/>
      <p:bldP spid="31" grpId="0" animBg="1"/>
      <p:bldP spid="31" grpId="1" animBg="1"/>
      <p:bldP spid="32" grpId="0" animBg="1"/>
      <p:bldP spid="33" grpId="0" animBg="1"/>
      <p:bldP spid="34" grpId="0" animBg="1"/>
      <p:bldP spid="35" grpId="0" animBg="1"/>
      <p:bldP spid="36" grpId="0" animBg="1"/>
      <p:bldP spid="37" grpId="0" animBg="1"/>
      <p:bldP spid="3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68675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endParaRPr lang="sv-SE"/>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363486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A-B-C = 3 sessioner à 45-90 minuter</a:t>
            </a:r>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p14="http://schemas.microsoft.com/office/powerpoint/2010/main" val="120174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21409" cy="5429619"/>
          </a:xfrm>
        </p:spPr>
        <p:txBody>
          <a:bodyPr/>
          <a:lstStyle/>
          <a:p>
            <a:r>
              <a:rPr lang="sv-SE" dirty="0"/>
              <a:t>Lugn och ro</a:t>
            </a:r>
          </a:p>
        </p:txBody>
      </p:sp>
    </p:spTree>
    <p:extLst>
      <p:ext uri="{BB962C8B-B14F-4D97-AF65-F5344CB8AC3E}">
        <p14:creationId xmlns:p14="http://schemas.microsoft.com/office/powerpoint/2010/main" val="322212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Vad är lugn och ro?</a:t>
            </a:r>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p14="http://schemas.microsoft.com/office/powerpoint/2010/main" val="165581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Studera effektivt? Studera stressfritt!!! (Lätt att säga...)</a:t>
            </a:r>
          </a:p>
        </p:txBody>
      </p:sp>
      <p:sp>
        <p:nvSpPr>
          <p:cNvPr id="3" name="Content Placeholder 2"/>
          <p:cNvSpPr>
            <a:spLocks noGrp="1"/>
          </p:cNvSpPr>
          <p:nvPr>
            <p:ph idx="1"/>
          </p:nvPr>
        </p:nvSpPr>
        <p:spPr/>
        <p:txBody>
          <a:bodyPr/>
          <a:lstStyle/>
          <a:p>
            <a:r>
              <a:rPr lang="sv-SE" dirty="0"/>
              <a:t>Stress är en formidabel mental blockerare</a:t>
            </a:r>
          </a:p>
          <a:p>
            <a:r>
              <a:rPr lang="sv-SE" dirty="0"/>
              <a:t>Ändra sina vanor – KBT, hälsokurer....</a:t>
            </a:r>
          </a:p>
          <a:p>
            <a:r>
              <a:rPr lang="sv-SE" dirty="0"/>
              <a:t>Lära sig om hur lärande funkar</a:t>
            </a:r>
          </a:p>
        </p:txBody>
      </p:sp>
    </p:spTree>
    <p:extLst>
      <p:ext uri="{BB962C8B-B14F-4D97-AF65-F5344CB8AC3E}">
        <p14:creationId xmlns:p14="http://schemas.microsoft.com/office/powerpoint/2010/main" val="369043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useBgFill="1">
        <p:nvSpPr>
          <p:cNvPr id="12" name="Rectangle 11">
            <a:extLst>
              <a:ext uri="{FF2B5EF4-FFF2-40B4-BE49-F238E27FC236}">
                <a16:creationId xmlns:a16="http://schemas.microsoft.com/office/drawing/2014/main" id="{B558F58E-93BA-44A3-BCDA-585AFF2E4F3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p:cNvPicPr>
            <a:picLocks noChangeAspect="1"/>
          </p:cNvPicPr>
          <p:nvPr/>
        </p:nvPicPr>
        <p:blipFill rotWithShape="1">
          <a:blip r:embed="rId3">
            <a:extLst>
              <a:ext uri="{28A0092B-C50C-407E-A947-70E740481C1C}">
                <a14:useLocalDpi xmlns:a14="http://schemas.microsoft.com/office/drawing/2010/main" val="0"/>
              </a:ext>
            </a:extLst>
          </a:blip>
          <a:srcRect b="38562"/>
          <a:stretch/>
        </p:blipFill>
        <p:spPr>
          <a:xfrm>
            <a:off x="5913123" y="0"/>
            <a:ext cx="6278877" cy="685799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cxnSp>
        <p:nvCxnSpPr>
          <p:cNvPr id="14" name="Straight Arrow Connector 13">
            <a:extLst>
              <a:ext uri="{FF2B5EF4-FFF2-40B4-BE49-F238E27FC236}">
                <a16:creationId xmlns:a16="http://schemas.microsoft.com/office/drawing/2014/main" id="{BCD0BBC1-A7D4-445D-98AC-95A6A45D8EB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93776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2460" y="497525"/>
            <a:ext cx="4983480" cy="2397443"/>
          </a:xfrm>
        </p:spPr>
        <p:txBody>
          <a:bodyPr vert="horz" lIns="91440" tIns="45720" rIns="91440" bIns="45720" rtlCol="0" anchor="t">
            <a:normAutofit/>
          </a:bodyPr>
          <a:lstStyle/>
          <a:p>
            <a:r>
              <a:rPr lang="en-US" sz="6000" dirty="0" err="1"/>
              <a:t>Vem</a:t>
            </a:r>
            <a:r>
              <a:rPr lang="en-US" sz="6000" dirty="0"/>
              <a:t> </a:t>
            </a:r>
            <a:r>
              <a:rPr lang="en-US" sz="6000" dirty="0" err="1"/>
              <a:t>är</a:t>
            </a:r>
            <a:r>
              <a:rPr lang="en-US" sz="6000" dirty="0"/>
              <a:t> jag?</a:t>
            </a:r>
            <a:br>
              <a:rPr lang="en-US" sz="6000" dirty="0"/>
            </a:br>
            <a:r>
              <a:rPr lang="en-US" sz="6000" dirty="0"/>
              <a:t>(</a:t>
            </a:r>
            <a:r>
              <a:rPr lang="en-US" sz="6000" dirty="0" err="1"/>
              <a:t>Lärande</a:t>
            </a:r>
            <a:r>
              <a:rPr lang="en-US" sz="6000" dirty="0"/>
              <a:t>-CV)</a:t>
            </a:r>
          </a:p>
        </p:txBody>
      </p:sp>
      <p:grpSp>
        <p:nvGrpSpPr>
          <p:cNvPr id="60" name="Grupp 59"/>
          <p:cNvGrpSpPr/>
          <p:nvPr/>
        </p:nvGrpSpPr>
        <p:grpSpPr>
          <a:xfrm>
            <a:off x="-58056" y="2460481"/>
            <a:ext cx="3641818" cy="1861284"/>
            <a:chOff x="0" y="2431449"/>
            <a:chExt cx="3641818" cy="1861284"/>
          </a:xfrm>
        </p:grpSpPr>
        <p:sp>
          <p:nvSpPr>
            <p:cNvPr id="7" name="Ellips 6"/>
            <p:cNvSpPr/>
            <p:nvPr/>
          </p:nvSpPr>
          <p:spPr>
            <a:xfrm>
              <a:off x="655320" y="2894968"/>
              <a:ext cx="1799771" cy="812800"/>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accent1">
                      <a:lumMod val="60000"/>
                      <a:lumOff val="40000"/>
                    </a:schemeClr>
                  </a:solidFill>
                </a:rPr>
                <a:t>Journalistik</a:t>
              </a:r>
            </a:p>
          </p:txBody>
        </p:sp>
        <p:cxnSp>
          <p:nvCxnSpPr>
            <p:cNvPr id="9" name="Rak koppling 8"/>
            <p:cNvCxnSpPr>
              <a:stCxn id="7" idx="5"/>
            </p:cNvCxnSpPr>
            <p:nvPr/>
          </p:nvCxnSpPr>
          <p:spPr>
            <a:xfrm>
              <a:off x="2191521" y="3588736"/>
              <a:ext cx="216149" cy="145074"/>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ktangel 16"/>
            <p:cNvSpPr/>
            <p:nvPr/>
          </p:nvSpPr>
          <p:spPr>
            <a:xfrm>
              <a:off x="1954169" y="3851302"/>
              <a:ext cx="1687649" cy="2841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Statsvetenskap</a:t>
              </a:r>
            </a:p>
          </p:txBody>
        </p:sp>
        <p:sp>
          <p:nvSpPr>
            <p:cNvPr id="18" name="Rektangel 17"/>
            <p:cNvSpPr/>
            <p:nvPr/>
          </p:nvSpPr>
          <p:spPr>
            <a:xfrm>
              <a:off x="918890" y="4135436"/>
              <a:ext cx="1075804" cy="157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rgbClr val="7030A0"/>
                  </a:solidFill>
                </a:rPr>
                <a:t>Språk</a:t>
              </a:r>
            </a:p>
          </p:txBody>
        </p:sp>
        <p:cxnSp>
          <p:nvCxnSpPr>
            <p:cNvPr id="20" name="Rak koppling 19"/>
            <p:cNvCxnSpPr>
              <a:endCxn id="7" idx="4"/>
            </p:cNvCxnSpPr>
            <p:nvPr/>
          </p:nvCxnSpPr>
          <p:spPr>
            <a:xfrm flipH="1" flipV="1">
              <a:off x="1555206" y="3707768"/>
              <a:ext cx="12337" cy="266526"/>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ktangel 21"/>
            <p:cNvSpPr/>
            <p:nvPr/>
          </p:nvSpPr>
          <p:spPr>
            <a:xfrm>
              <a:off x="20295" y="3713934"/>
              <a:ext cx="1049157" cy="288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Intervju</a:t>
              </a:r>
            </a:p>
          </p:txBody>
        </p:sp>
        <p:sp>
          <p:nvSpPr>
            <p:cNvPr id="23" name="Rektangel 22"/>
            <p:cNvSpPr/>
            <p:nvPr/>
          </p:nvSpPr>
          <p:spPr>
            <a:xfrm>
              <a:off x="0" y="2431449"/>
              <a:ext cx="1001486" cy="382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Etik</a:t>
              </a:r>
            </a:p>
          </p:txBody>
        </p:sp>
        <p:sp>
          <p:nvSpPr>
            <p:cNvPr id="24" name="Rektangel 23"/>
            <p:cNvSpPr/>
            <p:nvPr/>
          </p:nvSpPr>
          <p:spPr>
            <a:xfrm>
              <a:off x="1822563" y="2482281"/>
              <a:ext cx="1356066" cy="401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Redigering</a:t>
              </a:r>
            </a:p>
          </p:txBody>
        </p:sp>
        <p:cxnSp>
          <p:nvCxnSpPr>
            <p:cNvPr id="26" name="Rak koppling 25"/>
            <p:cNvCxnSpPr>
              <a:stCxn id="7" idx="3"/>
              <a:endCxn id="22" idx="0"/>
            </p:cNvCxnSpPr>
            <p:nvPr/>
          </p:nvCxnSpPr>
          <p:spPr>
            <a:xfrm flipH="1">
              <a:off x="544874" y="3588736"/>
              <a:ext cx="374016" cy="125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ak koppling 27"/>
            <p:cNvCxnSpPr>
              <a:stCxn id="7" idx="1"/>
              <a:endCxn id="23" idx="2"/>
            </p:cNvCxnSpPr>
            <p:nvPr/>
          </p:nvCxnSpPr>
          <p:spPr>
            <a:xfrm flipH="1" flipV="1">
              <a:off x="500743" y="2814006"/>
              <a:ext cx="418147" cy="199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Rak koppling 29"/>
            <p:cNvCxnSpPr>
              <a:stCxn id="7" idx="7"/>
              <a:endCxn id="24" idx="2"/>
            </p:cNvCxnSpPr>
            <p:nvPr/>
          </p:nvCxnSpPr>
          <p:spPr>
            <a:xfrm flipV="1">
              <a:off x="2191521" y="2883732"/>
              <a:ext cx="309075" cy="13026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upp 57"/>
          <p:cNvGrpSpPr/>
          <p:nvPr/>
        </p:nvGrpSpPr>
        <p:grpSpPr>
          <a:xfrm>
            <a:off x="-51538" y="5225205"/>
            <a:ext cx="4829009" cy="1640088"/>
            <a:chOff x="-51538" y="4862347"/>
            <a:chExt cx="4829009" cy="1640088"/>
          </a:xfrm>
        </p:grpSpPr>
        <p:sp>
          <p:nvSpPr>
            <p:cNvPr id="16" name="Ellips 15"/>
            <p:cNvSpPr/>
            <p:nvPr/>
          </p:nvSpPr>
          <p:spPr>
            <a:xfrm>
              <a:off x="477568" y="5245455"/>
              <a:ext cx="1799771" cy="812800"/>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7030A0"/>
                  </a:solidFill>
                </a:rPr>
                <a:t>Språk</a:t>
              </a:r>
            </a:p>
          </p:txBody>
        </p:sp>
        <p:sp>
          <p:nvSpPr>
            <p:cNvPr id="35" name="Rektangel 34"/>
            <p:cNvSpPr/>
            <p:nvPr/>
          </p:nvSpPr>
          <p:spPr>
            <a:xfrm>
              <a:off x="1722189" y="4873152"/>
              <a:ext cx="1075804" cy="33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Franska</a:t>
              </a:r>
            </a:p>
          </p:txBody>
        </p:sp>
        <p:sp>
          <p:nvSpPr>
            <p:cNvPr id="36" name="Rektangel 35"/>
            <p:cNvSpPr/>
            <p:nvPr/>
          </p:nvSpPr>
          <p:spPr>
            <a:xfrm>
              <a:off x="31225" y="6135400"/>
              <a:ext cx="1075804" cy="363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Italienska</a:t>
              </a:r>
            </a:p>
          </p:txBody>
        </p:sp>
        <p:sp>
          <p:nvSpPr>
            <p:cNvPr id="37" name="Rektangel 36"/>
            <p:cNvSpPr/>
            <p:nvPr/>
          </p:nvSpPr>
          <p:spPr>
            <a:xfrm>
              <a:off x="1713424" y="6138817"/>
              <a:ext cx="1075804" cy="363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Tyska</a:t>
              </a:r>
            </a:p>
          </p:txBody>
        </p:sp>
        <p:sp>
          <p:nvSpPr>
            <p:cNvPr id="38" name="Rektangel 37"/>
            <p:cNvSpPr/>
            <p:nvPr/>
          </p:nvSpPr>
          <p:spPr>
            <a:xfrm>
              <a:off x="-51538" y="4862347"/>
              <a:ext cx="1075804" cy="33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Engelska</a:t>
              </a:r>
            </a:p>
          </p:txBody>
        </p:sp>
        <p:cxnSp>
          <p:nvCxnSpPr>
            <p:cNvPr id="40" name="Rak koppling 39"/>
            <p:cNvCxnSpPr>
              <a:stCxn id="16" idx="7"/>
              <a:endCxn id="35" idx="2"/>
            </p:cNvCxnSpPr>
            <p:nvPr/>
          </p:nvCxnSpPr>
          <p:spPr>
            <a:xfrm flipV="1">
              <a:off x="2013769" y="5204752"/>
              <a:ext cx="246322" cy="159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Rak koppling 41"/>
            <p:cNvCxnSpPr>
              <a:stCxn id="16" idx="1"/>
              <a:endCxn id="38" idx="2"/>
            </p:cNvCxnSpPr>
            <p:nvPr/>
          </p:nvCxnSpPr>
          <p:spPr>
            <a:xfrm flipH="1" flipV="1">
              <a:off x="486364" y="5193947"/>
              <a:ext cx="254774" cy="17054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4" name="Rak koppling 43"/>
            <p:cNvCxnSpPr>
              <a:stCxn id="16" idx="3"/>
              <a:endCxn id="36" idx="0"/>
            </p:cNvCxnSpPr>
            <p:nvPr/>
          </p:nvCxnSpPr>
          <p:spPr>
            <a:xfrm flipH="1">
              <a:off x="569127" y="5939223"/>
              <a:ext cx="172011" cy="19617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Rak koppling 45"/>
            <p:cNvCxnSpPr>
              <a:stCxn id="16" idx="5"/>
              <a:endCxn id="37" idx="0"/>
            </p:cNvCxnSpPr>
            <p:nvPr/>
          </p:nvCxnSpPr>
          <p:spPr>
            <a:xfrm>
              <a:off x="2013769" y="5939223"/>
              <a:ext cx="237557" cy="19959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52" name="Rektangel 51"/>
            <p:cNvSpPr/>
            <p:nvPr/>
          </p:nvSpPr>
          <p:spPr>
            <a:xfrm>
              <a:off x="2691047" y="5482911"/>
              <a:ext cx="2086424" cy="3325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Litteraturvetenskap</a:t>
              </a:r>
            </a:p>
          </p:txBody>
        </p:sp>
        <p:cxnSp>
          <p:nvCxnSpPr>
            <p:cNvPr id="56" name="Rak koppling 55"/>
            <p:cNvCxnSpPr>
              <a:stCxn id="52" idx="1"/>
              <a:endCxn id="16" idx="6"/>
            </p:cNvCxnSpPr>
            <p:nvPr/>
          </p:nvCxnSpPr>
          <p:spPr>
            <a:xfrm flipH="1">
              <a:off x="2277339" y="5649189"/>
              <a:ext cx="413708" cy="266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1" name="Grupp 90"/>
          <p:cNvGrpSpPr/>
          <p:nvPr/>
        </p:nvGrpSpPr>
        <p:grpSpPr>
          <a:xfrm>
            <a:off x="2757832" y="3689765"/>
            <a:ext cx="4468798" cy="2069835"/>
            <a:chOff x="2783101" y="3654437"/>
            <a:chExt cx="4468798" cy="2069835"/>
          </a:xfrm>
        </p:grpSpPr>
        <p:sp>
          <p:nvSpPr>
            <p:cNvPr id="15" name="Ellips 14"/>
            <p:cNvSpPr/>
            <p:nvPr/>
          </p:nvSpPr>
          <p:spPr>
            <a:xfrm>
              <a:off x="4552840" y="4069645"/>
              <a:ext cx="1799771" cy="812800"/>
            </a:xfrm>
            <a:prstGeom prst="ellipse">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Teknik</a:t>
              </a:r>
            </a:p>
          </p:txBody>
        </p:sp>
        <p:sp>
          <p:nvSpPr>
            <p:cNvPr id="51" name="Rektangel 50"/>
            <p:cNvSpPr/>
            <p:nvPr/>
          </p:nvSpPr>
          <p:spPr>
            <a:xfrm>
              <a:off x="4262369" y="3654437"/>
              <a:ext cx="2215361" cy="2672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Programmeringsspråk</a:t>
              </a:r>
            </a:p>
          </p:txBody>
        </p:sp>
        <p:sp>
          <p:nvSpPr>
            <p:cNvPr id="61" name="Rektangel 60"/>
            <p:cNvSpPr/>
            <p:nvPr/>
          </p:nvSpPr>
          <p:spPr>
            <a:xfrm>
              <a:off x="6477729" y="4709425"/>
              <a:ext cx="548995" cy="1502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HW</a:t>
              </a:r>
            </a:p>
          </p:txBody>
        </p:sp>
        <p:sp>
          <p:nvSpPr>
            <p:cNvPr id="62" name="Rektangel 61"/>
            <p:cNvSpPr/>
            <p:nvPr/>
          </p:nvSpPr>
          <p:spPr>
            <a:xfrm>
              <a:off x="5850962" y="5293758"/>
              <a:ext cx="1400937" cy="430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Algoritmer</a:t>
              </a:r>
            </a:p>
          </p:txBody>
        </p:sp>
        <p:sp>
          <p:nvSpPr>
            <p:cNvPr id="63" name="Rektangel 62"/>
            <p:cNvSpPr/>
            <p:nvPr/>
          </p:nvSpPr>
          <p:spPr>
            <a:xfrm>
              <a:off x="5127354" y="5142853"/>
              <a:ext cx="1107680" cy="2339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Protokoll</a:t>
              </a:r>
            </a:p>
          </p:txBody>
        </p:sp>
        <p:sp>
          <p:nvSpPr>
            <p:cNvPr id="64" name="Rektangel 63"/>
            <p:cNvSpPr/>
            <p:nvPr/>
          </p:nvSpPr>
          <p:spPr>
            <a:xfrm>
              <a:off x="4158276" y="5376392"/>
              <a:ext cx="1417087" cy="324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Matematik</a:t>
              </a:r>
            </a:p>
          </p:txBody>
        </p:sp>
        <p:sp>
          <p:nvSpPr>
            <p:cNvPr id="65" name="Rektangel 64"/>
            <p:cNvSpPr/>
            <p:nvPr/>
          </p:nvSpPr>
          <p:spPr>
            <a:xfrm>
              <a:off x="4129551" y="4961047"/>
              <a:ext cx="556512" cy="283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OS</a:t>
              </a:r>
            </a:p>
          </p:txBody>
        </p:sp>
        <p:sp>
          <p:nvSpPr>
            <p:cNvPr id="66" name="Rektangel 65"/>
            <p:cNvSpPr/>
            <p:nvPr/>
          </p:nvSpPr>
          <p:spPr>
            <a:xfrm>
              <a:off x="2783101" y="4359307"/>
              <a:ext cx="1509521" cy="2791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Kompilatorer</a:t>
              </a:r>
            </a:p>
          </p:txBody>
        </p:sp>
        <p:cxnSp>
          <p:nvCxnSpPr>
            <p:cNvPr id="70" name="Rak koppling 69"/>
            <p:cNvCxnSpPr>
              <a:stCxn id="51" idx="2"/>
              <a:endCxn id="15" idx="0"/>
            </p:cNvCxnSpPr>
            <p:nvPr/>
          </p:nvCxnSpPr>
          <p:spPr>
            <a:xfrm>
              <a:off x="5370050" y="3921647"/>
              <a:ext cx="82676" cy="1479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Rak koppling 71"/>
            <p:cNvCxnSpPr>
              <a:stCxn id="66" idx="3"/>
              <a:endCxn id="15" idx="2"/>
            </p:cNvCxnSpPr>
            <p:nvPr/>
          </p:nvCxnSpPr>
          <p:spPr>
            <a:xfrm flipV="1">
              <a:off x="4292622" y="4476045"/>
              <a:ext cx="260218" cy="228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Rak koppling 75"/>
            <p:cNvCxnSpPr>
              <a:stCxn id="15" idx="3"/>
            </p:cNvCxnSpPr>
            <p:nvPr/>
          </p:nvCxnSpPr>
          <p:spPr>
            <a:xfrm flipH="1">
              <a:off x="4567092" y="4763413"/>
              <a:ext cx="249318" cy="2357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9" name="Rak koppling 78"/>
            <p:cNvCxnSpPr>
              <a:stCxn id="64" idx="0"/>
            </p:cNvCxnSpPr>
            <p:nvPr/>
          </p:nvCxnSpPr>
          <p:spPr>
            <a:xfrm flipV="1">
              <a:off x="4866820" y="4859716"/>
              <a:ext cx="282363" cy="51667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Rak koppling 80"/>
            <p:cNvCxnSpPr>
              <a:endCxn id="63" idx="0"/>
            </p:cNvCxnSpPr>
            <p:nvPr/>
          </p:nvCxnSpPr>
          <p:spPr>
            <a:xfrm>
              <a:off x="5681194" y="4875459"/>
              <a:ext cx="0" cy="2673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Rak koppling 82"/>
            <p:cNvCxnSpPr>
              <a:stCxn id="62" idx="0"/>
              <a:endCxn id="15" idx="5"/>
            </p:cNvCxnSpPr>
            <p:nvPr/>
          </p:nvCxnSpPr>
          <p:spPr>
            <a:xfrm flipH="1" flipV="1">
              <a:off x="6089041" y="4763413"/>
              <a:ext cx="462390" cy="530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Rak koppling 84"/>
            <p:cNvCxnSpPr/>
            <p:nvPr/>
          </p:nvCxnSpPr>
          <p:spPr>
            <a:xfrm flipH="1" flipV="1">
              <a:off x="6235034" y="4594333"/>
              <a:ext cx="389027" cy="16178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7" name="Ellips 96"/>
          <p:cNvSpPr/>
          <p:nvPr/>
        </p:nvSpPr>
        <p:spPr>
          <a:xfrm>
            <a:off x="589406" y="2916145"/>
            <a:ext cx="1799771" cy="812800"/>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chemeClr val="accent1">
                    <a:lumMod val="60000"/>
                    <a:lumOff val="40000"/>
                  </a:schemeClr>
                </a:solidFill>
              </a:rPr>
              <a:t>Journalistik</a:t>
            </a:r>
          </a:p>
        </p:txBody>
      </p:sp>
      <p:sp>
        <p:nvSpPr>
          <p:cNvPr id="98" name="Ellips 97"/>
          <p:cNvSpPr/>
          <p:nvPr/>
        </p:nvSpPr>
        <p:spPr>
          <a:xfrm>
            <a:off x="479142" y="5609881"/>
            <a:ext cx="1799771" cy="812800"/>
          </a:xfrm>
          <a:prstGeom prst="ellipse">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7030A0"/>
                </a:solidFill>
              </a:rPr>
              <a:t>Språk</a:t>
            </a:r>
          </a:p>
        </p:txBody>
      </p:sp>
      <p:sp>
        <p:nvSpPr>
          <p:cNvPr id="99" name="Ellips 98"/>
          <p:cNvSpPr/>
          <p:nvPr/>
        </p:nvSpPr>
        <p:spPr>
          <a:xfrm>
            <a:off x="4522969" y="4106619"/>
            <a:ext cx="1799771" cy="812800"/>
          </a:xfrm>
          <a:prstGeom prst="ellipse">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tx1"/>
                </a:solidFill>
              </a:rPr>
              <a:t>Teknik</a:t>
            </a:r>
          </a:p>
        </p:txBody>
      </p:sp>
    </p:spTree>
    <p:extLst>
      <p:ext uri="{BB962C8B-B14F-4D97-AF65-F5344CB8AC3E}">
        <p14:creationId xmlns:p14="http://schemas.microsoft.com/office/powerpoint/2010/main" val="282177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9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Byt perspektiv</a:t>
            </a:r>
          </a:p>
        </p:txBody>
      </p:sp>
      <p:sp>
        <p:nvSpPr>
          <p:cNvPr id="3" name="Content Placeholder 2"/>
          <p:cNvSpPr>
            <a:spLocks noGrp="1"/>
          </p:cNvSpPr>
          <p:nvPr>
            <p:ph idx="1"/>
          </p:nvPr>
        </p:nvSpPr>
        <p:spPr/>
        <p:txBody>
          <a:bodyPr/>
          <a:lstStyle/>
          <a:p>
            <a:r>
              <a:rPr lang="sv-SE" dirty="0"/>
              <a:t>Se lärande som något som går långsamt, men som har nivåer</a:t>
            </a:r>
          </a:p>
          <a:p>
            <a:r>
              <a:rPr lang="sv-SE" dirty="0"/>
              <a:t>Sov på saken</a:t>
            </a:r>
          </a:p>
          <a:p>
            <a:r>
              <a:rPr lang="sv-SE" dirty="0"/>
              <a:t>Multitaska inte!</a:t>
            </a:r>
          </a:p>
        </p:txBody>
      </p:sp>
    </p:spTree>
    <p:extLst>
      <p:ext uri="{BB962C8B-B14F-4D97-AF65-F5344CB8AC3E}">
        <p14:creationId xmlns:p14="http://schemas.microsoft.com/office/powerpoint/2010/main" val="105016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Vilket lärande orkar jag med idag?</a:t>
            </a:r>
          </a:p>
        </p:txBody>
      </p:sp>
      <p:sp>
        <p:nvSpPr>
          <p:cNvPr id="3" name="Content Placeholder 2"/>
          <p:cNvSpPr>
            <a:spLocks noGrp="1"/>
          </p:cNvSpPr>
          <p:nvPr>
            <p:ph idx="1"/>
          </p:nvPr>
        </p:nvSpPr>
        <p:spPr/>
        <p:txBody>
          <a:bodyPr/>
          <a:lstStyle/>
          <a:p>
            <a:r>
              <a:rPr lang="sv-SE" dirty="0"/>
              <a:t>Skummläsa en längre text/slötitta på en föreläsning?</a:t>
            </a:r>
          </a:p>
          <a:p>
            <a:r>
              <a:rPr lang="sv-SE" dirty="0"/>
              <a:t>Ta tio minuters djup koncentration för att förstå ett klurigt koncept?</a:t>
            </a:r>
          </a:p>
          <a:p>
            <a:r>
              <a:rPr lang="sv-SE" dirty="0"/>
              <a:t>Ta 45 minuters uppmärksam läsning/titta/lyssna uppmärksamt (tips: anteckna) på en föreläsning?</a:t>
            </a:r>
          </a:p>
          <a:p>
            <a:r>
              <a:rPr lang="sv-SE" dirty="0"/>
              <a:t>Repetera något jag nästan kan (nästan ingen koncentration alls)</a:t>
            </a:r>
          </a:p>
          <a:p>
            <a:r>
              <a:rPr lang="sv-SE" u="sng" dirty="0"/>
              <a:t>Eller kanske jag behöver vila? </a:t>
            </a:r>
          </a:p>
        </p:txBody>
      </p:sp>
    </p:spTree>
    <p:extLst>
      <p:ext uri="{BB962C8B-B14F-4D97-AF65-F5344CB8AC3E}">
        <p14:creationId xmlns:p14="http://schemas.microsoft.com/office/powerpoint/2010/main" val="2619356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09524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644721" y="2614411"/>
            <a:ext cx="3618964" cy="135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Lärande</a:t>
            </a:r>
          </a:p>
        </p:txBody>
      </p:sp>
      <p:sp>
        <p:nvSpPr>
          <p:cNvPr id="5" name="Oval 4"/>
          <p:cNvSpPr/>
          <p:nvPr/>
        </p:nvSpPr>
        <p:spPr>
          <a:xfrm>
            <a:off x="7959144" y="1944710"/>
            <a:ext cx="1519707" cy="759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Kognitiv förmåga</a:t>
            </a:r>
          </a:p>
        </p:txBody>
      </p:sp>
      <p:sp>
        <p:nvSpPr>
          <p:cNvPr id="6" name="Oval 5"/>
          <p:cNvSpPr/>
          <p:nvPr/>
        </p:nvSpPr>
        <p:spPr>
          <a:xfrm>
            <a:off x="1970468" y="1738648"/>
            <a:ext cx="1481070" cy="87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tekniker</a:t>
            </a:r>
          </a:p>
        </p:txBody>
      </p:sp>
    </p:spTree>
    <p:extLst>
      <p:ext uri="{BB962C8B-B14F-4D97-AF65-F5344CB8AC3E}">
        <p14:creationId xmlns:p14="http://schemas.microsoft.com/office/powerpoint/2010/main" val="1457663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Tips i oordning</a:t>
            </a:r>
          </a:p>
        </p:txBody>
      </p:sp>
      <p:sp>
        <p:nvSpPr>
          <p:cNvPr id="3" name="Content Placeholder 2"/>
          <p:cNvSpPr>
            <a:spLocks noGrp="1"/>
          </p:cNvSpPr>
          <p:nvPr>
            <p:ph idx="1"/>
          </p:nvPr>
        </p:nvSpPr>
        <p:spPr/>
        <p:txBody>
          <a:bodyPr>
            <a:normAutofit fontScale="92500" lnSpcReduction="20000"/>
          </a:bodyPr>
          <a:lstStyle/>
          <a:p>
            <a:r>
              <a:rPr lang="sv-SE" dirty="0"/>
              <a:t>Lära sig skumma</a:t>
            </a:r>
          </a:p>
          <a:p>
            <a:r>
              <a:rPr lang="sv-SE" dirty="0"/>
              <a:t>Skifta fokus – lärande är ett långsiktigt projekt. Lätt att bli stressad och låsa sig av ett stort material</a:t>
            </a:r>
          </a:p>
          <a:p>
            <a:r>
              <a:rPr lang="sv-SE" dirty="0"/>
              <a:t>Lite varje dag</a:t>
            </a:r>
          </a:p>
          <a:p>
            <a:r>
              <a:rPr lang="sv-SE" dirty="0"/>
              <a:t>Sluta när man blir trött – eller byt taktik</a:t>
            </a:r>
          </a:p>
          <a:p>
            <a:r>
              <a:rPr lang="sv-SE" dirty="0"/>
              <a:t>Identifiera var den kognitiva ansträngningen behövs och lägg den där. Ex grammatik. Hjärnan är cool. Den jobbar på i det tysta och plötsligt faller bitarna på plats – men det tar tid.</a:t>
            </a:r>
          </a:p>
          <a:p>
            <a:r>
              <a:rPr lang="sv-SE" dirty="0"/>
              <a:t>Hitta det som du tycker är intressant och utgå ifrån det. Skit i vad föreläsaren tycker ;) (men rör dig in mot mitten ändå. Var inte den där snubben som har läst på en enda grej och hela tiden försöker styra seminariediskussionen till det...)</a:t>
            </a:r>
          </a:p>
        </p:txBody>
      </p:sp>
    </p:spTree>
    <p:extLst>
      <p:ext uri="{BB962C8B-B14F-4D97-AF65-F5344CB8AC3E}">
        <p14:creationId xmlns:p14="http://schemas.microsoft.com/office/powerpoint/2010/main" val="2544693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Källor</a:t>
            </a:r>
          </a:p>
        </p:txBody>
      </p:sp>
      <p:sp>
        <p:nvSpPr>
          <p:cNvPr id="3" name="Content Placeholder 2"/>
          <p:cNvSpPr>
            <a:spLocks noGrp="1"/>
          </p:cNvSpPr>
          <p:nvPr>
            <p:ph idx="1"/>
          </p:nvPr>
        </p:nvSpPr>
        <p:spPr/>
        <p:txBody>
          <a:bodyPr/>
          <a:lstStyle/>
          <a:p>
            <a:r>
              <a:rPr lang="sv-SE" dirty="0"/>
              <a:t>Kathy Sierras föreläsning igen: </a:t>
            </a:r>
            <a:r>
              <a:rPr lang="sv-SE" dirty="0">
                <a:hlinkClick r:id="rId2"/>
              </a:rPr>
              <a:t>https://youtu.be/FKTxC9pl-WM</a:t>
            </a:r>
            <a:r>
              <a:rPr lang="sv-SE" dirty="0"/>
              <a:t> (Making Badass Developpers)</a:t>
            </a:r>
          </a:p>
          <a:p>
            <a:r>
              <a:rPr lang="sv-SE" dirty="0">
                <a:hlinkClick r:id="rId3"/>
              </a:rPr>
              <a:t>http://ideas.time.com/2013/06/11/8-new-ways-of-looking-at-intelligence/</a:t>
            </a:r>
            <a:endParaRPr lang="sv-SE" dirty="0"/>
          </a:p>
          <a:p>
            <a:endParaRPr lang="sv-SE" dirty="0"/>
          </a:p>
        </p:txBody>
      </p:sp>
    </p:spTree>
    <p:extLst>
      <p:ext uri="{BB962C8B-B14F-4D97-AF65-F5344CB8AC3E}">
        <p14:creationId xmlns:p14="http://schemas.microsoft.com/office/powerpoint/2010/main" val="9412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175000" y="321582"/>
            <a:ext cx="8178800" cy="1325563"/>
          </a:xfrm>
        </p:spPr>
        <p:txBody>
          <a:bodyPr/>
          <a:lstStyle/>
          <a:p>
            <a:r>
              <a:rPr lang="sv-SE" dirty="0"/>
              <a:t>Vi har alla lärt oss massor</a:t>
            </a:r>
          </a:p>
        </p:txBody>
      </p:sp>
      <p:grpSp>
        <p:nvGrpSpPr>
          <p:cNvPr id="15" name="Grupp 14"/>
          <p:cNvGrpSpPr/>
          <p:nvPr/>
        </p:nvGrpSpPr>
        <p:grpSpPr>
          <a:xfrm>
            <a:off x="2450814" y="2016425"/>
            <a:ext cx="1406858" cy="993157"/>
            <a:chOff x="762000" y="2061029"/>
            <a:chExt cx="834571" cy="546704"/>
          </a:xfrm>
        </p:grpSpPr>
        <p:sp>
          <p:nvSpPr>
            <p:cNvPr id="4" name="Ellips 3"/>
            <p:cNvSpPr/>
            <p:nvPr/>
          </p:nvSpPr>
          <p:spPr>
            <a:xfrm>
              <a:off x="957943" y="2061029"/>
              <a:ext cx="638628" cy="391885"/>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 name="Rak koppling 5"/>
            <p:cNvCxnSpPr>
              <a:stCxn id="4" idx="7"/>
            </p:cNvCxnSpPr>
            <p:nvPr/>
          </p:nvCxnSpPr>
          <p:spPr>
            <a:xfrm flipV="1">
              <a:off x="1503046"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Rak koppling 7"/>
            <p:cNvCxnSpPr>
              <a:stCxn id="4" idx="1"/>
            </p:cNvCxnSpPr>
            <p:nvPr/>
          </p:nvCxnSpPr>
          <p:spPr>
            <a:xfrm flipH="1" flipV="1">
              <a:off x="957943"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Rak koppling 9"/>
            <p:cNvCxnSpPr>
              <a:stCxn id="4" idx="2"/>
            </p:cNvCxnSpPr>
            <p:nvPr/>
          </p:nvCxnSpPr>
          <p:spPr>
            <a:xfrm flipH="1">
              <a:off x="762000" y="2256972"/>
              <a:ext cx="195943" cy="71361"/>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Rak koppling 11"/>
            <p:cNvCxnSpPr>
              <a:stCxn id="4" idx="4"/>
            </p:cNvCxnSpPr>
            <p:nvPr/>
          </p:nvCxnSpPr>
          <p:spPr>
            <a:xfrm flipH="1">
              <a:off x="1261533" y="2452914"/>
              <a:ext cx="15724" cy="15481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Rak koppling 13"/>
            <p:cNvCxnSpPr>
              <a:stCxn id="4" idx="5"/>
            </p:cNvCxnSpPr>
            <p:nvPr/>
          </p:nvCxnSpPr>
          <p:spPr>
            <a:xfrm>
              <a:off x="1503046" y="2395524"/>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 15"/>
          <p:cNvGrpSpPr/>
          <p:nvPr/>
        </p:nvGrpSpPr>
        <p:grpSpPr>
          <a:xfrm>
            <a:off x="522470" y="2770873"/>
            <a:ext cx="1406858" cy="993157"/>
            <a:chOff x="762000" y="2061029"/>
            <a:chExt cx="834571" cy="546704"/>
          </a:xfrm>
        </p:grpSpPr>
        <p:sp>
          <p:nvSpPr>
            <p:cNvPr id="17" name="Ellips 16"/>
            <p:cNvSpPr/>
            <p:nvPr/>
          </p:nvSpPr>
          <p:spPr>
            <a:xfrm>
              <a:off x="957943" y="2061029"/>
              <a:ext cx="638628" cy="391885"/>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8" name="Rak koppling 17"/>
            <p:cNvCxnSpPr>
              <a:stCxn id="17" idx="7"/>
            </p:cNvCxnSpPr>
            <p:nvPr/>
          </p:nvCxnSpPr>
          <p:spPr>
            <a:xfrm flipV="1">
              <a:off x="1503046"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Rak koppling 18"/>
            <p:cNvCxnSpPr>
              <a:stCxn id="17" idx="1"/>
            </p:cNvCxnSpPr>
            <p:nvPr/>
          </p:nvCxnSpPr>
          <p:spPr>
            <a:xfrm flipH="1" flipV="1">
              <a:off x="957943"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Rak koppling 19"/>
            <p:cNvCxnSpPr>
              <a:stCxn id="17" idx="2"/>
            </p:cNvCxnSpPr>
            <p:nvPr/>
          </p:nvCxnSpPr>
          <p:spPr>
            <a:xfrm flipH="1">
              <a:off x="762000" y="2256972"/>
              <a:ext cx="195943" cy="713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Rak koppling 20"/>
            <p:cNvCxnSpPr>
              <a:stCxn id="17" idx="4"/>
            </p:cNvCxnSpPr>
            <p:nvPr/>
          </p:nvCxnSpPr>
          <p:spPr>
            <a:xfrm flipH="1">
              <a:off x="1261533" y="2452914"/>
              <a:ext cx="15724" cy="1548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Rak koppling 21"/>
            <p:cNvCxnSpPr>
              <a:stCxn id="17" idx="5"/>
            </p:cNvCxnSpPr>
            <p:nvPr/>
          </p:nvCxnSpPr>
          <p:spPr>
            <a:xfrm>
              <a:off x="1503046" y="2395524"/>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3" name="Grupp 22"/>
          <p:cNvGrpSpPr/>
          <p:nvPr/>
        </p:nvGrpSpPr>
        <p:grpSpPr>
          <a:xfrm>
            <a:off x="805712" y="1763609"/>
            <a:ext cx="1406858" cy="993157"/>
            <a:chOff x="762000" y="2061029"/>
            <a:chExt cx="834571" cy="546704"/>
          </a:xfrm>
        </p:grpSpPr>
        <p:sp>
          <p:nvSpPr>
            <p:cNvPr id="24" name="Ellips 23"/>
            <p:cNvSpPr/>
            <p:nvPr/>
          </p:nvSpPr>
          <p:spPr>
            <a:xfrm>
              <a:off x="957943" y="2061029"/>
              <a:ext cx="638628" cy="391885"/>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25" name="Rak koppling 24"/>
            <p:cNvCxnSpPr>
              <a:stCxn id="24" idx="7"/>
            </p:cNvCxnSpPr>
            <p:nvPr/>
          </p:nvCxnSpPr>
          <p:spPr>
            <a:xfrm flipV="1">
              <a:off x="1503046"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ak koppling 25"/>
            <p:cNvCxnSpPr>
              <a:stCxn id="24" idx="1"/>
            </p:cNvCxnSpPr>
            <p:nvPr/>
          </p:nvCxnSpPr>
          <p:spPr>
            <a:xfrm flipH="1" flipV="1">
              <a:off x="957943"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ak koppling 26"/>
            <p:cNvCxnSpPr>
              <a:stCxn id="24" idx="2"/>
            </p:cNvCxnSpPr>
            <p:nvPr/>
          </p:nvCxnSpPr>
          <p:spPr>
            <a:xfrm flipH="1">
              <a:off x="762000" y="2256972"/>
              <a:ext cx="195943" cy="7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Rak koppling 27"/>
            <p:cNvCxnSpPr>
              <a:stCxn id="24" idx="4"/>
            </p:cNvCxnSpPr>
            <p:nvPr/>
          </p:nvCxnSpPr>
          <p:spPr>
            <a:xfrm flipH="1">
              <a:off x="1261533" y="2452914"/>
              <a:ext cx="15724" cy="15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Rak koppling 28"/>
            <p:cNvCxnSpPr>
              <a:stCxn id="24" idx="5"/>
            </p:cNvCxnSpPr>
            <p:nvPr/>
          </p:nvCxnSpPr>
          <p:spPr>
            <a:xfrm>
              <a:off x="1503046" y="2395524"/>
              <a:ext cx="93525" cy="5739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upp 29"/>
          <p:cNvGrpSpPr/>
          <p:nvPr/>
        </p:nvGrpSpPr>
        <p:grpSpPr>
          <a:xfrm>
            <a:off x="2110177" y="3056512"/>
            <a:ext cx="1406858" cy="993157"/>
            <a:chOff x="762000" y="2061029"/>
            <a:chExt cx="834571" cy="546704"/>
          </a:xfrm>
        </p:grpSpPr>
        <p:sp>
          <p:nvSpPr>
            <p:cNvPr id="31" name="Ellips 30"/>
            <p:cNvSpPr/>
            <p:nvPr/>
          </p:nvSpPr>
          <p:spPr>
            <a:xfrm>
              <a:off x="957943" y="2061029"/>
              <a:ext cx="638628" cy="391885"/>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32" name="Rak koppling 31"/>
            <p:cNvCxnSpPr>
              <a:stCxn id="31" idx="7"/>
            </p:cNvCxnSpPr>
            <p:nvPr/>
          </p:nvCxnSpPr>
          <p:spPr>
            <a:xfrm flipV="1">
              <a:off x="1503046"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Rak koppling 32"/>
            <p:cNvCxnSpPr>
              <a:stCxn id="31" idx="1"/>
            </p:cNvCxnSpPr>
            <p:nvPr/>
          </p:nvCxnSpPr>
          <p:spPr>
            <a:xfrm flipH="1" flipV="1">
              <a:off x="957943"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Rak koppling 33"/>
            <p:cNvCxnSpPr>
              <a:stCxn id="31" idx="2"/>
            </p:cNvCxnSpPr>
            <p:nvPr/>
          </p:nvCxnSpPr>
          <p:spPr>
            <a:xfrm flipH="1">
              <a:off x="762000" y="2256972"/>
              <a:ext cx="195943" cy="713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Rak koppling 34"/>
            <p:cNvCxnSpPr>
              <a:stCxn id="31" idx="4"/>
            </p:cNvCxnSpPr>
            <p:nvPr/>
          </p:nvCxnSpPr>
          <p:spPr>
            <a:xfrm flipH="1">
              <a:off x="1261533" y="2452914"/>
              <a:ext cx="15724" cy="15481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Rak koppling 35"/>
            <p:cNvCxnSpPr>
              <a:stCxn id="31" idx="5"/>
            </p:cNvCxnSpPr>
            <p:nvPr/>
          </p:nvCxnSpPr>
          <p:spPr>
            <a:xfrm>
              <a:off x="1503046" y="2395524"/>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0" name="Grupp 149"/>
          <p:cNvGrpSpPr/>
          <p:nvPr/>
        </p:nvGrpSpPr>
        <p:grpSpPr>
          <a:xfrm>
            <a:off x="9227458" y="1843738"/>
            <a:ext cx="1407886" cy="2293889"/>
            <a:chOff x="9608458" y="1780238"/>
            <a:chExt cx="1407886" cy="2293889"/>
          </a:xfrm>
        </p:grpSpPr>
        <p:sp>
          <p:nvSpPr>
            <p:cNvPr id="61" name="Ellips 60"/>
            <p:cNvSpPr/>
            <p:nvPr/>
          </p:nvSpPr>
          <p:spPr>
            <a:xfrm>
              <a:off x="9608458" y="1780238"/>
              <a:ext cx="1407886" cy="861306"/>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62" name="Rak koppling 61"/>
            <p:cNvCxnSpPr/>
            <p:nvPr/>
          </p:nvCxnSpPr>
          <p:spPr>
            <a:xfrm>
              <a:off x="10304301" y="3082297"/>
              <a:ext cx="158379" cy="12613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Rak koppling 63"/>
            <p:cNvCxnSpPr/>
            <p:nvPr/>
          </p:nvCxnSpPr>
          <p:spPr>
            <a:xfrm flipH="1">
              <a:off x="10041911" y="3516993"/>
              <a:ext cx="198021" cy="33588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Rak koppling 64"/>
            <p:cNvCxnSpPr>
              <a:stCxn id="61" idx="4"/>
            </p:cNvCxnSpPr>
            <p:nvPr/>
          </p:nvCxnSpPr>
          <p:spPr>
            <a:xfrm flipH="1">
              <a:off x="10277736" y="2641544"/>
              <a:ext cx="34665" cy="34027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Rak koppling 65"/>
            <p:cNvCxnSpPr/>
            <p:nvPr/>
          </p:nvCxnSpPr>
          <p:spPr>
            <a:xfrm flipH="1">
              <a:off x="10234503" y="3032054"/>
              <a:ext cx="43233" cy="47079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Ellips 66"/>
            <p:cNvSpPr/>
            <p:nvPr/>
          </p:nvSpPr>
          <p:spPr>
            <a:xfrm>
              <a:off x="10236803" y="2981813"/>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77" name="Rak koppling 76"/>
            <p:cNvCxnSpPr/>
            <p:nvPr/>
          </p:nvCxnSpPr>
          <p:spPr>
            <a:xfrm flipH="1">
              <a:off x="10181808" y="3502848"/>
              <a:ext cx="43233" cy="47079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 name="Ellips 77"/>
            <p:cNvSpPr/>
            <p:nvPr/>
          </p:nvSpPr>
          <p:spPr>
            <a:xfrm>
              <a:off x="10184108" y="345260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5" name="Ellips 84"/>
            <p:cNvSpPr/>
            <p:nvPr/>
          </p:nvSpPr>
          <p:spPr>
            <a:xfrm>
              <a:off x="10133711" y="3973643"/>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0" name="Rak koppling 89"/>
            <p:cNvCxnSpPr/>
            <p:nvPr/>
          </p:nvCxnSpPr>
          <p:spPr>
            <a:xfrm flipH="1">
              <a:off x="10041911" y="3006263"/>
              <a:ext cx="235825" cy="1968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51" name="Grupp 150"/>
          <p:cNvGrpSpPr/>
          <p:nvPr/>
        </p:nvGrpSpPr>
        <p:grpSpPr>
          <a:xfrm>
            <a:off x="4723981" y="3657814"/>
            <a:ext cx="3810030" cy="2745898"/>
            <a:chOff x="4723981" y="3657814"/>
            <a:chExt cx="3810030" cy="2745898"/>
          </a:xfrm>
        </p:grpSpPr>
        <p:cxnSp>
          <p:nvCxnSpPr>
            <p:cNvPr id="132" name="Rak koppling 131"/>
            <p:cNvCxnSpPr/>
            <p:nvPr/>
          </p:nvCxnSpPr>
          <p:spPr>
            <a:xfrm flipV="1">
              <a:off x="8028532" y="3937038"/>
              <a:ext cx="18708" cy="18643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Rak koppling 129"/>
            <p:cNvCxnSpPr/>
            <p:nvPr/>
          </p:nvCxnSpPr>
          <p:spPr>
            <a:xfrm flipV="1">
              <a:off x="8030128" y="3950703"/>
              <a:ext cx="224872" cy="16532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Rak koppling 125"/>
            <p:cNvCxnSpPr/>
            <p:nvPr/>
          </p:nvCxnSpPr>
          <p:spPr>
            <a:xfrm>
              <a:off x="7732338" y="5861302"/>
              <a:ext cx="376612" cy="27120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5" name="Grupp 94"/>
            <p:cNvGrpSpPr/>
            <p:nvPr/>
          </p:nvGrpSpPr>
          <p:grpSpPr>
            <a:xfrm>
              <a:off x="6652325" y="4099263"/>
              <a:ext cx="1406858" cy="993157"/>
              <a:chOff x="762000" y="2061029"/>
              <a:chExt cx="834571" cy="546704"/>
            </a:xfrm>
          </p:grpSpPr>
          <p:sp>
            <p:nvSpPr>
              <p:cNvPr id="96" name="Ellips 95"/>
              <p:cNvSpPr/>
              <p:nvPr/>
            </p:nvSpPr>
            <p:spPr>
              <a:xfrm>
                <a:off x="957943" y="2061029"/>
                <a:ext cx="638628" cy="391885"/>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97" name="Rak koppling 96"/>
              <p:cNvCxnSpPr>
                <a:stCxn id="96" idx="7"/>
              </p:cNvCxnSpPr>
              <p:nvPr/>
            </p:nvCxnSpPr>
            <p:spPr>
              <a:xfrm flipV="1">
                <a:off x="1503046"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Rak koppling 97"/>
              <p:cNvCxnSpPr>
                <a:stCxn id="96" idx="1"/>
              </p:cNvCxnSpPr>
              <p:nvPr/>
            </p:nvCxnSpPr>
            <p:spPr>
              <a:xfrm flipH="1" flipV="1">
                <a:off x="957943" y="2061029"/>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Rak koppling 98"/>
              <p:cNvCxnSpPr>
                <a:stCxn id="96" idx="2"/>
              </p:cNvCxnSpPr>
              <p:nvPr/>
            </p:nvCxnSpPr>
            <p:spPr>
              <a:xfrm flipH="1">
                <a:off x="762000" y="2256972"/>
                <a:ext cx="195943" cy="71361"/>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Rak koppling 99"/>
              <p:cNvCxnSpPr>
                <a:stCxn id="96" idx="4"/>
              </p:cNvCxnSpPr>
              <p:nvPr/>
            </p:nvCxnSpPr>
            <p:spPr>
              <a:xfrm flipH="1">
                <a:off x="1261533" y="2452914"/>
                <a:ext cx="15724" cy="154819"/>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Rak koppling 100"/>
              <p:cNvCxnSpPr>
                <a:stCxn id="96" idx="5"/>
              </p:cNvCxnSpPr>
              <p:nvPr/>
            </p:nvCxnSpPr>
            <p:spPr>
              <a:xfrm>
                <a:off x="1503046" y="2395524"/>
                <a:ext cx="93525" cy="5739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upp 101"/>
            <p:cNvGrpSpPr/>
            <p:nvPr/>
          </p:nvGrpSpPr>
          <p:grpSpPr>
            <a:xfrm>
              <a:off x="4723981" y="4853711"/>
              <a:ext cx="1406858" cy="993157"/>
              <a:chOff x="762000" y="2061029"/>
              <a:chExt cx="834571" cy="546704"/>
            </a:xfrm>
          </p:grpSpPr>
          <p:sp>
            <p:nvSpPr>
              <p:cNvPr id="103" name="Ellips 102"/>
              <p:cNvSpPr/>
              <p:nvPr/>
            </p:nvSpPr>
            <p:spPr>
              <a:xfrm>
                <a:off x="957943" y="2061029"/>
                <a:ext cx="638628" cy="391885"/>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04" name="Rak koppling 103"/>
              <p:cNvCxnSpPr>
                <a:stCxn id="103" idx="7"/>
              </p:cNvCxnSpPr>
              <p:nvPr/>
            </p:nvCxnSpPr>
            <p:spPr>
              <a:xfrm flipV="1">
                <a:off x="1503046"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Rak koppling 104"/>
              <p:cNvCxnSpPr>
                <a:stCxn id="103" idx="1"/>
              </p:cNvCxnSpPr>
              <p:nvPr/>
            </p:nvCxnSpPr>
            <p:spPr>
              <a:xfrm flipH="1" flipV="1">
                <a:off x="957943" y="2061029"/>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6" name="Rak koppling 105"/>
              <p:cNvCxnSpPr>
                <a:stCxn id="103" idx="2"/>
              </p:cNvCxnSpPr>
              <p:nvPr/>
            </p:nvCxnSpPr>
            <p:spPr>
              <a:xfrm flipH="1">
                <a:off x="762000" y="2256972"/>
                <a:ext cx="195943" cy="7136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7" name="Rak koppling 106"/>
              <p:cNvCxnSpPr>
                <a:stCxn id="103" idx="4"/>
              </p:cNvCxnSpPr>
              <p:nvPr/>
            </p:nvCxnSpPr>
            <p:spPr>
              <a:xfrm flipH="1">
                <a:off x="1261533" y="2452914"/>
                <a:ext cx="15724" cy="1548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8" name="Rak koppling 107"/>
              <p:cNvCxnSpPr>
                <a:stCxn id="103" idx="5"/>
              </p:cNvCxnSpPr>
              <p:nvPr/>
            </p:nvCxnSpPr>
            <p:spPr>
              <a:xfrm>
                <a:off x="1503046" y="2395524"/>
                <a:ext cx="93525" cy="5739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9" name="Grupp 108"/>
            <p:cNvGrpSpPr/>
            <p:nvPr/>
          </p:nvGrpSpPr>
          <p:grpSpPr>
            <a:xfrm>
              <a:off x="5007223" y="3846447"/>
              <a:ext cx="1406858" cy="993157"/>
              <a:chOff x="762000" y="2061029"/>
              <a:chExt cx="834571" cy="546704"/>
            </a:xfrm>
          </p:grpSpPr>
          <p:sp>
            <p:nvSpPr>
              <p:cNvPr id="110" name="Ellips 109"/>
              <p:cNvSpPr/>
              <p:nvPr/>
            </p:nvSpPr>
            <p:spPr>
              <a:xfrm>
                <a:off x="957943" y="2061029"/>
                <a:ext cx="638628" cy="391885"/>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1" name="Rak koppling 110"/>
              <p:cNvCxnSpPr>
                <a:stCxn id="110" idx="7"/>
              </p:cNvCxnSpPr>
              <p:nvPr/>
            </p:nvCxnSpPr>
            <p:spPr>
              <a:xfrm flipV="1">
                <a:off x="1503046"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Rak koppling 111"/>
              <p:cNvCxnSpPr>
                <a:stCxn id="110" idx="1"/>
              </p:cNvCxnSpPr>
              <p:nvPr/>
            </p:nvCxnSpPr>
            <p:spPr>
              <a:xfrm flipH="1" flipV="1">
                <a:off x="957943" y="2061029"/>
                <a:ext cx="93525" cy="5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Rak koppling 112"/>
              <p:cNvCxnSpPr>
                <a:stCxn id="110" idx="2"/>
              </p:cNvCxnSpPr>
              <p:nvPr/>
            </p:nvCxnSpPr>
            <p:spPr>
              <a:xfrm flipH="1">
                <a:off x="762000" y="2256972"/>
                <a:ext cx="195943" cy="71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ak koppling 113"/>
              <p:cNvCxnSpPr>
                <a:stCxn id="110" idx="4"/>
              </p:cNvCxnSpPr>
              <p:nvPr/>
            </p:nvCxnSpPr>
            <p:spPr>
              <a:xfrm flipH="1">
                <a:off x="1261533" y="2452914"/>
                <a:ext cx="15724" cy="15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Rak koppling 114"/>
              <p:cNvCxnSpPr>
                <a:stCxn id="110" idx="5"/>
              </p:cNvCxnSpPr>
              <p:nvPr/>
            </p:nvCxnSpPr>
            <p:spPr>
              <a:xfrm>
                <a:off x="1503046" y="2395524"/>
                <a:ext cx="93525" cy="5739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6" name="Grupp 115"/>
            <p:cNvGrpSpPr/>
            <p:nvPr/>
          </p:nvGrpSpPr>
          <p:grpSpPr>
            <a:xfrm>
              <a:off x="6311688" y="5139350"/>
              <a:ext cx="1406858" cy="993157"/>
              <a:chOff x="762000" y="2061029"/>
              <a:chExt cx="834571" cy="546704"/>
            </a:xfrm>
          </p:grpSpPr>
          <p:sp>
            <p:nvSpPr>
              <p:cNvPr id="117" name="Ellips 116"/>
              <p:cNvSpPr/>
              <p:nvPr/>
            </p:nvSpPr>
            <p:spPr>
              <a:xfrm>
                <a:off x="957943" y="2061029"/>
                <a:ext cx="638628" cy="391885"/>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8" name="Rak koppling 117"/>
              <p:cNvCxnSpPr>
                <a:stCxn id="117" idx="7"/>
              </p:cNvCxnSpPr>
              <p:nvPr/>
            </p:nvCxnSpPr>
            <p:spPr>
              <a:xfrm flipV="1">
                <a:off x="1503046"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9" name="Rak koppling 118"/>
              <p:cNvCxnSpPr>
                <a:stCxn id="117" idx="1"/>
              </p:cNvCxnSpPr>
              <p:nvPr/>
            </p:nvCxnSpPr>
            <p:spPr>
              <a:xfrm flipH="1" flipV="1">
                <a:off x="957943" y="2061029"/>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Rak koppling 119"/>
              <p:cNvCxnSpPr>
                <a:stCxn id="117" idx="2"/>
              </p:cNvCxnSpPr>
              <p:nvPr/>
            </p:nvCxnSpPr>
            <p:spPr>
              <a:xfrm flipH="1">
                <a:off x="762000" y="2256972"/>
                <a:ext cx="195943" cy="713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1" name="Rak koppling 120"/>
              <p:cNvCxnSpPr>
                <a:stCxn id="117" idx="4"/>
              </p:cNvCxnSpPr>
              <p:nvPr/>
            </p:nvCxnSpPr>
            <p:spPr>
              <a:xfrm flipH="1">
                <a:off x="1261533" y="2452914"/>
                <a:ext cx="15724" cy="15481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2" name="Rak koppling 121"/>
              <p:cNvCxnSpPr>
                <a:stCxn id="117" idx="5"/>
              </p:cNvCxnSpPr>
              <p:nvPr/>
            </p:nvCxnSpPr>
            <p:spPr>
              <a:xfrm>
                <a:off x="1503046" y="2395524"/>
                <a:ext cx="93525" cy="57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3" name="Ellips 122"/>
            <p:cNvSpPr/>
            <p:nvPr/>
          </p:nvSpPr>
          <p:spPr>
            <a:xfrm>
              <a:off x="7698390" y="581575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8" name="Ellips 127"/>
            <p:cNvSpPr/>
            <p:nvPr/>
          </p:nvSpPr>
          <p:spPr>
            <a:xfrm>
              <a:off x="8065326" y="6082265"/>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9" name="Ellips 128"/>
            <p:cNvSpPr/>
            <p:nvPr/>
          </p:nvSpPr>
          <p:spPr>
            <a:xfrm>
              <a:off x="7986497" y="4067666"/>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33" name="Rak koppling 132"/>
            <p:cNvCxnSpPr/>
            <p:nvPr/>
          </p:nvCxnSpPr>
          <p:spPr>
            <a:xfrm flipV="1">
              <a:off x="8263644" y="3764030"/>
              <a:ext cx="270367" cy="173008"/>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Rak koppling 133"/>
            <p:cNvCxnSpPr/>
            <p:nvPr/>
          </p:nvCxnSpPr>
          <p:spPr>
            <a:xfrm flipH="1" flipV="1">
              <a:off x="6807412" y="4010254"/>
              <a:ext cx="162828" cy="85754"/>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6" name="Ellips 135"/>
            <p:cNvSpPr/>
            <p:nvPr/>
          </p:nvSpPr>
          <p:spPr>
            <a:xfrm>
              <a:off x="8208927" y="3894201"/>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8" name="Ellips 137"/>
            <p:cNvSpPr/>
            <p:nvPr/>
          </p:nvSpPr>
          <p:spPr>
            <a:xfrm>
              <a:off x="6927707" y="4049669"/>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0" name="Ellips 139"/>
            <p:cNvSpPr/>
            <p:nvPr/>
          </p:nvSpPr>
          <p:spPr>
            <a:xfrm>
              <a:off x="6368416" y="3793717"/>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2" name="Rak koppling 141"/>
            <p:cNvCxnSpPr/>
            <p:nvPr/>
          </p:nvCxnSpPr>
          <p:spPr>
            <a:xfrm flipV="1">
              <a:off x="6418406" y="3657814"/>
              <a:ext cx="231821" cy="179795"/>
            </a:xfrm>
            <a:prstGeom prst="line">
              <a:avLst/>
            </a:prstGeom>
          </p:spPr>
          <p:style>
            <a:lnRef idx="1">
              <a:schemeClr val="accent1"/>
            </a:lnRef>
            <a:fillRef idx="0">
              <a:schemeClr val="accent1"/>
            </a:fillRef>
            <a:effectRef idx="0">
              <a:schemeClr val="accent1"/>
            </a:effectRef>
            <a:fontRef idx="minor">
              <a:schemeClr val="tx1"/>
            </a:fontRef>
          </p:style>
        </p:cxnSp>
        <p:sp>
          <p:nvSpPr>
            <p:cNvPr id="144" name="Ellips 143"/>
            <p:cNvSpPr/>
            <p:nvPr/>
          </p:nvSpPr>
          <p:spPr>
            <a:xfrm>
              <a:off x="5515662" y="5786584"/>
              <a:ext cx="100790" cy="10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45" name="Rak koppling 144"/>
            <p:cNvCxnSpPr/>
            <p:nvPr/>
          </p:nvCxnSpPr>
          <p:spPr>
            <a:xfrm flipH="1">
              <a:off x="5566057" y="5824893"/>
              <a:ext cx="1199" cy="28313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8" name="Rak koppling 147"/>
            <p:cNvCxnSpPr/>
            <p:nvPr/>
          </p:nvCxnSpPr>
          <p:spPr>
            <a:xfrm flipH="1">
              <a:off x="8094959" y="6122464"/>
              <a:ext cx="26506" cy="2812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23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solidFill>
                  <a:srgbClr val="7030A0"/>
                </a:solidFill>
              </a:rPr>
              <a:t>Källa på det?</a:t>
            </a:r>
          </a:p>
        </p:txBody>
      </p:sp>
      <p:sp>
        <p:nvSpPr>
          <p:cNvPr id="3" name="Content Placeholder 2"/>
          <p:cNvSpPr>
            <a:spLocks noGrp="1"/>
          </p:cNvSpPr>
          <p:nvPr>
            <p:ph idx="1"/>
          </p:nvPr>
        </p:nvSpPr>
        <p:spPr/>
        <p:txBody>
          <a:bodyPr/>
          <a:lstStyle/>
          <a:p>
            <a:r>
              <a:rPr lang="sv-SE" dirty="0"/>
              <a:t>”Egna erfarenheter”</a:t>
            </a:r>
          </a:p>
          <a:p>
            <a:r>
              <a:rPr lang="sv-SE" dirty="0"/>
              <a:t>Backas upp av vetenskap - men rön förändras</a:t>
            </a:r>
          </a:p>
          <a:p>
            <a:r>
              <a:rPr lang="sv-SE" dirty="0"/>
              <a:t>Hitta vad som funkar </a:t>
            </a:r>
          </a:p>
          <a:p>
            <a:r>
              <a:rPr lang="sv-SE" dirty="0"/>
              <a:t>(Källor kommer under tiden och sist)</a:t>
            </a:r>
          </a:p>
          <a:p>
            <a:pPr marL="0" indent="0">
              <a:buNone/>
            </a:pPr>
            <a:endParaRPr lang="sv-SE" dirty="0"/>
          </a:p>
          <a:p>
            <a:pPr marL="0" indent="0">
              <a:buNone/>
            </a:pPr>
            <a:endParaRPr lang="sv-SE" dirty="0"/>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404" y="1825625"/>
            <a:ext cx="3930696" cy="2644775"/>
          </a:xfrm>
          <a:prstGeom prst="rect">
            <a:avLst/>
          </a:prstGeom>
        </p:spPr>
      </p:pic>
    </p:spTree>
    <p:extLst>
      <p:ext uri="{BB962C8B-B14F-4D97-AF65-F5344CB8AC3E}">
        <p14:creationId xmlns:p14="http://schemas.microsoft.com/office/powerpoint/2010/main" val="72709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JQsw5U7KsdQ">
            <a:hlinkClick r:id="" action="ppaction://media"/>
          </p:cNvPr>
          <p:cNvPicPr>
            <a:picLocks noRot="1" noChangeAspect="1"/>
          </p:cNvPicPr>
          <p:nvPr>
            <a:videoFile r:link="rId1"/>
          </p:nvPr>
        </p:nvPicPr>
        <p:blipFill>
          <a:blip r:embed="rId4"/>
          <a:stretch>
            <a:fillRect/>
          </a:stretch>
        </p:blipFill>
        <p:spPr>
          <a:xfrm>
            <a:off x="1029694" y="2405529"/>
            <a:ext cx="4135967" cy="3101975"/>
          </a:xfrm>
          <a:prstGeom prst="rect">
            <a:avLst/>
          </a:prstGeom>
        </p:spPr>
      </p:pic>
      <p:sp>
        <p:nvSpPr>
          <p:cNvPr id="2" name="Title 1"/>
          <p:cNvSpPr>
            <a:spLocks noGrp="1"/>
          </p:cNvSpPr>
          <p:nvPr>
            <p:ph type="title"/>
          </p:nvPr>
        </p:nvSpPr>
        <p:spPr>
          <a:xfrm>
            <a:off x="838200" y="174625"/>
            <a:ext cx="10515600" cy="1325563"/>
          </a:xfrm>
        </p:spPr>
        <p:txBody>
          <a:bodyPr/>
          <a:lstStyle/>
          <a:p>
            <a:r>
              <a:rPr lang="sv-SE" dirty="0"/>
              <a:t>Hur lär man sig då?</a:t>
            </a:r>
          </a:p>
        </p:txBody>
      </p:sp>
      <p:sp>
        <p:nvSpPr>
          <p:cNvPr id="6" name="textruta 5"/>
          <p:cNvSpPr txBox="1"/>
          <p:nvPr/>
        </p:nvSpPr>
        <p:spPr>
          <a:xfrm>
            <a:off x="711200" y="1765300"/>
            <a:ext cx="4737100" cy="584775"/>
          </a:xfrm>
          <a:prstGeom prst="rect">
            <a:avLst/>
          </a:prstGeom>
          <a:noFill/>
        </p:spPr>
        <p:txBody>
          <a:bodyPr wrap="square" rtlCol="0">
            <a:spAutoFit/>
          </a:bodyPr>
          <a:lstStyle/>
          <a:p>
            <a:r>
              <a:rPr lang="sv-SE" sz="3200" dirty="0">
                <a:solidFill>
                  <a:srgbClr val="7030A0"/>
                </a:solidFill>
              </a:rPr>
              <a:t>Föreställning:</a:t>
            </a:r>
          </a:p>
        </p:txBody>
      </p:sp>
      <p:sp>
        <p:nvSpPr>
          <p:cNvPr id="7" name="textruta 6"/>
          <p:cNvSpPr txBox="1"/>
          <p:nvPr/>
        </p:nvSpPr>
        <p:spPr>
          <a:xfrm>
            <a:off x="6273800" y="1765299"/>
            <a:ext cx="4737100" cy="584775"/>
          </a:xfrm>
          <a:prstGeom prst="rect">
            <a:avLst/>
          </a:prstGeom>
          <a:noFill/>
        </p:spPr>
        <p:txBody>
          <a:bodyPr wrap="square" rtlCol="0">
            <a:spAutoFit/>
          </a:bodyPr>
          <a:lstStyle/>
          <a:p>
            <a:r>
              <a:rPr lang="sv-SE" sz="3200" dirty="0">
                <a:solidFill>
                  <a:srgbClr val="7030A0"/>
                </a:solidFill>
              </a:rPr>
              <a:t>Verkligheten:</a:t>
            </a:r>
          </a:p>
        </p:txBody>
      </p:sp>
      <p:grpSp>
        <p:nvGrpSpPr>
          <p:cNvPr id="15" name="Grupp 14"/>
          <p:cNvGrpSpPr/>
          <p:nvPr/>
        </p:nvGrpSpPr>
        <p:grpSpPr>
          <a:xfrm>
            <a:off x="-320215" y="747252"/>
            <a:ext cx="5996718" cy="5211071"/>
            <a:chOff x="-320215" y="747252"/>
            <a:chExt cx="5996718" cy="5211071"/>
          </a:xfrm>
        </p:grpSpPr>
        <p:grpSp>
          <p:nvGrpSpPr>
            <p:cNvPr id="10" name="Grupp 9"/>
            <p:cNvGrpSpPr/>
            <p:nvPr/>
          </p:nvGrpSpPr>
          <p:grpSpPr>
            <a:xfrm>
              <a:off x="-320215" y="747252"/>
              <a:ext cx="5996718" cy="4898365"/>
              <a:chOff x="-320215" y="747252"/>
              <a:chExt cx="5996718" cy="4898365"/>
            </a:xfrm>
          </p:grpSpPr>
          <p:sp>
            <p:nvSpPr>
              <p:cNvPr id="41" name="Rektangel 40"/>
              <p:cNvSpPr/>
              <p:nvPr/>
            </p:nvSpPr>
            <p:spPr>
              <a:xfrm>
                <a:off x="596503" y="2267417"/>
                <a:ext cx="5080000" cy="337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8" name="Grupp 7"/>
              <p:cNvGrpSpPr/>
              <p:nvPr/>
            </p:nvGrpSpPr>
            <p:grpSpPr>
              <a:xfrm>
                <a:off x="-320215" y="747252"/>
                <a:ext cx="5296490" cy="4821697"/>
                <a:chOff x="-320215" y="747252"/>
                <a:chExt cx="5296490" cy="4821697"/>
              </a:xfrm>
            </p:grpSpPr>
            <p:grpSp>
              <p:nvGrpSpPr>
                <p:cNvPr id="43" name="Grupp 42"/>
                <p:cNvGrpSpPr>
                  <a:grpSpLocks noChangeAspect="1"/>
                </p:cNvGrpSpPr>
                <p:nvPr/>
              </p:nvGrpSpPr>
              <p:grpSpPr>
                <a:xfrm>
                  <a:off x="772575" y="2406649"/>
                  <a:ext cx="4203700" cy="3162300"/>
                  <a:chOff x="6426200" y="2476500"/>
                  <a:chExt cx="4203700" cy="3162300"/>
                </a:xfrm>
                <a:effectLst>
                  <a:outerShdw blurRad="50800" dist="38100" dir="5400000" algn="t" rotWithShape="0">
                    <a:prstClr val="black">
                      <a:alpha val="40000"/>
                    </a:prstClr>
                  </a:outerShdw>
                </a:effectLst>
              </p:grpSpPr>
              <p:cxnSp>
                <p:nvCxnSpPr>
                  <p:cNvPr id="56" name="Rak pilkoppling 55"/>
                  <p:cNvCxnSpPr/>
                  <p:nvPr/>
                </p:nvCxnSpPr>
                <p:spPr>
                  <a:xfrm flipV="1">
                    <a:off x="6426200" y="2476500"/>
                    <a:ext cx="0" cy="314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Rak pilkoppling 56"/>
                  <p:cNvCxnSpPr/>
                  <p:nvPr/>
                </p:nvCxnSpPr>
                <p:spPr>
                  <a:xfrm>
                    <a:off x="6426200" y="5638800"/>
                    <a:ext cx="4203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1" name="Rak koppling 60"/>
                <p:cNvCxnSpPr/>
                <p:nvPr/>
              </p:nvCxnSpPr>
              <p:spPr>
                <a:xfrm flipV="1">
                  <a:off x="2090634" y="2579349"/>
                  <a:ext cx="2525581" cy="310525"/>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6" name="Båge 45"/>
                <p:cNvSpPr/>
                <p:nvPr/>
              </p:nvSpPr>
              <p:spPr>
                <a:xfrm rot="5400000">
                  <a:off x="-1522644" y="1949681"/>
                  <a:ext cx="4815706" cy="2410848"/>
                </a:xfrm>
                <a:prstGeom prst="arc">
                  <a:avLst>
                    <a:gd name="adj1" fmla="val 15736282"/>
                    <a:gd name="adj2" fmla="val 0"/>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0" name="Ellips 49"/>
                <p:cNvSpPr/>
                <p:nvPr/>
              </p:nvSpPr>
              <p:spPr>
                <a:xfrm>
                  <a:off x="1986381" y="282762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2" name="Ellips 51"/>
                <p:cNvSpPr/>
                <p:nvPr/>
              </p:nvSpPr>
              <p:spPr>
                <a:xfrm>
                  <a:off x="4535385" y="2476500"/>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grpSp>
        <p:sp>
          <p:nvSpPr>
            <p:cNvPr id="14" name="textruta 13"/>
            <p:cNvSpPr txBox="1"/>
            <p:nvPr/>
          </p:nvSpPr>
          <p:spPr>
            <a:xfrm>
              <a:off x="4043871" y="5681324"/>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Ansträngning</a:t>
              </a:r>
              <a:endParaRPr lang="sv-SE" dirty="0">
                <a:solidFill>
                  <a:srgbClr val="7030A0"/>
                </a:solidFill>
                <a:latin typeface="Bernard MT Condensed" panose="02050806060905020404" pitchFamily="18" charset="0"/>
              </a:endParaRPr>
            </a:p>
          </p:txBody>
        </p:sp>
        <p:sp>
          <p:nvSpPr>
            <p:cNvPr id="44" name="textruta 43"/>
            <p:cNvSpPr txBox="1"/>
            <p:nvPr/>
          </p:nvSpPr>
          <p:spPr>
            <a:xfrm rot="16200000">
              <a:off x="30365" y="2263364"/>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Nivå</a:t>
              </a:r>
              <a:endParaRPr lang="sv-SE" dirty="0">
                <a:solidFill>
                  <a:srgbClr val="7030A0"/>
                </a:solidFill>
                <a:latin typeface="Bernard MT Condensed" panose="02050806060905020404" pitchFamily="18" charset="0"/>
              </a:endParaRPr>
            </a:p>
          </p:txBody>
        </p:sp>
      </p:grpSp>
      <p:grpSp>
        <p:nvGrpSpPr>
          <p:cNvPr id="16" name="Grupp 15"/>
          <p:cNvGrpSpPr/>
          <p:nvPr/>
        </p:nvGrpSpPr>
        <p:grpSpPr>
          <a:xfrm>
            <a:off x="5854699" y="1907325"/>
            <a:ext cx="5499101" cy="4085129"/>
            <a:chOff x="5854699" y="1907325"/>
            <a:chExt cx="5499101" cy="4085129"/>
          </a:xfrm>
        </p:grpSpPr>
        <p:grpSp>
          <p:nvGrpSpPr>
            <p:cNvPr id="13" name="Grupp 12"/>
            <p:cNvGrpSpPr/>
            <p:nvPr/>
          </p:nvGrpSpPr>
          <p:grpSpPr>
            <a:xfrm>
              <a:off x="5854699" y="2476500"/>
              <a:ext cx="5499101" cy="3378200"/>
              <a:chOff x="5854699" y="2476500"/>
              <a:chExt cx="5499101" cy="3378200"/>
            </a:xfrm>
          </p:grpSpPr>
          <p:sp>
            <p:nvSpPr>
              <p:cNvPr id="37" name="Rektangel 36"/>
              <p:cNvSpPr/>
              <p:nvPr/>
            </p:nvSpPr>
            <p:spPr>
              <a:xfrm>
                <a:off x="6273800" y="2476500"/>
                <a:ext cx="5080000" cy="337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Båge 11"/>
              <p:cNvSpPr/>
              <p:nvPr/>
            </p:nvSpPr>
            <p:spPr>
              <a:xfrm rot="5400000">
                <a:off x="5930319" y="4585280"/>
                <a:ext cx="966362" cy="1117601"/>
              </a:xfrm>
              <a:prstGeom prst="arc">
                <a:avLst/>
              </a:prstGeom>
              <a:ln>
                <a:solidFill>
                  <a:schemeClr val="accent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grpSp>
            <p:nvGrpSpPr>
              <p:cNvPr id="39" name="Grupp 38"/>
              <p:cNvGrpSpPr/>
              <p:nvPr/>
            </p:nvGrpSpPr>
            <p:grpSpPr>
              <a:xfrm>
                <a:off x="6426200" y="2476500"/>
                <a:ext cx="4728631" cy="3162300"/>
                <a:chOff x="6426200" y="2476500"/>
                <a:chExt cx="4728631" cy="3162300"/>
              </a:xfrm>
            </p:grpSpPr>
            <p:grpSp>
              <p:nvGrpSpPr>
                <p:cNvPr id="19" name="Grupp 18"/>
                <p:cNvGrpSpPr>
                  <a:grpSpLocks noChangeAspect="1"/>
                </p:cNvGrpSpPr>
                <p:nvPr/>
              </p:nvGrpSpPr>
              <p:grpSpPr>
                <a:xfrm>
                  <a:off x="6426200" y="2476500"/>
                  <a:ext cx="4203700" cy="3162300"/>
                  <a:chOff x="6426200" y="2476500"/>
                  <a:chExt cx="4203700" cy="3162300"/>
                </a:xfrm>
                <a:effectLst>
                  <a:outerShdw blurRad="50800" dist="38100" dir="5400000" algn="t" rotWithShape="0">
                    <a:prstClr val="black">
                      <a:alpha val="40000"/>
                    </a:prstClr>
                  </a:outerShdw>
                </a:effectLst>
              </p:grpSpPr>
              <p:cxnSp>
                <p:nvCxnSpPr>
                  <p:cNvPr id="9" name="Rak pilkoppling 8"/>
                  <p:cNvCxnSpPr/>
                  <p:nvPr/>
                </p:nvCxnSpPr>
                <p:spPr>
                  <a:xfrm flipV="1">
                    <a:off x="6426200" y="2476500"/>
                    <a:ext cx="0" cy="3149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ak pilkoppling 10"/>
                  <p:cNvCxnSpPr/>
                  <p:nvPr/>
                </p:nvCxnSpPr>
                <p:spPr>
                  <a:xfrm>
                    <a:off x="6426200" y="5638800"/>
                    <a:ext cx="4203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upp 37"/>
                <p:cNvGrpSpPr/>
                <p:nvPr/>
              </p:nvGrpSpPr>
              <p:grpSpPr>
                <a:xfrm>
                  <a:off x="6908802" y="3334326"/>
                  <a:ext cx="4246029" cy="1892303"/>
                  <a:chOff x="6908802" y="3334326"/>
                  <a:chExt cx="4246029" cy="1892303"/>
                </a:xfrm>
              </p:grpSpPr>
              <p:cxnSp>
                <p:nvCxnSpPr>
                  <p:cNvPr id="17" name="Rak koppling 16"/>
                  <p:cNvCxnSpPr>
                    <a:stCxn id="12" idx="0"/>
                  </p:cNvCxnSpPr>
                  <p:nvPr/>
                </p:nvCxnSpPr>
                <p:spPr>
                  <a:xfrm>
                    <a:off x="6972301" y="5144081"/>
                    <a:ext cx="914399" cy="12119"/>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Båge 17"/>
                  <p:cNvSpPr/>
                  <p:nvPr/>
                </p:nvSpPr>
                <p:spPr>
                  <a:xfrm rot="5400000">
                    <a:off x="7119405" y="3910542"/>
                    <a:ext cx="1479552" cy="1011766"/>
                  </a:xfrm>
                  <a:prstGeom prst="arc">
                    <a:avLst>
                      <a:gd name="adj1" fmla="val 15736282"/>
                      <a:gd name="adj2" fmla="val 0"/>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21" name="Rak koppling 20"/>
                  <p:cNvCxnSpPr/>
                  <p:nvPr/>
                </p:nvCxnSpPr>
                <p:spPr>
                  <a:xfrm>
                    <a:off x="8365065" y="4312226"/>
                    <a:ext cx="859366" cy="0"/>
                  </a:xfrm>
                  <a:prstGeom prst="line">
                    <a:avLst/>
                  </a:prstGeom>
                  <a:ln>
                    <a:solidFill>
                      <a:schemeClr val="accent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1" name="Grupp 30"/>
                  <p:cNvGrpSpPr/>
                  <p:nvPr/>
                </p:nvGrpSpPr>
                <p:grpSpPr>
                  <a:xfrm>
                    <a:off x="9224431" y="3334326"/>
                    <a:ext cx="1930400" cy="977900"/>
                    <a:chOff x="8864600" y="3480817"/>
                    <a:chExt cx="1930400" cy="1180082"/>
                  </a:xfrm>
                  <a:effectLst>
                    <a:outerShdw blurRad="50800" dist="38100" dir="5400000" algn="t" rotWithShape="0">
                      <a:prstClr val="black">
                        <a:alpha val="40000"/>
                      </a:prstClr>
                    </a:outerShdw>
                  </a:effectLst>
                </p:grpSpPr>
                <p:cxnSp>
                  <p:nvCxnSpPr>
                    <p:cNvPr id="23" name="Rak koppling 22"/>
                    <p:cNvCxnSpPr/>
                    <p:nvPr/>
                  </p:nvCxnSpPr>
                  <p:spPr>
                    <a:xfrm flipV="1">
                      <a:off x="8864600" y="4318002"/>
                      <a:ext cx="508000" cy="34289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Båge 24"/>
                    <p:cNvSpPr/>
                    <p:nvPr/>
                  </p:nvSpPr>
                  <p:spPr>
                    <a:xfrm rot="5400000">
                      <a:off x="8940800" y="3427898"/>
                      <a:ext cx="838198" cy="944035"/>
                    </a:xfrm>
                    <a:prstGeom prst="arc">
                      <a:avLst>
                        <a:gd name="adj1" fmla="val 15736282"/>
                        <a:gd name="adj2" fmla="val 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cxnSp>
                  <p:nvCxnSpPr>
                    <p:cNvPr id="29" name="Rak koppling 28"/>
                    <p:cNvCxnSpPr>
                      <a:stCxn id="25" idx="0"/>
                    </p:cNvCxnSpPr>
                    <p:nvPr/>
                  </p:nvCxnSpPr>
                  <p:spPr>
                    <a:xfrm flipV="1">
                      <a:off x="9826498" y="3784600"/>
                      <a:ext cx="968502" cy="5199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3" name="Ellips 32"/>
                  <p:cNvSpPr/>
                  <p:nvPr/>
                </p:nvSpPr>
                <p:spPr>
                  <a:xfrm>
                    <a:off x="6908802" y="5061530"/>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Ellips 33"/>
                  <p:cNvSpPr/>
                  <p:nvPr/>
                </p:nvSpPr>
                <p:spPr>
                  <a:xfrm>
                    <a:off x="8276165" y="4229676"/>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5" name="Ellips 34"/>
                  <p:cNvSpPr/>
                  <p:nvPr/>
                </p:nvSpPr>
                <p:spPr>
                  <a:xfrm>
                    <a:off x="9643531" y="395790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6" name="Ellips 35"/>
                  <p:cNvSpPr/>
                  <p:nvPr/>
                </p:nvSpPr>
                <p:spPr>
                  <a:xfrm>
                    <a:off x="10126130" y="3540702"/>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grpSp>
        </p:grpSp>
        <p:sp>
          <p:nvSpPr>
            <p:cNvPr id="42" name="textruta 41"/>
            <p:cNvSpPr txBox="1"/>
            <p:nvPr/>
          </p:nvSpPr>
          <p:spPr>
            <a:xfrm>
              <a:off x="9654134" y="5715455"/>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Ansträngning</a:t>
              </a:r>
              <a:endParaRPr lang="sv-SE" dirty="0">
                <a:solidFill>
                  <a:srgbClr val="7030A0"/>
                </a:solidFill>
                <a:latin typeface="Bernard MT Condensed" panose="02050806060905020404" pitchFamily="18" charset="0"/>
              </a:endParaRPr>
            </a:p>
          </p:txBody>
        </p:sp>
        <p:sp>
          <p:nvSpPr>
            <p:cNvPr id="47" name="textruta 46"/>
            <p:cNvSpPr txBox="1"/>
            <p:nvPr/>
          </p:nvSpPr>
          <p:spPr>
            <a:xfrm rot="16200000">
              <a:off x="5673548" y="2329720"/>
              <a:ext cx="1121790" cy="276999"/>
            </a:xfrm>
            <a:prstGeom prst="rect">
              <a:avLst/>
            </a:prstGeom>
            <a:noFill/>
          </p:spPr>
          <p:txBody>
            <a:bodyPr wrap="square" rtlCol="0">
              <a:spAutoFit/>
            </a:bodyPr>
            <a:lstStyle/>
            <a:p>
              <a:r>
                <a:rPr lang="sv-SE" sz="1200" dirty="0">
                  <a:solidFill>
                    <a:srgbClr val="7030A0"/>
                  </a:solidFill>
                  <a:latin typeface="Bernard MT Condensed" panose="02050806060905020404" pitchFamily="18" charset="0"/>
                </a:rPr>
                <a:t>Nivå</a:t>
              </a:r>
              <a:endParaRPr lang="sv-SE" dirty="0">
                <a:solidFill>
                  <a:srgbClr val="7030A0"/>
                </a:solidFill>
                <a:latin typeface="Bernard MT Condensed" panose="02050806060905020404" pitchFamily="18" charset="0"/>
              </a:endParaRPr>
            </a:p>
          </p:txBody>
        </p:sp>
      </p:grpSp>
      <p:sp>
        <p:nvSpPr>
          <p:cNvPr id="48" name="Ellips 47"/>
          <p:cNvSpPr/>
          <p:nvPr/>
        </p:nvSpPr>
        <p:spPr>
          <a:xfrm>
            <a:off x="9141879" y="4216004"/>
            <a:ext cx="177799" cy="165099"/>
          </a:xfrm>
          <a:prstGeom prst="ellipse">
            <a:avLst/>
          </a:prstGeom>
          <a:solidFill>
            <a:schemeClr val="accent2">
              <a:lumMod val="75000"/>
            </a:schemeClr>
          </a:solidFill>
          <a:ln>
            <a:solidFill>
              <a:schemeClr val="accent2">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28354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3" fill="hold" display="0">
                  <p:stCondLst>
                    <p:cond delay="indefinite"/>
                  </p:stCondLst>
                </p:cTn>
                <p:tgtEl>
                  <p:spTgt spid="5"/>
                </p:tgtEl>
              </p:cMediaNode>
            </p:video>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2" name="Bildobjekt 11"/>
          <p:cNvPicPr>
            <a:picLocks noChangeAspect="1"/>
          </p:cNvPicPr>
          <p:nvPr/>
        </p:nvPicPr>
        <p:blipFill rotWithShape="1">
          <a:blip r:embed="rId3">
            <a:extLst>
              <a:ext uri="{28A0092B-C50C-407E-A947-70E740481C1C}">
                <a14:useLocalDpi xmlns:a14="http://schemas.microsoft.com/office/drawing/2010/main" val="0"/>
              </a:ext>
            </a:extLst>
          </a:blip>
          <a:srcRect t="15413"/>
          <a:stretch/>
        </p:blipFill>
        <p:spPr>
          <a:xfrm>
            <a:off x="20" y="10"/>
            <a:ext cx="12191980" cy="6857990"/>
          </a:xfrm>
          <a:prstGeom prst="rect">
            <a:avLst/>
          </a:prstGeom>
        </p:spPr>
      </p:pic>
      <p:sp>
        <p:nvSpPr>
          <p:cNvPr id="20" name="Down Arrow 7">
            <a:extLst>
              <a:ext uri="{FF2B5EF4-FFF2-40B4-BE49-F238E27FC236}">
                <a16:creationId xmlns:a16="http://schemas.microsoft.com/office/drawing/2014/main" id="{B547373F-AF2E-4907-B442-9F902B387F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Hur gör vi när vi försöker lära oss?</a:t>
            </a:r>
          </a:p>
        </p:txBody>
      </p:sp>
      <p:sp>
        <p:nvSpPr>
          <p:cNvPr id="13" name="Rektangel 12"/>
          <p:cNvSpPr/>
          <p:nvPr/>
        </p:nvSpPr>
        <p:spPr>
          <a:xfrm>
            <a:off x="3048000" y="2551837"/>
            <a:ext cx="6096000" cy="2693045"/>
          </a:xfrm>
          <a:prstGeom prst="rect">
            <a:avLst/>
          </a:prstGeom>
          <a:solidFill>
            <a:schemeClr val="bg1">
              <a:alpha val="58000"/>
            </a:schemeClr>
          </a:solidFill>
        </p:spPr>
        <p:txBody>
          <a:bodyPr>
            <a:spAutoFit/>
          </a:bodyPr>
          <a:lstStyle/>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Kursbok</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Föreläsning (IRL eller </a:t>
            </a:r>
            <a:r>
              <a:rPr lang="sv-SE" sz="2400" dirty="0" err="1">
                <a:effectLst>
                  <a:outerShdw blurRad="38100" dist="38100" dir="2700000" algn="tl">
                    <a:srgbClr val="000000">
                      <a:alpha val="43137"/>
                    </a:srgbClr>
                  </a:outerShdw>
                </a:effectLst>
              </a:rPr>
              <a:t>youtube</a:t>
            </a:r>
            <a:r>
              <a:rPr lang="sv-SE" sz="2400" dirty="0">
                <a:effectLst>
                  <a:outerShdw blurRad="38100" dist="38100" dir="2700000" algn="tl">
                    <a:srgbClr val="000000">
                      <a:alpha val="43137"/>
                    </a:srgbClr>
                  </a:outerShdw>
                </a:effectLst>
              </a:rPr>
              <a:t>)</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Göra labbar</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Lyssnar på </a:t>
            </a:r>
            <a:r>
              <a:rPr lang="sv-SE" sz="2400" dirty="0" err="1">
                <a:effectLst>
                  <a:outerShdw blurRad="38100" dist="38100" dir="2700000" algn="tl">
                    <a:srgbClr val="000000">
                      <a:alpha val="43137"/>
                    </a:srgbClr>
                  </a:outerShdw>
                </a:effectLst>
              </a:rPr>
              <a:t>podd</a:t>
            </a:r>
            <a:endParaRPr lang="sv-SE" sz="2400" dirty="0">
              <a:effectLst>
                <a:outerShdw blurRad="38100" dist="38100" dir="2700000" algn="tl">
                  <a:srgbClr val="000000">
                    <a:alpha val="43137"/>
                  </a:srgbClr>
                </a:outerShdw>
              </a:effectLst>
            </a:endParaRP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Läser bloggar/tidningar</a:t>
            </a:r>
          </a:p>
          <a:p>
            <a:pPr marL="342900" indent="-342900">
              <a:spcAft>
                <a:spcPts val="600"/>
              </a:spcAft>
              <a:buFont typeface="Arial" panose="020B0604020202020204" pitchFamily="34" charset="0"/>
              <a:buChar char="•"/>
            </a:pPr>
            <a:r>
              <a:rPr lang="sv-SE" sz="2400" dirty="0">
                <a:effectLst>
                  <a:outerShdw blurRad="38100" dist="38100" dir="2700000" algn="tl">
                    <a:srgbClr val="000000">
                      <a:alpha val="43137"/>
                    </a:srgbClr>
                  </a:outerShdw>
                </a:effectLst>
              </a:rPr>
              <a:t>Fler?</a:t>
            </a:r>
          </a:p>
        </p:txBody>
      </p:sp>
    </p:spTree>
    <p:extLst>
      <p:ext uri="{BB962C8B-B14F-4D97-AF65-F5344CB8AC3E}">
        <p14:creationId xmlns:p14="http://schemas.microsoft.com/office/powerpoint/2010/main" val="41172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5">
            <a:extLst>
              <a:ext uri="{FF2B5EF4-FFF2-40B4-BE49-F238E27FC236}">
                <a16:creationId xmlns:a16="http://schemas.microsoft.com/office/drawing/2014/main" id="{9E706731-3860-4E73-9335-A870F6741F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11">
            <a:extLst>
              <a:ext uri="{FF2B5EF4-FFF2-40B4-BE49-F238E27FC236}">
                <a16:creationId xmlns:a16="http://schemas.microsoft.com/office/drawing/2014/main" id="{CD2ED21F-DC95-4AD1-8327-D561F5FCA3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Bildobjekt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5675" y="2426124"/>
            <a:ext cx="1811442" cy="1811442"/>
          </a:xfrm>
          <a:prstGeom prst="rect">
            <a:avLst/>
          </a:prstGeom>
        </p:spPr>
      </p:pic>
      <p:pic>
        <p:nvPicPr>
          <p:cNvPr id="10" name="Bildobjekt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3394" y="4559299"/>
            <a:ext cx="1797050" cy="1797050"/>
          </a:xfrm>
          <a:prstGeom prst="rect">
            <a:avLst/>
          </a:prstGeom>
        </p:spPr>
      </p:pic>
      <p:pic>
        <p:nvPicPr>
          <p:cNvPr id="6" name="Bildobjekt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7745" y="321732"/>
            <a:ext cx="3318674" cy="1811443"/>
          </a:xfrm>
          <a:prstGeom prst="rect">
            <a:avLst/>
          </a:prstGeom>
        </p:spPr>
      </p:pic>
      <p:sp>
        <p:nvSpPr>
          <p:cNvPr id="2" name="Title 1"/>
          <p:cNvSpPr>
            <a:spLocks noGrp="1"/>
          </p:cNvSpPr>
          <p:nvPr>
            <p:ph type="title"/>
          </p:nvPr>
        </p:nvSpPr>
        <p:spPr>
          <a:xfrm>
            <a:off x="838200" y="365125"/>
            <a:ext cx="5191125" cy="1325563"/>
          </a:xfrm>
        </p:spPr>
        <p:txBody>
          <a:bodyPr>
            <a:normAutofit/>
          </a:bodyPr>
          <a:lstStyle/>
          <a:p>
            <a:r>
              <a:rPr lang="sv-SE">
                <a:solidFill>
                  <a:schemeClr val="bg1"/>
                </a:solidFill>
              </a:rPr>
              <a:t>Vanliga hinder</a:t>
            </a:r>
          </a:p>
        </p:txBody>
      </p:sp>
      <p:sp>
        <p:nvSpPr>
          <p:cNvPr id="3" name="Content Placeholder 2"/>
          <p:cNvSpPr>
            <a:spLocks noGrp="1"/>
          </p:cNvSpPr>
          <p:nvPr>
            <p:ph idx="1"/>
          </p:nvPr>
        </p:nvSpPr>
        <p:spPr>
          <a:xfrm>
            <a:off x="838200" y="2021249"/>
            <a:ext cx="5707565" cy="4155713"/>
          </a:xfrm>
        </p:spPr>
        <p:txBody>
          <a:bodyPr>
            <a:normAutofit/>
          </a:bodyPr>
          <a:lstStyle/>
          <a:p>
            <a:r>
              <a:rPr lang="sv-SE" sz="2000" dirty="0">
                <a:solidFill>
                  <a:schemeClr val="bg1"/>
                </a:solidFill>
              </a:rPr>
              <a:t>Trött</a:t>
            </a:r>
          </a:p>
          <a:p>
            <a:pPr lvl="1"/>
            <a:r>
              <a:rPr lang="sv-SE" sz="2000" dirty="0">
                <a:solidFill>
                  <a:schemeClr val="bg1"/>
                </a:solidFill>
              </a:rPr>
              <a:t>Svårt hålla fokus</a:t>
            </a:r>
          </a:p>
          <a:p>
            <a:pPr lvl="1"/>
            <a:r>
              <a:rPr lang="sv-SE" sz="2000" dirty="0">
                <a:solidFill>
                  <a:schemeClr val="bg1"/>
                </a:solidFill>
              </a:rPr>
              <a:t>Det man läser går inte in</a:t>
            </a:r>
          </a:p>
          <a:p>
            <a:pPr lvl="1"/>
            <a:r>
              <a:rPr lang="sv-SE" sz="2000" dirty="0">
                <a:solidFill>
                  <a:schemeClr val="bg1"/>
                </a:solidFill>
              </a:rPr>
              <a:t>Tappar lusten – inte kul längre</a:t>
            </a:r>
          </a:p>
          <a:p>
            <a:r>
              <a:rPr lang="sv-SE" sz="2000" dirty="0">
                <a:solidFill>
                  <a:schemeClr val="bg1"/>
                </a:solidFill>
              </a:rPr>
              <a:t>Hitta tid, ro</a:t>
            </a:r>
          </a:p>
          <a:p>
            <a:pPr lvl="1"/>
            <a:r>
              <a:rPr lang="sv-SE" sz="2000" dirty="0">
                <a:solidFill>
                  <a:schemeClr val="bg1"/>
                </a:solidFill>
              </a:rPr>
              <a:t>Behöver ostördhet – har aldrig ro till att lära sig</a:t>
            </a:r>
          </a:p>
          <a:p>
            <a:pPr lvl="1"/>
            <a:r>
              <a:rPr lang="sv-SE" sz="2000" dirty="0">
                <a:solidFill>
                  <a:schemeClr val="bg1"/>
                </a:solidFill>
              </a:rPr>
              <a:t>Tar tid att få saker att fasta</a:t>
            </a:r>
          </a:p>
          <a:p>
            <a:pPr lvl="1"/>
            <a:r>
              <a:rPr lang="sv-SE" sz="2000" dirty="0">
                <a:solidFill>
                  <a:schemeClr val="bg1"/>
                </a:solidFill>
              </a:rPr>
              <a:t>Stress</a:t>
            </a:r>
          </a:p>
          <a:p>
            <a:pPr>
              <a:buFont typeface="Symbol" panose="05050102010706020507" pitchFamily="18" charset="2"/>
              <a:buChar char=""/>
            </a:pPr>
            <a:r>
              <a:rPr lang="sv-SE" sz="2000" dirty="0">
                <a:solidFill>
                  <a:schemeClr val="bg1"/>
                </a:solidFill>
              </a:rPr>
              <a:t> Hänger ihop</a:t>
            </a:r>
          </a:p>
        </p:txBody>
      </p:sp>
    </p:spTree>
    <p:extLst>
      <p:ext uri="{BB962C8B-B14F-4D97-AF65-F5344CB8AC3E}">
        <p14:creationId xmlns:p14="http://schemas.microsoft.com/office/powerpoint/2010/main" val="32328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Vad funkar för mig?</a:t>
            </a:r>
          </a:p>
        </p:txBody>
      </p:sp>
      <p:sp>
        <p:nvSpPr>
          <p:cNvPr id="4" name="textruta 3"/>
          <p:cNvSpPr txBox="1"/>
          <p:nvPr/>
        </p:nvSpPr>
        <p:spPr>
          <a:xfrm>
            <a:off x="838199" y="2293257"/>
            <a:ext cx="4314371" cy="523220"/>
          </a:xfrm>
          <a:prstGeom prst="rect">
            <a:avLst/>
          </a:prstGeom>
          <a:noFill/>
        </p:spPr>
        <p:txBody>
          <a:bodyPr wrap="square" rtlCol="0">
            <a:spAutoFit/>
          </a:bodyPr>
          <a:lstStyle/>
          <a:p>
            <a:r>
              <a:rPr lang="sv-SE" sz="2800" dirty="0"/>
              <a:t>”Små portioner ofta”</a:t>
            </a:r>
          </a:p>
        </p:txBody>
      </p:sp>
      <p:sp>
        <p:nvSpPr>
          <p:cNvPr id="5" name="textruta 4"/>
          <p:cNvSpPr txBox="1"/>
          <p:nvPr/>
        </p:nvSpPr>
        <p:spPr>
          <a:xfrm>
            <a:off x="3643086" y="4383314"/>
            <a:ext cx="3470997" cy="523220"/>
          </a:xfrm>
          <a:prstGeom prst="rect">
            <a:avLst/>
          </a:prstGeom>
          <a:noFill/>
        </p:spPr>
        <p:txBody>
          <a:bodyPr wrap="square" rtlCol="0">
            <a:spAutoFit/>
          </a:bodyPr>
          <a:lstStyle/>
          <a:p>
            <a:r>
              <a:rPr lang="sv-SE" sz="2800" dirty="0"/>
              <a:t>Utvilad</a:t>
            </a:r>
          </a:p>
        </p:txBody>
      </p:sp>
      <p:sp>
        <p:nvSpPr>
          <p:cNvPr id="6" name="textruta 5"/>
          <p:cNvSpPr txBox="1"/>
          <p:nvPr/>
        </p:nvSpPr>
        <p:spPr>
          <a:xfrm>
            <a:off x="7460343" y="2662589"/>
            <a:ext cx="3841496" cy="523220"/>
          </a:xfrm>
          <a:prstGeom prst="rect">
            <a:avLst/>
          </a:prstGeom>
          <a:noFill/>
        </p:spPr>
        <p:txBody>
          <a:bodyPr wrap="square" rtlCol="0">
            <a:spAutoFit/>
          </a:bodyPr>
          <a:lstStyle/>
          <a:p>
            <a:r>
              <a:rPr lang="sv-SE" sz="2800" dirty="0"/>
              <a:t>Tillit</a:t>
            </a:r>
          </a:p>
        </p:txBody>
      </p:sp>
      <p:sp>
        <p:nvSpPr>
          <p:cNvPr id="7" name="Rubrik 1"/>
          <p:cNvSpPr txBox="1">
            <a:spLocks/>
          </p:cNvSpPr>
          <p:nvPr/>
        </p:nvSpPr>
        <p:spPr>
          <a:xfrm>
            <a:off x="7114083" y="5016954"/>
            <a:ext cx="42635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b="1" dirty="0">
                <a:solidFill>
                  <a:srgbClr val="7030A0"/>
                </a:solidFill>
                <a:effectLst>
                  <a:outerShdw blurRad="38100" dist="38100" dir="2700000" algn="tl">
                    <a:srgbClr val="000000">
                      <a:alpha val="43137"/>
                    </a:srgbClr>
                  </a:outerShdw>
                </a:effectLst>
              </a:rPr>
              <a:t>VARFÖR?</a:t>
            </a:r>
          </a:p>
        </p:txBody>
      </p:sp>
    </p:spTree>
    <p:extLst>
      <p:ext uri="{BB962C8B-B14F-4D97-AF65-F5344CB8AC3E}">
        <p14:creationId xmlns:p14="http://schemas.microsoft.com/office/powerpoint/2010/main" val="380141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Bildobjekt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827" y="492573"/>
            <a:ext cx="5895534" cy="5880796"/>
          </a:xfrm>
          <a:prstGeom prst="rect">
            <a:avLst/>
          </a:prstGeom>
        </p:spPr>
      </p:pic>
      <p:sp>
        <p:nvSpPr>
          <p:cNvPr id="11"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Effektivt lärande – lite om kognition</a:t>
            </a:r>
          </a:p>
        </p:txBody>
      </p:sp>
    </p:spTree>
    <p:extLst>
      <p:ext uri="{BB962C8B-B14F-4D97-AF65-F5344CB8AC3E}">
        <p14:creationId xmlns:p14="http://schemas.microsoft.com/office/powerpoint/2010/main" val="28957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35373</TotalTime>
  <Words>1271</Words>
  <Application>Microsoft Office PowerPoint</Application>
  <PresentationFormat>Bredbild</PresentationFormat>
  <Paragraphs>189</Paragraphs>
  <Slides>25</Slides>
  <Notes>12</Notes>
  <HiddenSlides>0</HiddenSlides>
  <MMClips>1</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25</vt:i4>
      </vt:variant>
    </vt:vector>
  </HeadingPairs>
  <TitlesOfParts>
    <vt:vector size="32" baseType="lpstr">
      <vt:lpstr>Arial</vt:lpstr>
      <vt:lpstr>Bernard MT Condensed</vt:lpstr>
      <vt:lpstr>Calibri</vt:lpstr>
      <vt:lpstr>Calibri Light</vt:lpstr>
      <vt:lpstr>Symbol</vt:lpstr>
      <vt:lpstr>Wingdings</vt:lpstr>
      <vt:lpstr>Office Theme</vt:lpstr>
      <vt:lpstr>Lärande om lärande</vt:lpstr>
      <vt:lpstr>Vem är jag? (Lärande-CV)</vt:lpstr>
      <vt:lpstr>Vi har alla lärt oss massor</vt:lpstr>
      <vt:lpstr>Källa på det?</vt:lpstr>
      <vt:lpstr>Hur lär man sig då?</vt:lpstr>
      <vt:lpstr>Hur gör vi när vi försöker lära oss?</vt:lpstr>
      <vt:lpstr>Vanliga hinder</vt:lpstr>
      <vt:lpstr>Vad funkar för mig?</vt:lpstr>
      <vt:lpstr>Effektivt lärande – lite om kognition</vt:lpstr>
      <vt:lpstr>Lagom = små bitar</vt:lpstr>
      <vt:lpstr>Hjärnans resurser som en tank</vt:lpstr>
      <vt:lpstr>Ödsla inte med kognitiv ork!</vt:lpstr>
      <vt:lpstr>Lösning</vt:lpstr>
      <vt:lpstr>PowerPoint-presentation</vt:lpstr>
      <vt:lpstr>PowerPoint-presentation</vt:lpstr>
      <vt:lpstr>A-B-C = 3 sessioner à 45-90 minuter</vt:lpstr>
      <vt:lpstr>Lugn och ro</vt:lpstr>
      <vt:lpstr>Vad är lugn och ro?</vt:lpstr>
      <vt:lpstr>Studera effektivt? Studera stressfritt!!! (Lätt att säga...)</vt:lpstr>
      <vt:lpstr>Byt perspektiv</vt:lpstr>
      <vt:lpstr>Vilket lärande orkar jag med idag?</vt:lpstr>
      <vt:lpstr>PowerPoint-presentation</vt:lpstr>
      <vt:lpstr>PowerPoint-presentation</vt:lpstr>
      <vt:lpstr>Tips i oordning</vt:lpstr>
      <vt:lpstr>Källor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Lärande om lärande</dc:title>
  <dc:creator>Tove</dc:creator>
  <cp:lastModifiedBy>Tove</cp:lastModifiedBy>
  <cp:revision>112</cp:revision>
  <dcterms:created xsi:type="dcterms:W3CDTF">2017-08-28T07:21:43Z</dcterms:created>
  <dcterms:modified xsi:type="dcterms:W3CDTF">2017-10-16T12:04:35Z</dcterms:modified>
</cp:coreProperties>
</file>