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103165-152A-4D2C-8D4A-1757DA324D5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a:extLst>
              <a:ext uri="{FF2B5EF4-FFF2-40B4-BE49-F238E27FC236}">
                <a16:creationId xmlns:a16="http://schemas.microsoft.com/office/drawing/2014/main" id="{13901D89-40A6-4278-A2BA-E8808C2ED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om du vill redigera mall för underrubrikformat</a:t>
            </a:r>
          </a:p>
        </p:txBody>
      </p:sp>
      <p:sp>
        <p:nvSpPr>
          <p:cNvPr id="4" name="Platshållare för datum 3">
            <a:extLst>
              <a:ext uri="{FF2B5EF4-FFF2-40B4-BE49-F238E27FC236}">
                <a16:creationId xmlns:a16="http://schemas.microsoft.com/office/drawing/2014/main" id="{32629C55-16CB-40C5-9598-4D8122CD1EFB}"/>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695ED690-84EA-4EBA-858D-13CD0D215B5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E1DB2DBE-18F5-4830-B6EA-870A06B38DFC}"/>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112771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98F5864-21E8-42F0-A05B-F5564B07B1AD}"/>
              </a:ext>
            </a:extLst>
          </p:cNvPr>
          <p:cNvSpPr>
            <a:spLocks noGrp="1"/>
          </p:cNvSpPr>
          <p:nvPr>
            <p:ph type="title"/>
          </p:nvPr>
        </p:nvSpPr>
        <p:spPr/>
        <p:txBody>
          <a:bodyPr/>
          <a:lstStyle/>
          <a:p>
            <a:r>
              <a:rPr lang="sv-SE"/>
              <a:t>Klicka här för att ändra format</a:t>
            </a:r>
          </a:p>
        </p:txBody>
      </p:sp>
      <p:sp>
        <p:nvSpPr>
          <p:cNvPr id="3" name="Platshållare för lodrät text 2">
            <a:extLst>
              <a:ext uri="{FF2B5EF4-FFF2-40B4-BE49-F238E27FC236}">
                <a16:creationId xmlns:a16="http://schemas.microsoft.com/office/drawing/2014/main" id="{77B32A50-E776-4696-8F63-8740CBE86155}"/>
              </a:ext>
            </a:extLst>
          </p:cNvPr>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AE115A2-B3B1-401A-B16D-3A200BA0B176}"/>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CB3B2A8B-9E7B-4828-8AF4-3D72CF7715C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C0DE82A-736D-46EE-A899-EA6EC65CA9DA}"/>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263100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DDED523F-A989-4459-B4D8-0651AD0941B5}"/>
              </a:ext>
            </a:extLst>
          </p:cNvPr>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a:extLst>
              <a:ext uri="{FF2B5EF4-FFF2-40B4-BE49-F238E27FC236}">
                <a16:creationId xmlns:a16="http://schemas.microsoft.com/office/drawing/2014/main" id="{3594254E-1629-4A0A-8B63-89E7849907A2}"/>
              </a:ext>
            </a:extLst>
          </p:cNvPr>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F885283D-999F-4564-92FD-0D1FB62B133A}"/>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D5C1FD18-2397-4CBE-B8A8-8488188DFB3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9F3CF70-4BFF-4D79-ADA5-40730CBE5778}"/>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159190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F9E043C-D005-4EF5-9046-FD431223DA50}"/>
              </a:ext>
            </a:extLst>
          </p:cNvPr>
          <p:cNvSpPr>
            <a:spLocks noGrp="1"/>
          </p:cNvSpPr>
          <p:nvPr>
            <p:ph type="title"/>
          </p:nvPr>
        </p:nvSpPr>
        <p:spPr/>
        <p:txBody>
          <a:bodyPr/>
          <a:lstStyle/>
          <a:p>
            <a:r>
              <a:rPr lang="sv-SE"/>
              <a:t>Klicka här för att ändra format</a:t>
            </a:r>
          </a:p>
        </p:txBody>
      </p:sp>
      <p:sp>
        <p:nvSpPr>
          <p:cNvPr id="3" name="Platshållare för innehåll 2">
            <a:extLst>
              <a:ext uri="{FF2B5EF4-FFF2-40B4-BE49-F238E27FC236}">
                <a16:creationId xmlns:a16="http://schemas.microsoft.com/office/drawing/2014/main" id="{BB8F6327-3248-4C7D-977A-AC956565841B}"/>
              </a:ext>
            </a:extLst>
          </p:cNvPr>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FFA3D82-9C19-4AC5-BC7A-6E9643B6356F}"/>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9730B25C-7A58-42C0-B7E7-A867042FA76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5A4650AA-68DC-43C4-9617-F4328C2644C3}"/>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584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6D20B2-7D5E-4754-AB2B-94640FD05A17}"/>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a:extLst>
              <a:ext uri="{FF2B5EF4-FFF2-40B4-BE49-F238E27FC236}">
                <a16:creationId xmlns:a16="http://schemas.microsoft.com/office/drawing/2014/main" id="{58E7EF13-0806-4F1C-90BB-1B59CC0DD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a:extLst>
              <a:ext uri="{FF2B5EF4-FFF2-40B4-BE49-F238E27FC236}">
                <a16:creationId xmlns:a16="http://schemas.microsoft.com/office/drawing/2014/main" id="{A3E22E1F-BC37-468C-AF39-E6020E88C2F9}"/>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0AA66E29-D07A-48CD-871B-21AD3038EC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0B3DE3E-EC2E-45ED-9D7D-796B96DE74AF}"/>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12019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645F257-2123-4DA8-985C-01F39DDBF805}"/>
              </a:ext>
            </a:extLst>
          </p:cNvPr>
          <p:cNvSpPr>
            <a:spLocks noGrp="1"/>
          </p:cNvSpPr>
          <p:nvPr>
            <p:ph type="title"/>
          </p:nvPr>
        </p:nvSpPr>
        <p:spPr/>
        <p:txBody>
          <a:bodyPr/>
          <a:lstStyle/>
          <a:p>
            <a:r>
              <a:rPr lang="sv-SE"/>
              <a:t>Klicka här för att ändra format</a:t>
            </a:r>
          </a:p>
        </p:txBody>
      </p:sp>
      <p:sp>
        <p:nvSpPr>
          <p:cNvPr id="3" name="Platshållare för innehåll 2">
            <a:extLst>
              <a:ext uri="{FF2B5EF4-FFF2-40B4-BE49-F238E27FC236}">
                <a16:creationId xmlns:a16="http://schemas.microsoft.com/office/drawing/2014/main" id="{A2A2C906-1E11-4B99-99FE-89489886332C}"/>
              </a:ext>
            </a:extLst>
          </p:cNvPr>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E74070D8-3966-453D-9699-9C4F84DA9C4E}"/>
              </a:ext>
            </a:extLst>
          </p:cNvPr>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C0418766-C39B-4D95-AFEC-B3AB816A432F}"/>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6" name="Platshållare för sidfot 5">
            <a:extLst>
              <a:ext uri="{FF2B5EF4-FFF2-40B4-BE49-F238E27FC236}">
                <a16:creationId xmlns:a16="http://schemas.microsoft.com/office/drawing/2014/main" id="{809B9D8A-7CBB-400D-8BA1-46BC13C7404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3CF0361-B76A-45AC-A718-7DF85D65CF5A}"/>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229030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902867-FD39-482F-A74F-9DEB92296CAF}"/>
              </a:ext>
            </a:extLst>
          </p:cNvPr>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a:extLst>
              <a:ext uri="{FF2B5EF4-FFF2-40B4-BE49-F238E27FC236}">
                <a16:creationId xmlns:a16="http://schemas.microsoft.com/office/drawing/2014/main" id="{A0AC6BF5-38B7-439D-8C0B-A59698014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a:extLst>
              <a:ext uri="{FF2B5EF4-FFF2-40B4-BE49-F238E27FC236}">
                <a16:creationId xmlns:a16="http://schemas.microsoft.com/office/drawing/2014/main" id="{1946E0EE-F23E-4E90-9DF8-00B09F65E351}"/>
              </a:ext>
            </a:extLst>
          </p:cNvPr>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16A1904-1DAE-4355-9B1E-7EB6104AF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a:extLst>
              <a:ext uri="{FF2B5EF4-FFF2-40B4-BE49-F238E27FC236}">
                <a16:creationId xmlns:a16="http://schemas.microsoft.com/office/drawing/2014/main" id="{EFCF87E4-1C9C-4860-82EC-7BC998F7838F}"/>
              </a:ext>
            </a:extLst>
          </p:cNvPr>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F41BC578-0D1E-4840-AC10-037BF2C7C590}"/>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8" name="Platshållare för sidfot 7">
            <a:extLst>
              <a:ext uri="{FF2B5EF4-FFF2-40B4-BE49-F238E27FC236}">
                <a16:creationId xmlns:a16="http://schemas.microsoft.com/office/drawing/2014/main" id="{D825AA14-84F9-4661-846A-DEEC711FA1E9}"/>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B9BE8F97-43AF-4312-A2C2-E6CCA3BCC9F1}"/>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192885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BB524A-F687-45A8-815F-1FB4D71F7492}"/>
              </a:ext>
            </a:extLst>
          </p:cNvPr>
          <p:cNvSpPr>
            <a:spLocks noGrp="1"/>
          </p:cNvSpPr>
          <p:nvPr>
            <p:ph type="title"/>
          </p:nvPr>
        </p:nvSpPr>
        <p:spPr/>
        <p:txBody>
          <a:bodyPr/>
          <a:lstStyle/>
          <a:p>
            <a:r>
              <a:rPr lang="sv-SE"/>
              <a:t>Klicka här för att ändra format</a:t>
            </a:r>
          </a:p>
        </p:txBody>
      </p:sp>
      <p:sp>
        <p:nvSpPr>
          <p:cNvPr id="3" name="Platshållare för datum 2">
            <a:extLst>
              <a:ext uri="{FF2B5EF4-FFF2-40B4-BE49-F238E27FC236}">
                <a16:creationId xmlns:a16="http://schemas.microsoft.com/office/drawing/2014/main" id="{651B200F-4D1C-4EDA-99E2-C76B3C1546D1}"/>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4" name="Platshållare för sidfot 3">
            <a:extLst>
              <a:ext uri="{FF2B5EF4-FFF2-40B4-BE49-F238E27FC236}">
                <a16:creationId xmlns:a16="http://schemas.microsoft.com/office/drawing/2014/main" id="{3618BFCC-89D4-4FEB-BA47-8B4D65E2E9D7}"/>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6A416961-A2B0-467B-A7F8-56BA15E44348}"/>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49309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FD4F3926-2A46-4F0F-B089-3E2BD2EAA25A}"/>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3" name="Platshållare för sidfot 2">
            <a:extLst>
              <a:ext uri="{FF2B5EF4-FFF2-40B4-BE49-F238E27FC236}">
                <a16:creationId xmlns:a16="http://schemas.microsoft.com/office/drawing/2014/main" id="{C9E50C60-4317-4FFC-B58F-9A6A6C182B90}"/>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9FBCEC1E-15A6-43B0-B183-FEA601D19F34}"/>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284856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2FF9213-7CAC-494A-B168-37D44D52A73D}"/>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a:extLst>
              <a:ext uri="{FF2B5EF4-FFF2-40B4-BE49-F238E27FC236}">
                <a16:creationId xmlns:a16="http://schemas.microsoft.com/office/drawing/2014/main" id="{D2A117CC-91E5-4042-94A4-C64253B8A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9D49CFFA-4BD3-4F6F-A518-EDD6CE00F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F64C863C-E899-4540-897A-62A5D0B9C16D}"/>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6" name="Platshållare för sidfot 5">
            <a:extLst>
              <a:ext uri="{FF2B5EF4-FFF2-40B4-BE49-F238E27FC236}">
                <a16:creationId xmlns:a16="http://schemas.microsoft.com/office/drawing/2014/main" id="{787C98E0-B80F-4056-A0E6-59BC5884CF87}"/>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35360C1-A6CC-4F74-9F58-24920EFB2A1F}"/>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293559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89F61AC-6E3E-4AC7-9416-8FD59C1626DA}"/>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a:extLst>
              <a:ext uri="{FF2B5EF4-FFF2-40B4-BE49-F238E27FC236}">
                <a16:creationId xmlns:a16="http://schemas.microsoft.com/office/drawing/2014/main" id="{5D404094-B35E-4FA6-A3A5-CE0F07215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DA8CB2D9-F61A-46B6-86F2-5206DD67F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0D1D6C57-FC01-43B3-BBAB-1B6DB8092290}"/>
              </a:ext>
            </a:extLst>
          </p:cNvPr>
          <p:cNvSpPr>
            <a:spLocks noGrp="1"/>
          </p:cNvSpPr>
          <p:nvPr>
            <p:ph type="dt" sz="half" idx="10"/>
          </p:nvPr>
        </p:nvSpPr>
        <p:spPr/>
        <p:txBody>
          <a:bodyPr/>
          <a:lstStyle/>
          <a:p>
            <a:fld id="{CBD351ED-FCA7-4C8A-A994-45DF9233FAC7}" type="datetimeFigureOut">
              <a:rPr lang="sv-SE" smtClean="0"/>
              <a:t>2017-10-23</a:t>
            </a:fld>
            <a:endParaRPr lang="sv-SE"/>
          </a:p>
        </p:txBody>
      </p:sp>
      <p:sp>
        <p:nvSpPr>
          <p:cNvPr id="6" name="Platshållare för sidfot 5">
            <a:extLst>
              <a:ext uri="{FF2B5EF4-FFF2-40B4-BE49-F238E27FC236}">
                <a16:creationId xmlns:a16="http://schemas.microsoft.com/office/drawing/2014/main" id="{4F8F013E-F2DC-4230-9C5C-15D6F391EF80}"/>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971849F-1E2B-4880-A240-8AAE6425AD6A}"/>
              </a:ext>
            </a:extLst>
          </p:cNvPr>
          <p:cNvSpPr>
            <a:spLocks noGrp="1"/>
          </p:cNvSpPr>
          <p:nvPr>
            <p:ph type="sldNum" sz="quarter" idx="12"/>
          </p:nvPr>
        </p:nvSpPr>
        <p:spPr/>
        <p:txBody>
          <a:bodyPr/>
          <a:lstStyle/>
          <a:p>
            <a:fld id="{AEDC5869-829F-4D65-B448-882E42526C3A}" type="slidenum">
              <a:rPr lang="sv-SE" smtClean="0"/>
              <a:t>‹#›</a:t>
            </a:fld>
            <a:endParaRPr lang="sv-SE"/>
          </a:p>
        </p:txBody>
      </p:sp>
    </p:spTree>
    <p:extLst>
      <p:ext uri="{BB962C8B-B14F-4D97-AF65-F5344CB8AC3E}">
        <p14:creationId xmlns:p14="http://schemas.microsoft.com/office/powerpoint/2010/main" val="111312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E77FE43-BD8C-4EC1-8C2D-928C8C60F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a:extLst>
              <a:ext uri="{FF2B5EF4-FFF2-40B4-BE49-F238E27FC236}">
                <a16:creationId xmlns:a16="http://schemas.microsoft.com/office/drawing/2014/main" id="{988EA4F6-71E0-46C6-ADB8-866631FD68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6CEF308-54B8-4E38-B2EB-937AB4BCF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351ED-FCA7-4C8A-A994-45DF9233FAC7}" type="datetimeFigureOut">
              <a:rPr lang="sv-SE" smtClean="0"/>
              <a:t>2017-10-23</a:t>
            </a:fld>
            <a:endParaRPr lang="sv-SE"/>
          </a:p>
        </p:txBody>
      </p:sp>
      <p:sp>
        <p:nvSpPr>
          <p:cNvPr id="5" name="Platshållare för sidfot 4">
            <a:extLst>
              <a:ext uri="{FF2B5EF4-FFF2-40B4-BE49-F238E27FC236}">
                <a16:creationId xmlns:a16="http://schemas.microsoft.com/office/drawing/2014/main" id="{177AE274-2F67-43CF-AAB3-545106894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E2FF68B2-BAA4-461A-9BD3-E52B3A703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C5869-829F-4D65-B448-882E42526C3A}" type="slidenum">
              <a:rPr lang="sv-SE" smtClean="0"/>
              <a:t>‹#›</a:t>
            </a:fld>
            <a:endParaRPr lang="sv-SE"/>
          </a:p>
        </p:txBody>
      </p:sp>
    </p:spTree>
    <p:extLst>
      <p:ext uri="{BB962C8B-B14F-4D97-AF65-F5344CB8AC3E}">
        <p14:creationId xmlns:p14="http://schemas.microsoft.com/office/powerpoint/2010/main" val="7270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a:bodyPr>
          <a:lstStyle/>
          <a:p>
            <a:pPr algn="l"/>
            <a:r>
              <a:rPr lang="sv-SE" sz="1800" dirty="0"/>
              <a:t>2. 	Upplägg</a:t>
            </a:r>
          </a:p>
          <a:p>
            <a:pPr algn="l"/>
            <a:r>
              <a:rPr lang="sv-SE" sz="1800" dirty="0"/>
              <a:t>	Hur gör vi när vi försöker lära oss någonting	</a:t>
            </a:r>
          </a:p>
          <a:p>
            <a:pPr algn="l"/>
            <a:r>
              <a:rPr lang="sv-SE" sz="1800" dirty="0"/>
              <a:t>	Vad händer i hjärnan när man lär sig</a:t>
            </a:r>
          </a:p>
          <a:p>
            <a:pPr algn="l"/>
            <a:r>
              <a:rPr lang="sv-SE" sz="1800" dirty="0"/>
              <a:t>	 </a:t>
            </a:r>
            <a:r>
              <a:rPr lang="sv-SE" sz="1800" dirty="0" err="1"/>
              <a:t>Studiero</a:t>
            </a:r>
            <a:endParaRPr lang="sv-SE" sz="1800" dirty="0"/>
          </a:p>
          <a:p>
            <a:pPr algn="l"/>
            <a:r>
              <a:rPr lang="sv-SE" sz="1800" dirty="0"/>
              <a:t>3. 	Källor</a:t>
            </a:r>
          </a:p>
          <a:p>
            <a:pPr algn="l"/>
            <a:r>
              <a:rPr lang="sv-SE" sz="1800" dirty="0"/>
              <a:t>	Livets hård skola </a:t>
            </a:r>
          </a:p>
          <a:p>
            <a:pPr algn="l"/>
            <a:r>
              <a:rPr lang="sv-SE" sz="1800" dirty="0"/>
              <a:t>	egna erfarenheter</a:t>
            </a:r>
          </a:p>
          <a:p>
            <a:pPr algn="l"/>
            <a:r>
              <a:rPr lang="sv-SE" sz="1800" dirty="0"/>
              <a:t>	Det mesta har viss vetenskaplig grund</a:t>
            </a:r>
          </a:p>
          <a:p>
            <a:pPr algn="l"/>
            <a:r>
              <a:rPr lang="sv-SE" sz="1800" dirty="0"/>
              <a:t>	</a:t>
            </a:r>
            <a:r>
              <a:rPr lang="sv-SE" sz="1800" dirty="0" err="1"/>
              <a:t>Disclaimer</a:t>
            </a:r>
            <a:r>
              <a:rPr lang="sv-SE" sz="1800" dirty="0"/>
              <a:t>: jag är inte </a:t>
            </a:r>
            <a:r>
              <a:rPr lang="sv-SE" sz="1800" dirty="0" err="1"/>
              <a:t>neuropsykiatriker</a:t>
            </a:r>
            <a:endParaRPr lang="sv-SE" sz="1800" dirty="0"/>
          </a:p>
          <a:p>
            <a:pPr algn="l"/>
            <a:r>
              <a:rPr lang="sv-SE" sz="1800" dirty="0"/>
              <a:t>	Vill hjälpa er att hitta det som funkar </a:t>
            </a:r>
          </a:p>
          <a:p>
            <a:pPr algn="l"/>
            <a:endParaRPr lang="sv-SE" sz="1800" dirty="0"/>
          </a:p>
        </p:txBody>
      </p:sp>
    </p:spTree>
    <p:extLst>
      <p:ext uri="{BB962C8B-B14F-4D97-AF65-F5344CB8AC3E}">
        <p14:creationId xmlns:p14="http://schemas.microsoft.com/office/powerpoint/2010/main" val="355072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a:bodyPr>
          <a:lstStyle/>
          <a:p>
            <a:pPr algn="l"/>
            <a:r>
              <a:rPr lang="sv-SE" sz="1800" dirty="0"/>
              <a:t>4. 	Lärande CV</a:t>
            </a:r>
          </a:p>
          <a:p>
            <a:pPr algn="l"/>
            <a:r>
              <a:rPr lang="sv-SE" sz="1800" dirty="0"/>
              <a:t>	Vem är jag? Varför </a:t>
            </a:r>
          </a:p>
          <a:p>
            <a:pPr algn="l"/>
            <a:r>
              <a:rPr lang="sv-SE" sz="1800" dirty="0"/>
              <a:t>	Lärt mig ett yrke med allt som hör till</a:t>
            </a:r>
          </a:p>
          <a:p>
            <a:pPr algn="l"/>
            <a:r>
              <a:rPr lang="sv-SE" sz="1800" dirty="0"/>
              <a:t>	Omskolning – gav perspektiv att sätta sig i skolbänken igen</a:t>
            </a:r>
          </a:p>
          <a:p>
            <a:pPr algn="l"/>
            <a:r>
              <a:rPr lang="sv-SE" sz="1800" dirty="0"/>
              <a:t>	Hobby – språk, läser mycket</a:t>
            </a:r>
          </a:p>
          <a:p>
            <a:pPr algn="l"/>
            <a:r>
              <a:rPr lang="sv-SE" sz="1800" dirty="0"/>
              <a:t>	Men – om ni skulle sätta er ner och börja göra </a:t>
            </a:r>
            <a:r>
              <a:rPr lang="sv-SE" sz="1800" dirty="0" err="1"/>
              <a:t>mindmap</a:t>
            </a:r>
            <a:endParaRPr lang="sv-SE" sz="1800" dirty="0"/>
          </a:p>
          <a:p>
            <a:pPr algn="l"/>
            <a:r>
              <a:rPr lang="sv-SE" sz="1800" dirty="0"/>
              <a:t>	</a:t>
            </a:r>
          </a:p>
          <a:p>
            <a:pPr algn="l"/>
            <a:r>
              <a:rPr lang="sv-SE" sz="1800" dirty="0"/>
              <a:t>	</a:t>
            </a:r>
          </a:p>
        </p:txBody>
      </p:sp>
    </p:spTree>
    <p:extLst>
      <p:ext uri="{BB962C8B-B14F-4D97-AF65-F5344CB8AC3E}">
        <p14:creationId xmlns:p14="http://schemas.microsoft.com/office/powerpoint/2010/main" val="219849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fontScale="92500" lnSpcReduction="20000"/>
          </a:bodyPr>
          <a:lstStyle/>
          <a:p>
            <a:pPr algn="l"/>
            <a:r>
              <a:rPr lang="sv-SE" sz="1800" dirty="0"/>
              <a:t>5. </a:t>
            </a:r>
          </a:p>
          <a:p>
            <a:pPr algn="l"/>
            <a:r>
              <a:rPr lang="sv-SE" sz="1800" dirty="0"/>
              <a:t>Det här är sant för alla människor. Jag har en liten ettåring som lärde sig gå för någon månad sen</a:t>
            </a:r>
          </a:p>
          <a:p>
            <a:pPr algn="l"/>
            <a:r>
              <a:rPr lang="sv-SE" sz="1800" baseline="0" dirty="0"/>
              <a:t> – det är så otroligt mycket lärande i det! Och det har vi alla</a:t>
            </a:r>
          </a:p>
          <a:p>
            <a:pPr algn="l"/>
            <a:r>
              <a:rPr lang="sv-SE" sz="1800" baseline="0" dirty="0"/>
              <a:t>gjort. Och lärt oss prata och läsa och räkna och hela den baletten. Det är nog en lärandemängd </a:t>
            </a:r>
          </a:p>
          <a:p>
            <a:pPr algn="l"/>
            <a:r>
              <a:rPr lang="sv-SE" sz="1800" baseline="0" dirty="0"/>
              <a:t>som vi kommer att ha svårt att matcha senare i livet.</a:t>
            </a:r>
          </a:p>
          <a:p>
            <a:pPr algn="l"/>
            <a:endParaRPr lang="sv-SE" sz="1800" baseline="0" dirty="0"/>
          </a:p>
          <a:p>
            <a:pPr algn="l"/>
            <a:r>
              <a:rPr lang="sv-SE" sz="1800" baseline="0" dirty="0"/>
              <a:t>Det finns en bild av att det finns två typer av människor: Antingen lär man sig såhär: Massor av olika pluttar inom olika områden. Då får man en bred men ganska ytlig kunskap (Jack </a:t>
            </a:r>
            <a:r>
              <a:rPr lang="sv-SE" sz="1800" baseline="0" dirty="0" err="1"/>
              <a:t>of</a:t>
            </a:r>
            <a:r>
              <a:rPr lang="sv-SE" sz="1800" baseline="0" dirty="0"/>
              <a:t> all </a:t>
            </a:r>
            <a:r>
              <a:rPr lang="sv-SE" sz="1800" baseline="0" dirty="0" err="1"/>
              <a:t>trades</a:t>
            </a:r>
            <a:r>
              <a:rPr lang="sv-SE" sz="1800" baseline="0" dirty="0"/>
              <a:t>, master </a:t>
            </a:r>
            <a:r>
              <a:rPr lang="sv-SE" sz="1800" baseline="0" dirty="0" err="1"/>
              <a:t>of</a:t>
            </a:r>
            <a:r>
              <a:rPr lang="sv-SE" sz="1800" baseline="0" dirty="0"/>
              <a:t> </a:t>
            </a:r>
            <a:r>
              <a:rPr lang="sv-SE" sz="1800" baseline="0" dirty="0" err="1"/>
              <a:t>none</a:t>
            </a:r>
            <a:r>
              <a:rPr lang="sv-SE" sz="1800" baseline="0" dirty="0"/>
              <a:t>).</a:t>
            </a:r>
          </a:p>
          <a:p>
            <a:pPr algn="l"/>
            <a:endParaRPr lang="sv-SE" sz="1800" baseline="0" dirty="0"/>
          </a:p>
          <a:p>
            <a:pPr algn="l"/>
            <a:r>
              <a:rPr lang="sv-SE" sz="1800" baseline="0" dirty="0"/>
              <a:t> Eller så lär man sig såhär, spetsigt: det ena bygger på det andra tills man får en djupare specialistkunskap inom ett ganska avgränsat område. </a:t>
            </a:r>
          </a:p>
          <a:p>
            <a:pPr algn="l"/>
            <a:endParaRPr lang="sv-SE" sz="1800" baseline="0" dirty="0"/>
          </a:p>
          <a:p>
            <a:pPr algn="l"/>
            <a:r>
              <a:rPr lang="sv-SE" sz="1800" baseline="0" dirty="0"/>
              <a:t>Jag skulle vilja säga att det här är en förenkling, utom möjligen i några specialfall. Jag skulle snarare säga att de flesta människors lärande ser ut såhär. Allt lärande är ju i grunden baserat på annat lärande. Typ att vi kan prata och räkna och sånt. Men vi är i en ganska ovanlig sits, och det är att vi är medvetna om att vi behöver lära oss väldigt olika saker, hela tiden. Det är för att ansvaret för lärandet på sätt och vis ligger på oss. I många yrken är det något som förväntas ske sömlöst under yrkesutövningen, eller så får man åka på fortbildning vartannat år och gå på kurs.</a:t>
            </a:r>
          </a:p>
          <a:p>
            <a:pPr algn="l"/>
            <a:endParaRPr lang="sv-SE" sz="1800" baseline="0" dirty="0"/>
          </a:p>
          <a:p>
            <a:pPr algn="l"/>
            <a:endParaRPr lang="sv-SE" sz="1800" dirty="0"/>
          </a:p>
        </p:txBody>
      </p:sp>
    </p:spTree>
    <p:extLst>
      <p:ext uri="{BB962C8B-B14F-4D97-AF65-F5344CB8AC3E}">
        <p14:creationId xmlns:p14="http://schemas.microsoft.com/office/powerpoint/2010/main" val="55939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a:bodyPr>
          <a:lstStyle/>
          <a:p>
            <a:pPr algn="l"/>
            <a:r>
              <a:rPr lang="sv-SE" sz="1800" dirty="0"/>
              <a:t>Upplägg</a:t>
            </a:r>
          </a:p>
          <a:p>
            <a:pPr algn="l"/>
            <a:r>
              <a:rPr lang="sv-SE" sz="1800" dirty="0"/>
              <a:t>Hur gör vi när vi försöker lära oss någonting</a:t>
            </a:r>
          </a:p>
          <a:p>
            <a:pPr algn="l"/>
            <a:r>
              <a:rPr lang="sv-SE" sz="1800" dirty="0"/>
              <a:t>Vad händer i hjärnan när man lär sig</a:t>
            </a:r>
          </a:p>
          <a:p>
            <a:pPr algn="l"/>
            <a:r>
              <a:rPr lang="sv-SE" sz="1800" dirty="0"/>
              <a:t>  </a:t>
            </a:r>
            <a:r>
              <a:rPr lang="sv-SE" sz="1800" dirty="0" err="1"/>
              <a:t>Studiero</a:t>
            </a:r>
            <a:endParaRPr lang="sv-SE" sz="1800" dirty="0"/>
          </a:p>
          <a:p>
            <a:pPr algn="l"/>
            <a:endParaRPr lang="sv-SE" sz="1800" dirty="0"/>
          </a:p>
        </p:txBody>
      </p:sp>
    </p:spTree>
    <p:extLst>
      <p:ext uri="{BB962C8B-B14F-4D97-AF65-F5344CB8AC3E}">
        <p14:creationId xmlns:p14="http://schemas.microsoft.com/office/powerpoint/2010/main" val="420562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a:bodyPr>
          <a:lstStyle/>
          <a:p>
            <a:pPr algn="l"/>
            <a:r>
              <a:rPr lang="sv-SE" sz="1800" dirty="0"/>
              <a:t>Upplägg</a:t>
            </a:r>
          </a:p>
          <a:p>
            <a:pPr algn="l"/>
            <a:r>
              <a:rPr lang="sv-SE" sz="1800" dirty="0"/>
              <a:t>Hur gör vi när vi försöker lära oss någonting</a:t>
            </a:r>
          </a:p>
          <a:p>
            <a:pPr algn="l"/>
            <a:r>
              <a:rPr lang="sv-SE" sz="1800" dirty="0"/>
              <a:t>Vad händer i hjärnan när man lär sig</a:t>
            </a:r>
          </a:p>
          <a:p>
            <a:pPr algn="l"/>
            <a:r>
              <a:rPr lang="sv-SE" sz="1800" dirty="0"/>
              <a:t>  </a:t>
            </a:r>
            <a:r>
              <a:rPr lang="sv-SE" sz="1800" dirty="0" err="1"/>
              <a:t>Studiero</a:t>
            </a:r>
            <a:endParaRPr lang="sv-SE" sz="1800" dirty="0"/>
          </a:p>
          <a:p>
            <a:pPr algn="l"/>
            <a:endParaRPr lang="sv-SE" sz="1800" dirty="0"/>
          </a:p>
        </p:txBody>
      </p:sp>
    </p:spTree>
    <p:extLst>
      <p:ext uri="{BB962C8B-B14F-4D97-AF65-F5344CB8AC3E}">
        <p14:creationId xmlns:p14="http://schemas.microsoft.com/office/powerpoint/2010/main" val="21162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8C54FFC4-A7EA-4907-97B5-88035764115E}"/>
              </a:ext>
            </a:extLst>
          </p:cNvPr>
          <p:cNvSpPr>
            <a:spLocks noGrp="1"/>
          </p:cNvSpPr>
          <p:nvPr>
            <p:ph type="subTitle" idx="1"/>
          </p:nvPr>
        </p:nvSpPr>
        <p:spPr>
          <a:xfrm>
            <a:off x="1348034" y="829559"/>
            <a:ext cx="9319966" cy="5099901"/>
          </a:xfrm>
        </p:spPr>
        <p:txBody>
          <a:bodyPr>
            <a:normAutofit/>
          </a:bodyPr>
          <a:lstStyle/>
          <a:p>
            <a:pPr algn="l"/>
            <a:r>
              <a:rPr lang="sv-SE" sz="1800" dirty="0"/>
              <a:t>Upplägg</a:t>
            </a:r>
          </a:p>
          <a:p>
            <a:pPr algn="l"/>
            <a:r>
              <a:rPr lang="sv-SE" sz="1800" dirty="0"/>
              <a:t>Hur gör vi när vi försöker lära oss någonting</a:t>
            </a:r>
          </a:p>
          <a:p>
            <a:pPr algn="l"/>
            <a:r>
              <a:rPr lang="sv-SE" sz="1800" dirty="0"/>
              <a:t>Vad händer i hjärnan när man lär sig</a:t>
            </a:r>
          </a:p>
          <a:p>
            <a:pPr algn="l"/>
            <a:r>
              <a:rPr lang="sv-SE" sz="1800" dirty="0"/>
              <a:t>  </a:t>
            </a:r>
            <a:r>
              <a:rPr lang="sv-SE" sz="1800" dirty="0" err="1"/>
              <a:t>Studiero</a:t>
            </a:r>
            <a:endParaRPr lang="sv-SE" sz="1800" dirty="0"/>
          </a:p>
          <a:p>
            <a:pPr algn="l"/>
            <a:endParaRPr lang="sv-SE" sz="1800" dirty="0"/>
          </a:p>
        </p:txBody>
      </p:sp>
    </p:spTree>
    <p:extLst>
      <p:ext uri="{BB962C8B-B14F-4D97-AF65-F5344CB8AC3E}">
        <p14:creationId xmlns:p14="http://schemas.microsoft.com/office/powerpoint/2010/main" val="155420136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331</Words>
  <Application>Microsoft Office PowerPoint</Application>
  <PresentationFormat>Bredbild</PresentationFormat>
  <Paragraphs>41</Paragraphs>
  <Slides>6</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6</vt:i4>
      </vt:variant>
    </vt:vector>
  </HeadingPairs>
  <TitlesOfParts>
    <vt:vector size="10" baseType="lpstr">
      <vt:lpstr>Arial</vt:lpstr>
      <vt:lpstr>Calibri</vt:lpstr>
      <vt:lpstr>Calibri Light</vt:lpstr>
      <vt:lpstr>Office-tema</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Tove</dc:creator>
  <cp:lastModifiedBy>Tove</cp:lastModifiedBy>
  <cp:revision>5</cp:revision>
  <dcterms:created xsi:type="dcterms:W3CDTF">2017-10-23T10:54:07Z</dcterms:created>
  <dcterms:modified xsi:type="dcterms:W3CDTF">2017-10-25T13:11:11Z</dcterms:modified>
</cp:coreProperties>
</file>