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0" r:id="rId3"/>
    <p:sldId id="264" r:id="rId4"/>
    <p:sldId id="263" r:id="rId5"/>
    <p:sldId id="267" r:id="rId6"/>
    <p:sldId id="268" r:id="rId7"/>
    <p:sldId id="265" r:id="rId8"/>
    <p:sldId id="266" r:id="rId9"/>
    <p:sldId id="259" r:id="rId10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Алексей Селезнев" initials="АС" lastIdx="1" clrIdx="0">
    <p:extLst>
      <p:ext uri="{19B8F6BF-5375-455C-9EA6-DF929625EA0E}">
        <p15:presenceInfo xmlns:p15="http://schemas.microsoft.com/office/powerpoint/2012/main" userId="91fcd581088a0bd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415A"/>
    <a:srgbClr val="D4D0C8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8FB12-30F6-469B-9235-52882B5BC4DC}" type="datetimeFigureOut">
              <a:rPr lang="LID4096" smtClean="0"/>
              <a:t>07/14/2022</a:t>
            </a:fld>
            <a:endParaRPr lang="LID4096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LID4096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AD1647-ACA4-4544-A0AF-0DA7A0F1C74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898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C8AFA3-8D4B-4FB6-82DF-5B69591E90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A46AB27-7D80-4890-9419-AFB0776606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A1418AA-D88E-4383-B2C5-90C88F16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C6F221-C20B-4B20-B3FA-C377BF5E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AAAB2C-9388-4D4B-AADC-557A8CD99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86345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65EE55-C264-405B-BAFF-C911A6FA7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D41074D-ED27-475F-BD1A-DF2083297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56A232-A471-438F-9CE0-84F90EC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7087F4-6110-4401-8EE5-09AEFB10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9F2EBC-3F22-4FFF-8B11-E675AB36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472215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BB6DFCB-472F-4830-9E86-6C7D09DE19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D621A82-B920-4ECF-A027-48E4B479B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C3BD412-A992-4922-B6D3-39DC27BBE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9748E9-F8BE-498C-8B43-EC92F1927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EFD3E7-7D7D-41E3-8011-83C9D3267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90321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5C40E3-9B2B-43B8-9FE8-CF32BAADF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668ABE-21D6-42DB-A63A-08673AEA6A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B69066-FBFA-40A4-A754-7081C2D1E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D9B3EA4-D3AE-4682-9E1F-48C8CE05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6FAEB94-158F-4BFE-BF12-0FEF3F00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968459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AF8E5F-67F7-4DBA-BA85-A0AA9F7B0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5F06BEC-A3C9-4CD0-9C58-F3A4C8B571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63A910E-894E-4342-A4FB-5FB46B925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308C7-B474-4ACF-9D3C-6D3C39A4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427BE4-AD88-4E2D-9C1F-55F4590A6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474252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8D6FD-61ED-48BC-B63B-0AC3C5241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B9083CD-33DA-4925-9A85-F6BCFE98E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4EA9AC-DAD6-41D6-9D9F-CDB159FBC9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989617-C42F-43AF-8DD8-4B2D7A244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BECBF5-A217-44EB-B3A2-ABAE1064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9D6CAE-D2A8-43B6-B3FF-D4F001F7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85015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2888C9-E585-4497-9F41-1BB71D6DB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6FBF472-4C46-4EA5-96FD-C3AFBAFD23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A0A324-27F5-48CC-A681-E99018230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240A75D-0492-4BD4-9BC9-A0E97AC89F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B24AC8C-23A2-4C0E-8FC4-C20734F61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9AB9322-6140-4792-94DF-038412E68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8C2BF2D-C3E1-4852-A31E-A09DAA1B5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10A890-B7ED-40BF-8246-71F988CF4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6706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FFF01-01BA-44B2-ADCC-05C5CDFE8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A033051-F453-4FF2-99D0-8901FED59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7654288-A7E2-43B0-A90B-6901C4136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208CE2-7A69-4EB0-B71E-A4C223854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547748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8E85800-3C1A-4ED9-9DCB-31B172593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AD603BA-E5E8-4794-930F-FB8D6281B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8F4696D-4E51-4A49-86AE-07BD90E0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2403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CB3D0-5012-4C42-95ED-2B9F665D5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73426F-92B1-4094-8670-10CF14EB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8F98FD8-6423-488C-BDC4-C3B60B671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69DAC4-11CF-47A7-9C58-B00DC4846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0F0E48-997C-4121-A89D-5E911DB2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422CF2-C2B9-4202-A693-72E37FBE5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39085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5EE198-79E3-4B37-A9DC-D5646B7D0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C5F7A5E-53CC-4560-BFED-8B89E33E4D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79A88FE-DF76-4F33-93E8-5B4824A10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5076A39-1EF5-4CAF-8EC3-38D9B2E87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BFFFC55-56DB-4DB2-8DF9-836809CF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3BE68-18A9-42A6-9A68-8C2065CAA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7412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7B716B-1BD7-4DE4-B7FD-9F572E2BF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2E2C44-8461-4F7B-9421-E8010E41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39B1BC1-1F5C-4A86-B798-BF82C03D8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83D2C7-6FDF-44F9-9F47-4A1301A63EA7}" type="datetimeFigureOut">
              <a:rPr lang="ru-UA" smtClean="0"/>
              <a:t>07/14/2022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831E902-977B-4DE4-A346-4CDCF657FA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F5793A-3469-473B-9264-03AE44F8CB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83E24-1F67-4DFB-AFD6-A93E27F73120}" type="slidenum">
              <a:rPr lang="ru-UA" smtClean="0"/>
              <a:t>‹#›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026861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A85A64-7E63-4E32-A4D2-2C11299C57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33"/>
          <a:stretch/>
        </p:blipFill>
        <p:spPr>
          <a:xfrm>
            <a:off x="0" y="0"/>
            <a:ext cx="2394284" cy="68418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2916454" y="1193532"/>
            <a:ext cx="828735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Работа с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YouTube API</a:t>
            </a:r>
            <a:endParaRPr lang="ru-RU" sz="6600" dirty="0">
              <a:solidFill>
                <a:srgbClr val="D4D0C8"/>
              </a:solidFill>
              <a:latin typeface="Oswald ExtraLight" pitchFamily="2" charset="-52"/>
            </a:endParaRPr>
          </a:p>
          <a:p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на языке 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R (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пакет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  <a:r>
              <a:rPr lang="en-US" sz="6600" dirty="0" err="1">
                <a:solidFill>
                  <a:srgbClr val="D4D0C8"/>
                </a:solidFill>
                <a:latin typeface="Oswald ExtraLight" pitchFamily="2" charset="-52"/>
              </a:rPr>
              <a:t>rytstat</a:t>
            </a:r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)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 </a:t>
            </a:r>
          </a:p>
          <a:p>
            <a:r>
              <a:rPr lang="ru-RU" sz="3200" i="1" dirty="0">
                <a:solidFill>
                  <a:srgbClr val="D4D0C8"/>
                </a:solidFill>
                <a:latin typeface="Oswald ExtraLight" pitchFamily="2" charset="-52"/>
              </a:rPr>
              <a:t>Запрос отчётов с помощью </a:t>
            </a:r>
            <a:r>
              <a:rPr lang="en-US" sz="3200" i="1" dirty="0">
                <a:solidFill>
                  <a:srgbClr val="D4D0C8"/>
                </a:solidFill>
                <a:latin typeface="Oswald ExtraLight" pitchFamily="2" charset="-52"/>
              </a:rPr>
              <a:t>YouTube Analytics API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F18AD9-F7D9-44BC-9927-32708274F079}"/>
              </a:ext>
            </a:extLst>
          </p:cNvPr>
          <p:cNvSpPr txBox="1"/>
          <p:nvPr/>
        </p:nvSpPr>
        <p:spPr>
          <a:xfrm>
            <a:off x="9654139" y="6155356"/>
            <a:ext cx="24240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>
                <a:solidFill>
                  <a:srgbClr val="969696"/>
                </a:solidFill>
                <a:latin typeface="Oswald ExtraLight" pitchFamily="2" charset="-52"/>
              </a:rPr>
              <a:t>Алексей Селезнёв</a:t>
            </a:r>
            <a:endParaRPr lang="ru-UA" sz="2800" dirty="0">
              <a:solidFill>
                <a:srgbClr val="969696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611784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Мой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telegram 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канал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pic>
        <p:nvPicPr>
          <p:cNvPr id="1026" name="Picture 2" descr="https://img.netpeak.ua/alsey/S5SK4A.png">
            <a:extLst>
              <a:ext uri="{FF2B5EF4-FFF2-40B4-BE49-F238E27FC236}">
                <a16:creationId xmlns:a16="http://schemas.microsoft.com/office/drawing/2014/main" id="{6BEA73BA-EB73-4335-BF94-79E521664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583" y="1715184"/>
            <a:ext cx="3654392" cy="4824120"/>
          </a:xfrm>
          <a:prstGeom prst="rect">
            <a:avLst/>
          </a:prstGeom>
          <a:noFill/>
          <a:effectLst>
            <a:softEdge rad="1143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7925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Назначение и структура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YouTube Analytics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/>
          <a:lstStyle/>
          <a:p>
            <a:pPr marL="0" indent="0">
              <a:buNone/>
            </a:pPr>
            <a:r>
              <a:rPr lang="ru-RU" b="1" u="sng" dirty="0">
                <a:solidFill>
                  <a:srgbClr val="33415A"/>
                </a:solidFill>
                <a:latin typeface="Oswald ExtraLight" pitchFamily="2" charset="-52"/>
              </a:rPr>
              <a:t>YouTube Analytics API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позволяет создавать настраиваемые отчеты, содержащие данные YouTube Analytics. API поддерживает отчеты по каналам и владельцам контента. Поля отчета характеризуются либо параметрами, либо показателями:</a:t>
            </a:r>
          </a:p>
          <a:p>
            <a:r>
              <a:rPr lang="ru-RU" sz="2000" b="1" u="sng" dirty="0">
                <a:solidFill>
                  <a:srgbClr val="33415A"/>
                </a:solidFill>
                <a:latin typeface="Oswald ExtraLight" pitchFamily="2" charset="-52"/>
              </a:rPr>
              <a:t>Параметры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— это общие критерии, используемые для агрегирования данных, например дата совершения действия или страна, в которой находились пользователи. В отчете каждая строка данных имеет уникальную комбинацию значений измерения. Таким образом, параметры, которые вы выбираете для отчета, определяют, как YouTube рассчитывает значения показателей в этом отчете.</a:t>
            </a:r>
          </a:p>
          <a:p>
            <a:r>
              <a:rPr lang="ru-RU" sz="2000" b="1" u="sng" dirty="0">
                <a:solidFill>
                  <a:srgbClr val="33415A"/>
                </a:solidFill>
                <a:latin typeface="Oswald ExtraLight" pitchFamily="2" charset="-52"/>
              </a:rPr>
              <a:t>Показатели</a:t>
            </a:r>
            <a:r>
              <a:rPr lang="ru-RU" sz="2000" b="1" dirty="0">
                <a:solidFill>
                  <a:srgbClr val="33415A"/>
                </a:solidFill>
                <a:latin typeface="Oswald ExtraLight" pitchFamily="2" charset="-52"/>
              </a:rPr>
              <a:t> — 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это отдельные измерения, связанные с активностью пользователей, эффективностью рекламы или расчетным доходом. Показатели активности пользователей включают в себя такие вещи, как количество просмотров видео и рейтинги (лайки и </a:t>
            </a:r>
            <a:r>
              <a:rPr lang="ru-RU" sz="2000" dirty="0" err="1">
                <a:solidFill>
                  <a:srgbClr val="33415A"/>
                </a:solidFill>
                <a:latin typeface="Oswald ExtraLight" pitchFamily="2" charset="-52"/>
              </a:rPr>
              <a:t>дизлайки</a:t>
            </a:r>
            <a:r>
              <a:rPr lang="ru-RU" sz="2000" dirty="0">
                <a:solidFill>
                  <a:srgbClr val="33415A"/>
                </a:solidFill>
                <a:latin typeface="Oswald ExtraLight" pitchFamily="2" charset="-52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3664987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Аргументы функции </a:t>
            </a:r>
            <a:r>
              <a:rPr lang="en-US" dirty="0" err="1">
                <a:solidFill>
                  <a:srgbClr val="D4D0C8"/>
                </a:solidFill>
                <a:latin typeface="Oswald" pitchFamily="2" charset="-52"/>
              </a:rPr>
              <a:t>ryt_get_analytics</a:t>
            </a:r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()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start_date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, </a:t>
            </a:r>
            <a:r>
              <a:rPr lang="en-US" b="1" dirty="0" err="1">
                <a:solidFill>
                  <a:srgbClr val="33415A"/>
                </a:solidFill>
                <a:latin typeface="Oswald ExtraLight" pitchFamily="2" charset="-52"/>
              </a:rPr>
              <a:t>end_date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— даты начала и окончания отчётного периода.</a:t>
            </a:r>
          </a:p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metrics</a:t>
            </a:r>
            <a:r>
              <a:rPr lang="ru-RU" b="1" dirty="0">
                <a:solidFill>
                  <a:srgbClr val="33415A"/>
                </a:solidFill>
                <a:latin typeface="Oswald ExtraLight" pitchFamily="2" charset="-52"/>
              </a:rPr>
              <a:t> — 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вектор с названиями необходимых вам показателей.</a:t>
            </a:r>
          </a:p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dimensions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вектор с названиями необходимых параметров.</a:t>
            </a:r>
          </a:p>
          <a:p>
            <a:r>
              <a:rPr lang="en-US" b="1" dirty="0">
                <a:solidFill>
                  <a:srgbClr val="33415A"/>
                </a:solidFill>
                <a:latin typeface="Oswald ExtraLight" pitchFamily="2" charset="-52"/>
              </a:rPr>
              <a:t>filters</a:t>
            </a:r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 – логическое выражение для фильтрации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06104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Типы отчётов и поля в </a:t>
            </a:r>
            <a:r>
              <a:rPr lang="en-US" dirty="0">
                <a:solidFill>
                  <a:srgbClr val="D4D0C8"/>
                </a:solidFill>
                <a:latin typeface="Oswald" pitchFamily="2" charset="-52"/>
              </a:rPr>
              <a:t>YouTube Analytics API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ru-RU" sz="2400" b="1" dirty="0">
                <a:solidFill>
                  <a:srgbClr val="33415A"/>
                </a:solidFill>
                <a:latin typeface="Oswald ExtraLight" pitchFamily="2" charset="-52"/>
              </a:rPr>
              <a:t>Отчёты по эффективности видео – 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позволяют получить статистику по всей активности пользователей, связанной с видео канала.</a:t>
            </a:r>
          </a:p>
          <a:p>
            <a:r>
              <a:rPr lang="ru-RU" sz="2400" b="1" dirty="0">
                <a:solidFill>
                  <a:srgbClr val="33415A"/>
                </a:solidFill>
                <a:latin typeface="Oswald ExtraLight" pitchFamily="2" charset="-52"/>
              </a:rPr>
              <a:t>Отчёты по эффективности плейлистов 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- позволяют получить статистику, относящуюся конкретно к просмотрам видео, происходящим в контексте плейлиста..</a:t>
            </a:r>
          </a:p>
          <a:p>
            <a:r>
              <a:rPr lang="ru-RU" sz="2400" b="1" dirty="0">
                <a:solidFill>
                  <a:srgbClr val="33415A"/>
                </a:solidFill>
                <a:latin typeface="Oswald ExtraLight" pitchFamily="2" charset="-52"/>
              </a:rPr>
              <a:t>Отчёты по доходам от рекламы - 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содержат показатели, связанные с доходом и эффективностью рекламы. Они используют параметр </a:t>
            </a:r>
            <a:r>
              <a:rPr lang="ru-RU" sz="2400" dirty="0" err="1">
                <a:solidFill>
                  <a:srgbClr val="33415A"/>
                </a:solidFill>
                <a:latin typeface="Oswald ExtraLight" pitchFamily="2" charset="-52"/>
              </a:rPr>
              <a:t>adType</a:t>
            </a: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 для группировки метрик на основе типов рекламы, которая показывалась во время воспроизведения видео. </a:t>
            </a:r>
          </a:p>
        </p:txBody>
      </p:sp>
    </p:spTree>
    <p:extLst>
      <p:ext uri="{BB962C8B-B14F-4D97-AF65-F5344CB8AC3E}">
        <p14:creationId xmlns:p14="http://schemas.microsoft.com/office/powerpoint/2010/main" val="1311474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Список параметров и показателей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graphicFrame>
        <p:nvGraphicFramePr>
          <p:cNvPr id="4" name="Таблица 4">
            <a:extLst>
              <a:ext uri="{FF2B5EF4-FFF2-40B4-BE49-F238E27FC236}">
                <a16:creationId xmlns:a16="http://schemas.microsoft.com/office/drawing/2014/main" id="{6F89C7D2-4C8E-713F-D4FC-6CD212FFD9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39187936"/>
              </p:ext>
            </p:extLst>
          </p:nvPr>
        </p:nvGraphicFramePr>
        <p:xfrm>
          <a:off x="333676" y="1478933"/>
          <a:ext cx="9470305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1961">
                  <a:extLst>
                    <a:ext uri="{9D8B030D-6E8A-4147-A177-3AD203B41FA5}">
                      <a16:colId xmlns:a16="http://schemas.microsoft.com/office/drawing/2014/main" val="3619243125"/>
                    </a:ext>
                  </a:extLst>
                </a:gridCol>
                <a:gridCol w="2335725">
                  <a:extLst>
                    <a:ext uri="{9D8B030D-6E8A-4147-A177-3AD203B41FA5}">
                      <a16:colId xmlns:a16="http://schemas.microsoft.com/office/drawing/2014/main" val="2637131809"/>
                    </a:ext>
                  </a:extLst>
                </a:gridCol>
                <a:gridCol w="2540866">
                  <a:extLst>
                    <a:ext uri="{9D8B030D-6E8A-4147-A177-3AD203B41FA5}">
                      <a16:colId xmlns:a16="http://schemas.microsoft.com/office/drawing/2014/main" val="2833840784"/>
                    </a:ext>
                  </a:extLst>
                </a:gridCol>
                <a:gridCol w="2171753">
                  <a:extLst>
                    <a:ext uri="{9D8B030D-6E8A-4147-A177-3AD203B41FA5}">
                      <a16:colId xmlns:a16="http://schemas.microsoft.com/office/drawing/2014/main" val="1652200526"/>
                    </a:ext>
                  </a:extLst>
                </a:gridCol>
              </a:tblGrid>
              <a:tr h="322385"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Oswald ExtraLight" pitchFamily="2" charset="-52"/>
                        </a:rPr>
                        <a:t>Параметры</a:t>
                      </a:r>
                      <a:endParaRPr lang="LID4096" sz="2000" dirty="0">
                        <a:latin typeface="Oswald ExtraLight" pitchFamily="2" charset="-52"/>
                      </a:endParaRPr>
                    </a:p>
                  </a:txBody>
                  <a:tcPr>
                    <a:solidFill>
                      <a:schemeClr val="accent6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Oswald ExtraLight" pitchFamily="2" charset="-52"/>
                        </a:rPr>
                        <a:t>Показатели</a:t>
                      </a:r>
                      <a:endParaRPr lang="LID4096" sz="2000" dirty="0">
                        <a:latin typeface="Oswald ExtraLight" pitchFamily="2" charset="-52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LID4096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1756291"/>
                  </a:ext>
                </a:extLst>
              </a:tr>
              <a:tr h="4228076"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adType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ageGroup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asset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audienceType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channel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claimedStatus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contentOwner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country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day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deviceType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elapsedVideoTimeRatio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gender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insightPlaybackLocationDetail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insightPlaybackLocationType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insightTrafficSourceDetail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insightTrafficSourceType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liveOrOnDemand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operatingSystem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playlist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province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sharingService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subscribedStatus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subtitleLanguage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uploaderType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video</a:t>
                      </a:r>
                      <a:endParaRPr lang="LID4096" sz="1600" b="1" dirty="0">
                        <a:solidFill>
                          <a:srgbClr val="002060"/>
                        </a:solidFill>
                        <a:latin typeface="Oswald ExtraLight" pitchFamily="2" charset="-52"/>
                      </a:endParaRP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LID4096" sz="1600" b="1" dirty="0">
                        <a:solidFill>
                          <a:srgbClr val="002060"/>
                        </a:solidFill>
                        <a:latin typeface="Oswald ExtraLight" pitchFamily="2" charset="-52"/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adEarnings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annotationImpressions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annotationClickableImpressions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annotationClicks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annotationClickThroughRate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annotationClosableImpressions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annotationCloses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annotationCloseRate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audienceWatchRatio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averageViewDuration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averageViewPercentage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cardClickRate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cardClicks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cardImpressions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cardTeaserClickRate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  <a:endParaRPr lang="ru-RU" sz="1600" b="1" kern="1200" dirty="0">
                        <a:solidFill>
                          <a:srgbClr val="002060"/>
                        </a:solidFill>
                        <a:effectLst/>
                        <a:latin typeface="Oswald ExtraLight" pitchFamily="2" charset="-52"/>
                        <a:ea typeface="+mn-ea"/>
                        <a:cs typeface="+mn-cs"/>
                      </a:endParaRP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cardTeaserClicks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b="1" kern="1200" dirty="0">
                        <a:solidFill>
                          <a:srgbClr val="002060"/>
                        </a:solidFill>
                        <a:effectLst/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cardTeaserImpressions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comments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dislikes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earnings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estimatedMinutesWatched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estimatedPartnerAdSenseRevenue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estimatedPartnerDoubleClickRevenue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grossRevenue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impressionBasedCpm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impressions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likes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monetizedPlaybacks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playbackBasedCpm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playlistStarts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savesAdded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kern="1200" dirty="0" err="1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savesRemoved</a:t>
                      </a:r>
                      <a:r>
                        <a:rPr lang="en-US" sz="1600" b="1" kern="1200" dirty="0">
                          <a:solidFill>
                            <a:srgbClr val="002060"/>
                          </a:solidFill>
                          <a:effectLst/>
                          <a:latin typeface="Oswald ExtraLight" pitchFamily="2" charset="-52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pPr marL="171450" lvl="0" indent="-171450" algn="l" defTabSz="914400" rtl="0" eaLnBrk="1" latinLnBrk="0" hangingPunct="1">
                        <a:buFont typeface="Arial" panose="020B0604020202020204" pitchFamily="34" charset="0"/>
                        <a:buChar char="•"/>
                      </a:pPr>
                      <a:endParaRPr lang="en-US" sz="1600" b="1" kern="1200" dirty="0">
                        <a:solidFill>
                          <a:srgbClr val="002060"/>
                        </a:solidFill>
                        <a:effectLst/>
                        <a:latin typeface="Oswald ExtraLight" pitchFamily="2" charset="-52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6705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08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Учёт удалённых ресурсов в отчётах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При запросе отчётов с детализацией по видео или плейлистам вы не получите информацию об удалённых ресурсах, т.е. удалённых видео или плейлистах.</a:t>
            </a:r>
          </a:p>
          <a:p>
            <a:r>
              <a:rPr lang="ru-RU" dirty="0">
                <a:solidFill>
                  <a:srgbClr val="33415A"/>
                </a:solidFill>
                <a:latin typeface="Oswald ExtraLight" pitchFamily="2" charset="-52"/>
              </a:rPr>
              <a:t>При этом, если вы запросите отчёт без детализации по ресурсам, например отчёт о количество просмотров с разбивкой по дням, то в этом отчёте количество просмотров будет учитывать в том числе и удалённые ресурсы, т.е. в нём будут учтены показы по удалённым видео и плейлистам.</a:t>
            </a:r>
          </a:p>
        </p:txBody>
      </p:sp>
    </p:spTree>
    <p:extLst>
      <p:ext uri="{BB962C8B-B14F-4D97-AF65-F5344CB8AC3E}">
        <p14:creationId xmlns:p14="http://schemas.microsoft.com/office/powerpoint/2010/main" val="143037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6C1911-EF32-41EA-B6D2-5046A7D4F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008" y="153370"/>
            <a:ext cx="11550316" cy="1325563"/>
          </a:xfrm>
          <a:solidFill>
            <a:srgbClr val="33415A"/>
          </a:solidFill>
          <a:ln>
            <a:noFill/>
          </a:ln>
          <a:effectLst>
            <a:softEdge rad="50800"/>
          </a:effectLst>
        </p:spPr>
        <p:txBody>
          <a:bodyPr/>
          <a:lstStyle/>
          <a:p>
            <a:r>
              <a:rPr lang="ru-RU" dirty="0">
                <a:solidFill>
                  <a:srgbClr val="D4D0C8"/>
                </a:solidFill>
                <a:latin typeface="Oswald" pitchFamily="2" charset="-52"/>
              </a:rPr>
              <a:t> Пороговые значения при детализации отчётов</a:t>
            </a:r>
            <a:endParaRPr lang="ru-UA" dirty="0">
              <a:solidFill>
                <a:srgbClr val="D4D0C8"/>
              </a:solidFill>
              <a:latin typeface="Oswald" pitchFamily="2" charset="-52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3249-6F30-4AAB-B476-4C30FBA5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008" y="1588168"/>
            <a:ext cx="11550316" cy="5116461"/>
          </a:xfrm>
          <a:solidFill>
            <a:srgbClr val="D4D0C8"/>
          </a:solidFill>
          <a:ln>
            <a:noFill/>
          </a:ln>
          <a:effectLst>
            <a:softEdge rad="63500"/>
          </a:effectLst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При запросе отчётов с различной детализацией, у вас могут не выводится данные по элементам, которые не перешагнули определённый порог, по запрошенным метрикам.</a:t>
            </a:r>
          </a:p>
          <a:p>
            <a:pPr marL="0" indent="0">
              <a:buNone/>
            </a:pPr>
            <a:endParaRPr lang="ru-RU" sz="2400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Например, одно из ваших видео набрало в общем 1000 просмотров, из них 500 просмотров в США, 498 в Канаде, и всего 2 просмотра во Франции. </a:t>
            </a:r>
          </a:p>
          <a:p>
            <a:pPr marL="0" indent="0">
              <a:buNone/>
            </a:pPr>
            <a:endParaRPr lang="ru-RU" sz="2400" dirty="0">
              <a:solidFill>
                <a:srgbClr val="33415A"/>
              </a:solidFill>
              <a:latin typeface="Oswald ExtraLight" pitchFamily="2" charset="-52"/>
            </a:endParaRPr>
          </a:p>
          <a:p>
            <a:pPr marL="0" indent="0">
              <a:buNone/>
            </a:pPr>
            <a:r>
              <a:rPr lang="ru-RU" sz="2400" dirty="0">
                <a:solidFill>
                  <a:srgbClr val="33415A"/>
                </a:solidFill>
                <a:latin typeface="Oswald ExtraLight" pitchFamily="2" charset="-52"/>
              </a:rPr>
              <a:t>При запросе общей статистики по этому видео, без детализации по регионам, вы получите в отчёте 1000 просмотров, но если среди запрашиваемых параметров будет регион, то вы получите данные по США и Канаде, но данные по Франции не попадут в отчёт, т.к. они не преодолели минимальный порог. В этом случае сумма просмотров в двух этих отчётах будет различаться.</a:t>
            </a:r>
          </a:p>
        </p:txBody>
      </p:sp>
    </p:spTree>
    <p:extLst>
      <p:ext uri="{BB962C8B-B14F-4D97-AF65-F5344CB8AC3E}">
        <p14:creationId xmlns:p14="http://schemas.microsoft.com/office/powerpoint/2010/main" val="4128582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341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5DF69CE-0707-4F04-9DE1-43EF6ECF39E3}"/>
              </a:ext>
            </a:extLst>
          </p:cNvPr>
          <p:cNvSpPr txBox="1"/>
          <p:nvPr/>
        </p:nvSpPr>
        <p:spPr>
          <a:xfrm>
            <a:off x="1479884" y="2875002"/>
            <a:ext cx="923223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D4D0C8"/>
                </a:solidFill>
                <a:latin typeface="Oswald ExtraLight" pitchFamily="2" charset="-52"/>
              </a:rPr>
              <a:t>C</a:t>
            </a:r>
            <a:r>
              <a:rPr lang="ru-RU" sz="6600" dirty="0">
                <a:solidFill>
                  <a:srgbClr val="D4D0C8"/>
                </a:solidFill>
                <a:latin typeface="Oswald ExtraLight" pitchFamily="2" charset="-52"/>
              </a:rPr>
              <a:t>ПАСИБО ЗА ВНИМАНИЕ</a:t>
            </a:r>
            <a:endParaRPr lang="ru-UA" sz="3200" i="1" dirty="0">
              <a:solidFill>
                <a:srgbClr val="D4D0C8"/>
              </a:solidFill>
              <a:latin typeface="Oswald ExtraLight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11905463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568</Words>
  <Application>Microsoft Office PowerPoint</Application>
  <PresentationFormat>Широкоэкранный</PresentationFormat>
  <Paragraphs>88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Oswald</vt:lpstr>
      <vt:lpstr>Oswald ExtraLight</vt:lpstr>
      <vt:lpstr>Тема Office</vt:lpstr>
      <vt:lpstr>Презентация PowerPoint</vt:lpstr>
      <vt:lpstr> Мой telegram канал</vt:lpstr>
      <vt:lpstr> Назначение и структура YouTube Analytics API</vt:lpstr>
      <vt:lpstr> Аргументы функции ryt_get_analytics()</vt:lpstr>
      <vt:lpstr> Типы отчётов и поля в YouTube Analytics API</vt:lpstr>
      <vt:lpstr> Список параметров и показателей</vt:lpstr>
      <vt:lpstr> Учёт удалённых ресурсов в отчётах</vt:lpstr>
      <vt:lpstr> Пороговые значения при детализации отчётов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Алексей Селезнев</dc:creator>
  <cp:lastModifiedBy>Алексей Селезнев</cp:lastModifiedBy>
  <cp:revision>38</cp:revision>
  <dcterms:created xsi:type="dcterms:W3CDTF">2020-12-17T17:15:15Z</dcterms:created>
  <dcterms:modified xsi:type="dcterms:W3CDTF">2022-07-14T10:25:03Z</dcterms:modified>
</cp:coreProperties>
</file>