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70" r:id="rId6"/>
    <p:sldId id="274" r:id="rId7"/>
    <p:sldId id="271" r:id="rId8"/>
    <p:sldId id="272" r:id="rId9"/>
    <p:sldId id="273" r:id="rId10"/>
    <p:sldId id="259" r:id="rId1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15A"/>
    <a:srgbClr val="D4D0C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2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76164-28F1-4BCC-9179-06BE1B2E4E3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D3D9B-BBD8-47A4-B2EA-FE24C23D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5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D3D9B-BBD8-47A4-B2EA-FE24C23D62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54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D3D9B-BBD8-47A4-B2EA-FE24C23D62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5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D3D9B-BBD8-47A4-B2EA-FE24C23D62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8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8AFA3-8D4B-4FB6-82DF-5B69591E9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46AB27-7D80-4890-9419-AFB07766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418AA-D88E-4383-B2C5-90C88F1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12/01/2021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6F221-C20B-4B20-B3FA-C377BF5E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AAB2C-9388-4D4B-AADC-557A8CD9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8634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5EE55-C264-405B-BAFF-C911A6FA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41074D-ED27-475F-BD1A-DF208329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6A232-A471-438F-9CE0-84F90ECA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12/01/2021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7087F4-6110-4401-8EE5-09AEFB10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9F2EBC-3F22-4FFF-8B11-E675AB36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7221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B6DFCB-472F-4830-9E86-6C7D09DE1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621A82-B920-4ECF-A027-48E4B479B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BD412-A992-4922-B6D3-39DC27BB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12/01/2021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748E9-F8BE-498C-8B43-EC92F192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EFD3E7-7D7D-41E3-8011-83C9D326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032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C40E3-9B2B-43B8-9FE8-CF32BAAD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68ABE-21D6-42DB-A63A-08673AEA6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B69066-FBFA-40A4-A754-7081C2D1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12/01/2021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B3EA4-D3AE-4682-9E1F-48C8CE05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AEB94-158F-4BFE-BF12-0FEF3F00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6845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F8E5F-67F7-4DBA-BA85-A0AA9F7B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F06BEC-A3C9-4CD0-9C58-F3A4C8B57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A910E-894E-4342-A4FB-5FB46B92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12/01/2021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308C7-B474-4ACF-9D3C-6D3C39A4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427BE4-AD88-4E2D-9C1F-55F4590A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7425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8D6FD-61ED-48BC-B63B-0AC3C524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083CD-33DA-4925-9A85-F6BCFE98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4EA9AC-DAD6-41D6-9D9F-CDB159FB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89617-C42F-43AF-8DD8-4B2D7A24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12/01/2021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BECBF5-A217-44EB-B3A2-ABAE1064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9D6CAE-D2A8-43B6-B3FF-D4F001F7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850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888C9-E585-4497-9F41-1BB71D6D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FBF472-4C46-4EA5-96FD-C3AFBAFD2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A0A324-27F5-48CC-A681-E99018230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40A75D-0492-4BD4-9BC9-A0E97AC89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24AC8C-23A2-4C0E-8FC4-C20734F6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B9322-6140-4792-94DF-038412E6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12/01/2021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C2BF2D-C3E1-4852-A31E-A09DAA1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10A890-B7ED-40BF-8246-71F988CF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6706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FFF01-01BA-44B2-ADCC-05C5CDFE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033051-F453-4FF2-99D0-8901FED5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12/01/2021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654288-A7E2-43B0-A90B-6901C413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208CE2-7A69-4EB0-B71E-A4C22385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5477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E85800-3C1A-4ED9-9DCB-31B17259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12/01/2021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D603BA-E5E8-4794-930F-FB8D6281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F4696D-4E51-4A49-86AE-07BD90E0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40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CB3D0-5012-4C42-95ED-2B9F665D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73426F-92B1-4094-8670-10CF14EB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F98FD8-6423-488C-BDC4-C3B60B671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69DAC4-11CF-47A7-9C58-B00DC484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12/01/2021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F0E48-997C-4121-A89D-5E911DB2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422CF2-C2B9-4202-A693-72E37FBE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3908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EE198-79E3-4B37-A9DC-D5646B7D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5F7A5E-53CC-4560-BFED-8B89E33E4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9A88FE-DF76-4F33-93E8-5B4824A10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076A39-1EF5-4CAF-8EC3-38D9B2E8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12/01/2021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FFFC55-56DB-4DB2-8DF9-836809CF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3BE68-18A9-42A6-9A68-8C2065CA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41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716B-1BD7-4DE4-B7FD-9F572E2B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E2C44-8461-4F7B-9421-E8010E41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9B1BC1-1F5C-4A86-B798-BF82C03D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D2C7-6FDF-44F9-9F47-4A1301A63EA7}" type="datetimeFigureOut">
              <a:rPr lang="ru-UA" smtClean="0"/>
              <a:t>12/01/2021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1E902-977B-4DE4-A346-4CDCF657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F5793A-3469-473B-9264-03AE44F8C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686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A85A64-7E63-4E32-A4D2-2C11299C5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33"/>
          <a:stretch/>
        </p:blipFill>
        <p:spPr>
          <a:xfrm>
            <a:off x="0" y="0"/>
            <a:ext cx="2394284" cy="6841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2916454" y="1193532"/>
            <a:ext cx="82873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Многопоточность в языке 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R</a:t>
            </a:r>
            <a:endParaRPr lang="ru-RU" sz="6600" dirty="0">
              <a:solidFill>
                <a:srgbClr val="D4D0C8"/>
              </a:solidFill>
              <a:latin typeface="Oswald ExtraLight" pitchFamily="2" charset="-52"/>
            </a:endParaRPr>
          </a:p>
          <a:p>
            <a:r>
              <a:rPr lang="ru-RU" sz="3200" i="1" dirty="0">
                <a:solidFill>
                  <a:srgbClr val="D4D0C8"/>
                </a:solidFill>
                <a:latin typeface="Oswald ExtraLight" pitchFamily="2" charset="-52"/>
              </a:rPr>
              <a:t>Пакеты </a:t>
            </a:r>
            <a:r>
              <a:rPr lang="en-US" sz="3200" i="1" dirty="0">
                <a:solidFill>
                  <a:srgbClr val="D4D0C8"/>
                </a:solidFill>
                <a:latin typeface="Oswald ExtraLight" pitchFamily="2" charset="-52"/>
              </a:rPr>
              <a:t>foreach, </a:t>
            </a:r>
            <a:r>
              <a:rPr lang="en-US" sz="3200" i="1" dirty="0" err="1">
                <a:solidFill>
                  <a:srgbClr val="D4D0C8"/>
                </a:solidFill>
                <a:latin typeface="Oswald ExtraLight" pitchFamily="2" charset="-52"/>
              </a:rPr>
              <a:t>pbapply</a:t>
            </a:r>
            <a:r>
              <a:rPr lang="en-US" sz="3200" i="1" dirty="0">
                <a:solidFill>
                  <a:srgbClr val="D4D0C8"/>
                </a:solidFill>
                <a:latin typeface="Oswald ExtraLight" pitchFamily="2" charset="-52"/>
              </a:rPr>
              <a:t>, </a:t>
            </a:r>
            <a:r>
              <a:rPr lang="en-US" sz="3200" i="1" dirty="0" err="1">
                <a:solidFill>
                  <a:srgbClr val="D4D0C8"/>
                </a:solidFill>
                <a:latin typeface="Oswald ExtraLight" pitchFamily="2" charset="-52"/>
              </a:rPr>
              <a:t>furrr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18AD9-F7D9-44BC-9927-32708274F079}"/>
              </a:ext>
            </a:extLst>
          </p:cNvPr>
          <p:cNvSpPr txBox="1"/>
          <p:nvPr/>
        </p:nvSpPr>
        <p:spPr>
          <a:xfrm>
            <a:off x="9654139" y="6155356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969696"/>
                </a:solidFill>
                <a:latin typeface="Oswald ExtraLight" pitchFamily="2" charset="-52"/>
              </a:rPr>
              <a:t>Алексей Селезнёв</a:t>
            </a:r>
            <a:endParaRPr lang="ru-UA" sz="2800" dirty="0">
              <a:solidFill>
                <a:srgbClr val="969696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1178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1479884" y="2875002"/>
            <a:ext cx="9232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СПАСИБО ЗА ВНИМАНИЕ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1905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Что такое многопоточность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BD0C3DB-EB02-4535-8A50-85F5A141A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8" y="2059933"/>
            <a:ext cx="8944411" cy="2373007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4561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Пакета, которые мы рассмотрим в этом уроке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foreach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продвинутая реализация цикла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for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, предоставляющая возможность параллельного выполнения;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pbapply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пакет, реализующий возможность параллельного запуска функций семейства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apply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с поддержкой встроенного прогресс бара;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furrr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многопоточная реализация функций пакета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purrr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.</a:t>
            </a:r>
          </a:p>
          <a:p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  <a:p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3588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 Синтаксис конструкции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foreach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 anchor="t"/>
          <a:lstStyle/>
          <a:p>
            <a:pPr marL="0" indent="0" algn="ctr">
              <a:buNone/>
            </a:pPr>
            <a:endParaRPr lang="ru-RU" sz="4000" b="1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33415A"/>
                </a:solidFill>
                <a:latin typeface="Oswald ExtraLight" pitchFamily="2" charset="-52"/>
              </a:rPr>
              <a:t>foreach</a:t>
            </a:r>
            <a:r>
              <a:rPr lang="en-US" sz="4000" dirty="0">
                <a:solidFill>
                  <a:srgbClr val="33415A"/>
                </a:solidFill>
                <a:latin typeface="Oswald ExtraLight" pitchFamily="2" charset="-52"/>
              </a:rPr>
              <a:t>(…) </a:t>
            </a:r>
            <a:r>
              <a:rPr lang="en-US" sz="4000" i="1" dirty="0">
                <a:solidFill>
                  <a:srgbClr val="33415A"/>
                </a:solidFill>
                <a:latin typeface="Oswald ExtraLight" pitchFamily="2" charset="-52"/>
              </a:rPr>
              <a:t>%do% | %</a:t>
            </a:r>
            <a:r>
              <a:rPr lang="en-US" sz="4000" i="1" dirty="0" err="1">
                <a:solidFill>
                  <a:srgbClr val="33415A"/>
                </a:solidFill>
                <a:latin typeface="Oswald ExtraLight" pitchFamily="2" charset="-52"/>
              </a:rPr>
              <a:t>dopar</a:t>
            </a:r>
            <a:r>
              <a:rPr lang="en-US" sz="4000" i="1" dirty="0">
                <a:solidFill>
                  <a:srgbClr val="33415A"/>
                </a:solidFill>
                <a:latin typeface="Oswald ExtraLight" pitchFamily="2" charset="-52"/>
              </a:rPr>
              <a:t>% </a:t>
            </a:r>
            <a:r>
              <a:rPr lang="ru-RU" sz="4000" i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en-US" sz="4000" dirty="0">
                <a:solidFill>
                  <a:srgbClr val="33415A"/>
                </a:solidFill>
                <a:latin typeface="Oswald ExtraLight" pitchFamily="2" charset="-52"/>
              </a:rPr>
              <a:t>{</a:t>
            </a:r>
            <a:r>
              <a:rPr lang="ru-RU" sz="4000" dirty="0">
                <a:solidFill>
                  <a:srgbClr val="33415A"/>
                </a:solidFill>
                <a:latin typeface="Oswald ExtraLight" pitchFamily="2" charset="-52"/>
              </a:rPr>
              <a:t>тело цикла</a:t>
            </a:r>
            <a:r>
              <a:rPr lang="en-US" sz="4000" dirty="0">
                <a:solidFill>
                  <a:srgbClr val="33415A"/>
                </a:solidFill>
                <a:latin typeface="Oswald ExtraLight" pitchFamily="2" charset="-52"/>
              </a:rPr>
              <a:t>}</a:t>
            </a:r>
            <a:endParaRPr lang="ru-RU" sz="4000" dirty="0">
              <a:solidFill>
                <a:srgbClr val="33415A"/>
              </a:solidFill>
              <a:latin typeface="Oswald ExtraLight" pitchFamily="2" charset="-52"/>
            </a:endParaRPr>
          </a:p>
          <a:p>
            <a:pPr algn="ctr"/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%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do% -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последовательное выполнение</a:t>
            </a:r>
          </a:p>
          <a:p>
            <a:pPr algn="ctr"/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%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dopar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% -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параллельное выполнение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1793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 Аргументы конструкции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foreach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 anchor="t">
            <a:normAutofit/>
          </a:bodyPr>
          <a:lstStyle/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...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итераторы;</a:t>
            </a:r>
          </a:p>
          <a:p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.combine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функция, объединяющая в единый объект результаты полученные на разных итерациях;</a:t>
            </a:r>
          </a:p>
          <a:p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.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inorder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результаты итераций необходимо объединить в том же порядке, в котором они выполнялись, или можно объединить их в произвольном порядке;</a:t>
            </a:r>
          </a:p>
          <a:p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.export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позволяет прокидывать в параллельные процессы любые объекты рабочего окружения;</a:t>
            </a:r>
          </a:p>
          <a:p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.packages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позволяет указать, какие пакеты необходимо подключить для выполнения всех вычислений тела цикла;</a:t>
            </a:r>
          </a:p>
          <a:p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0137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 Схема реализации многопоточности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pic>
        <p:nvPicPr>
          <p:cNvPr id="1026" name="Picture 2" descr="R (язык программирования) — Википедия">
            <a:extLst>
              <a:ext uri="{FF2B5EF4-FFF2-40B4-BE49-F238E27FC236}">
                <a16:creationId xmlns:a16="http://schemas.microsoft.com/office/drawing/2014/main" id="{FA58E1DD-A0A7-4354-83C9-034E18C01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72" y="3248614"/>
            <a:ext cx="1577084" cy="122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 (язык программирования) — Википедия">
            <a:extLst>
              <a:ext uri="{FF2B5EF4-FFF2-40B4-BE49-F238E27FC236}">
                <a16:creationId xmlns:a16="http://schemas.microsoft.com/office/drawing/2014/main" id="{392FA00B-7588-440E-A630-5A8A584A0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006" y="4649526"/>
            <a:ext cx="1015334" cy="78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 (язык программирования) — Википедия">
            <a:extLst>
              <a:ext uri="{FF2B5EF4-FFF2-40B4-BE49-F238E27FC236}">
                <a16:creationId xmlns:a16="http://schemas.microsoft.com/office/drawing/2014/main" id="{DC44D405-B5EE-4D0F-9397-22DCA0D2A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576" y="3466304"/>
            <a:ext cx="1015334" cy="78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 (язык программирования) — Википедия">
            <a:extLst>
              <a:ext uri="{FF2B5EF4-FFF2-40B4-BE49-F238E27FC236}">
                <a16:creationId xmlns:a16="http://schemas.microsoft.com/office/drawing/2014/main" id="{EBDE410D-BD96-4970-BC74-E27D030A5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006" y="2283082"/>
            <a:ext cx="1015334" cy="78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047674-7FD5-4964-8108-F3B1BC7D0DA1}"/>
              </a:ext>
            </a:extLst>
          </p:cNvPr>
          <p:cNvSpPr/>
          <p:nvPr/>
        </p:nvSpPr>
        <p:spPr>
          <a:xfrm>
            <a:off x="7592374" y="3351925"/>
            <a:ext cx="25747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Oswald ExtraLight" pitchFamily="2" charset="-52"/>
              </a:rPr>
              <a:t>.combine</a:t>
            </a:r>
            <a:r>
              <a:rPr lang="ru-RU" sz="6000" b="1" dirty="0">
                <a:solidFill>
                  <a:srgbClr val="002060"/>
                </a:solidFill>
                <a:latin typeface="Oswald ExtraLight" pitchFamily="2" charset="-52"/>
              </a:rPr>
              <a:t> </a:t>
            </a:r>
            <a:endParaRPr lang="en-US" sz="6000" b="1" dirty="0">
              <a:solidFill>
                <a:srgbClr val="002060"/>
              </a:solidFill>
            </a:endParaRPr>
          </a:p>
        </p:txBody>
      </p:sp>
      <p:pic>
        <p:nvPicPr>
          <p:cNvPr id="12" name="Picture 2" descr="R (язык программирования) — Википедия">
            <a:extLst>
              <a:ext uri="{FF2B5EF4-FFF2-40B4-BE49-F238E27FC236}">
                <a16:creationId xmlns:a16="http://schemas.microsoft.com/office/drawing/2014/main" id="{447FC59D-B012-42D4-9E9C-29CA78678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15" y="3248616"/>
            <a:ext cx="1577084" cy="122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A3516B83-1198-493C-BAE6-A961FC88EC55}"/>
              </a:ext>
            </a:extLst>
          </p:cNvPr>
          <p:cNvCxnSpPr>
            <a:cxnSpLocks/>
            <a:stCxn id="1026" idx="3"/>
            <a:endCxn id="9" idx="1"/>
          </p:cNvCxnSpPr>
          <p:nvPr/>
        </p:nvCxnSpPr>
        <p:spPr>
          <a:xfrm flipV="1">
            <a:off x="2081056" y="2676538"/>
            <a:ext cx="1037950" cy="118321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8C56E703-B23C-4521-AC96-111B2B2B8456}"/>
              </a:ext>
            </a:extLst>
          </p:cNvPr>
          <p:cNvCxnSpPr>
            <a:stCxn id="1026" idx="3"/>
            <a:endCxn id="8" idx="1"/>
          </p:cNvCxnSpPr>
          <p:nvPr/>
        </p:nvCxnSpPr>
        <p:spPr>
          <a:xfrm>
            <a:off x="2081056" y="3859756"/>
            <a:ext cx="1000520" cy="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60C0FB63-BF09-453A-8572-210B635E7804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>
            <a:off x="2081056" y="3859756"/>
            <a:ext cx="1037950" cy="118322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6ECB5F67-25DA-4947-844C-CA5C93330192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4134340" y="2676538"/>
            <a:ext cx="1729017" cy="5720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E336E368-01B7-40B2-A179-2340A299AF08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4096910" y="3859758"/>
            <a:ext cx="977905" cy="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B96B47C0-C058-4C70-A75B-F0C00BD93ED8}"/>
              </a:ext>
            </a:extLst>
          </p:cNvPr>
          <p:cNvCxnSpPr>
            <a:stCxn id="7" idx="3"/>
            <a:endCxn id="12" idx="2"/>
          </p:cNvCxnSpPr>
          <p:nvPr/>
        </p:nvCxnSpPr>
        <p:spPr>
          <a:xfrm flipV="1">
            <a:off x="4134340" y="4470899"/>
            <a:ext cx="1729017" cy="5720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9A112B4D-18AF-4C8F-B403-C4CA9CC4C436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6651899" y="3859757"/>
            <a:ext cx="940475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B559315D-CEEA-4D9F-B66E-7EB0ED400849}"/>
              </a:ext>
            </a:extLst>
          </p:cNvPr>
          <p:cNvSpPr/>
          <p:nvPr/>
        </p:nvSpPr>
        <p:spPr>
          <a:xfrm>
            <a:off x="294502" y="1565583"/>
            <a:ext cx="2013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Oswald ExtraLight" pitchFamily="2" charset="-52"/>
              </a:rPr>
              <a:t>Основная сессия 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55FBBFF0-A165-44B6-A388-0F029FD8D82E}"/>
              </a:ext>
            </a:extLst>
          </p:cNvPr>
          <p:cNvSpPr/>
          <p:nvPr/>
        </p:nvSpPr>
        <p:spPr>
          <a:xfrm>
            <a:off x="2719078" y="1421563"/>
            <a:ext cx="18151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2060"/>
                </a:solidFill>
                <a:latin typeface="Oswald ExtraLight" pitchFamily="2" charset="-52"/>
              </a:rPr>
              <a:t>Параллельные сессии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F4DD5A06-B8C8-4D18-BBBC-4B4518667ACC}"/>
              </a:ext>
            </a:extLst>
          </p:cNvPr>
          <p:cNvSpPr/>
          <p:nvPr/>
        </p:nvSpPr>
        <p:spPr>
          <a:xfrm>
            <a:off x="4856511" y="1518083"/>
            <a:ext cx="2013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Oswald ExtraLight" pitchFamily="2" charset="-52"/>
              </a:rPr>
              <a:t>Основная сессия 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8BC74159-80D8-4542-AC61-23118429DD13}"/>
              </a:ext>
            </a:extLst>
          </p:cNvPr>
          <p:cNvSpPr/>
          <p:nvPr/>
        </p:nvSpPr>
        <p:spPr>
          <a:xfrm>
            <a:off x="7972151" y="1421563"/>
            <a:ext cx="18151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2060"/>
                </a:solidFill>
                <a:latin typeface="Oswald ExtraLight" pitchFamily="2" charset="-52"/>
              </a:rPr>
              <a:t>Объединение результатов 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66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9" grpId="0"/>
      <p:bldP spid="70" grpId="0"/>
      <p:bldP spid="71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 Многопоточные </a:t>
            </a:r>
            <a:r>
              <a:rPr lang="ru-RU" dirty="0" err="1">
                <a:solidFill>
                  <a:srgbClr val="D4D0C8"/>
                </a:solidFill>
                <a:latin typeface="Oswald" pitchFamily="2" charset="-52"/>
              </a:rPr>
              <a:t>бекенды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к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foreach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 anchor="t"/>
          <a:lstStyle/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doFuture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-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основан на пакете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future</a:t>
            </a: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doParallel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основан на пакете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parallel</a:t>
            </a: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doMC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тоже основан на пакете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parallel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doSnow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основан на пакете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snow</a:t>
            </a: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doMPI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- основан на пакете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Rmpi</a:t>
            </a: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doRNG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добавляет оператор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%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dorng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%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для создания воспроизводимых генераторов случайных чисел в параллельных вычислениях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041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 Многопоточные варианты функций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apply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B430662-0E80-4093-A78E-EA5B109D0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767986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559338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3379011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30167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Oswald SemiBold" pitchFamily="2" charset="-52"/>
                        </a:rPr>
                        <a:t>Базовый </a:t>
                      </a:r>
                      <a:r>
                        <a:rPr lang="en-US" dirty="0">
                          <a:latin typeface="Oswald SemiBold" pitchFamily="2" charset="-52"/>
                        </a:rPr>
                        <a:t>R</a:t>
                      </a:r>
                      <a:endParaRPr lang="LID4096" dirty="0">
                        <a:latin typeface="Oswald SemiBold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swald SemiBold" pitchFamily="2" charset="-52"/>
                        </a:rPr>
                        <a:t>parallel</a:t>
                      </a:r>
                      <a:endParaRPr lang="LID4096" dirty="0">
                        <a:latin typeface="Oswald SemiBold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Oswald SemiBold" pitchFamily="2" charset="-52"/>
                        </a:rPr>
                        <a:t>pbapply</a:t>
                      </a:r>
                      <a:endParaRPr lang="LID4096" dirty="0">
                        <a:latin typeface="Oswald SemiBold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34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apply()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parApply</a:t>
                      </a:r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()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pbapply</a:t>
                      </a:r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()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sapply</a:t>
                      </a:r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()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parSapply</a:t>
                      </a:r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() / </a:t>
                      </a:r>
                      <a:r>
                        <a:rPr lang="en-US" b="0" dirty="0" err="1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parSapplyLB</a:t>
                      </a:r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()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pbsapply</a:t>
                      </a:r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()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lapply</a:t>
                      </a:r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()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parLapply</a:t>
                      </a:r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() / </a:t>
                      </a:r>
                      <a:r>
                        <a:rPr lang="en-US" b="0" dirty="0" err="1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parLapplyLB</a:t>
                      </a:r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()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pblapply</a:t>
                      </a:r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()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2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tapply</a:t>
                      </a:r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()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-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pbtapply</a:t>
                      </a:r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()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9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98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 Многопоточные реализации функций пакета 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purrr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B430662-0E80-4093-A78E-EA5B109D0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773266"/>
              </p:ext>
            </p:extLst>
          </p:nvPr>
        </p:nvGraphicFramePr>
        <p:xfrm>
          <a:off x="838200" y="1825625"/>
          <a:ext cx="104071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581">
                  <a:extLst>
                    <a:ext uri="{9D8B030D-6E8A-4147-A177-3AD203B41FA5}">
                      <a16:colId xmlns:a16="http://schemas.microsoft.com/office/drawing/2014/main" val="2955933841"/>
                    </a:ext>
                  </a:extLst>
                </a:gridCol>
                <a:gridCol w="5203581">
                  <a:extLst>
                    <a:ext uri="{9D8B030D-6E8A-4147-A177-3AD203B41FA5}">
                      <a16:colId xmlns:a16="http://schemas.microsoft.com/office/drawing/2014/main" val="3133790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Oswald SemiBold" pitchFamily="2" charset="-52"/>
                        </a:rPr>
                        <a:t>purrr</a:t>
                      </a:r>
                      <a:endParaRPr lang="LID4096" dirty="0">
                        <a:latin typeface="Oswald SemiBold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Oswald SemiBold" pitchFamily="2" charset="-52"/>
                        </a:rPr>
                        <a:t>furrr</a:t>
                      </a:r>
                      <a:endParaRPr lang="LID4096" dirty="0">
                        <a:latin typeface="Oswald SemiBold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34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map()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future_map</a:t>
                      </a:r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()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map2()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future_map2()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imap</a:t>
                      </a:r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()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future_imap</a:t>
                      </a:r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()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2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invoke_map</a:t>
                      </a:r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()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future_invoke_map</a:t>
                      </a:r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()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walk()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future_walk</a:t>
                      </a:r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()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44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8969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320</Words>
  <Application>Microsoft Office PowerPoint</Application>
  <PresentationFormat>Широкоэкранный</PresentationFormat>
  <Paragraphs>65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Oswald</vt:lpstr>
      <vt:lpstr>Oswald ExtraLight</vt:lpstr>
      <vt:lpstr>Oswald Light</vt:lpstr>
      <vt:lpstr>Oswald SemiBold</vt:lpstr>
      <vt:lpstr>Тема Office</vt:lpstr>
      <vt:lpstr>Презентация PowerPoint</vt:lpstr>
      <vt:lpstr> Что такое многопоточность</vt:lpstr>
      <vt:lpstr> Пакета, которые мы рассмотрим в этом уроке</vt:lpstr>
      <vt:lpstr>  Синтаксис конструкции foreach</vt:lpstr>
      <vt:lpstr>  Аргументы конструкции foreach</vt:lpstr>
      <vt:lpstr>  Схема реализации многопоточности</vt:lpstr>
      <vt:lpstr>  Многопоточные бекенды к foreach</vt:lpstr>
      <vt:lpstr>  Многопоточные варианты функций apply</vt:lpstr>
      <vt:lpstr>  Многопоточные реализации функций пакета purrr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Селезнев</dc:creator>
  <cp:lastModifiedBy>Алексей Селезнев</cp:lastModifiedBy>
  <cp:revision>33</cp:revision>
  <dcterms:created xsi:type="dcterms:W3CDTF">2020-12-17T17:15:15Z</dcterms:created>
  <dcterms:modified xsi:type="dcterms:W3CDTF">2021-12-01T18:37:54Z</dcterms:modified>
</cp:coreProperties>
</file>