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4" r:id="rId4"/>
    <p:sldId id="263" r:id="rId5"/>
    <p:sldId id="269" r:id="rId6"/>
    <p:sldId id="273" r:id="rId7"/>
    <p:sldId id="270" r:id="rId8"/>
    <p:sldId id="271" r:id="rId9"/>
    <p:sldId id="272" r:id="rId10"/>
    <p:sldId id="259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Селезнев" initials="АС" lastIdx="1" clrIdx="0">
    <p:extLst>
      <p:ext uri="{19B8F6BF-5375-455C-9EA6-DF929625EA0E}">
        <p15:presenceInfo xmlns:p15="http://schemas.microsoft.com/office/powerpoint/2012/main" userId="91fcd581088a0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8FB12-30F6-469B-9235-52882B5BC4DC}" type="datetimeFigureOut">
              <a:rPr lang="LID4096" smtClean="0"/>
              <a:t>07/29/2022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D1647-ACA4-4544-A0AF-0DA7A0F1C7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89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07/29/2022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Работа с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YouTube API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на языке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R (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пакет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 </a:t>
            </a:r>
            <a:r>
              <a:rPr lang="en-US" sz="6600" dirty="0" err="1">
                <a:solidFill>
                  <a:srgbClr val="D4D0C8"/>
                </a:solidFill>
                <a:latin typeface="Oswald ExtraLight" pitchFamily="2" charset="-52"/>
              </a:rPr>
              <a:t>rytstat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)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 </a:t>
            </a:r>
          </a:p>
          <a:p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Запрос отчётов с помощью</a:t>
            </a:r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YouTube Reporting API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C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Мой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telegram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канал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1026" name="Picture 2" descr="https://img.netpeak.ua/alsey/S5SK4A.png">
            <a:extLst>
              <a:ext uri="{FF2B5EF4-FFF2-40B4-BE49-F238E27FC236}">
                <a16:creationId xmlns:a16="http://schemas.microsoft.com/office/drawing/2014/main" id="{6BEA73BA-EB73-4335-BF94-79E52166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3" y="1715184"/>
            <a:ext cx="3654392" cy="4824120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Назначение и структура </a:t>
            </a:r>
            <a:r>
              <a:rPr lang="en-US">
                <a:solidFill>
                  <a:srgbClr val="D4D0C8"/>
                </a:solidFill>
                <a:latin typeface="Oswald" pitchFamily="2" charset="-52"/>
              </a:rPr>
              <a:t>YouTube Reporting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pPr marL="0" indent="0">
              <a:buNone/>
            </a:pPr>
            <a:r>
              <a:rPr lang="ru-RU" b="1" u="sng" dirty="0">
                <a:solidFill>
                  <a:srgbClr val="33415A"/>
                </a:solidFill>
                <a:latin typeface="Oswald ExtraLight" pitchFamily="2" charset="-52"/>
              </a:rPr>
              <a:t>YouTube </a:t>
            </a:r>
            <a:r>
              <a:rPr lang="en-US" b="1" u="sng" dirty="0" err="1">
                <a:solidFill>
                  <a:srgbClr val="33415A"/>
                </a:solidFill>
                <a:latin typeface="Oswald ExtraLight" pitchFamily="2" charset="-52"/>
              </a:rPr>
              <a:t>Repoting</a:t>
            </a:r>
            <a:r>
              <a:rPr lang="ru-RU" b="1" u="sng" dirty="0">
                <a:solidFill>
                  <a:srgbClr val="33415A"/>
                </a:solidFill>
                <a:latin typeface="Oswald ExtraLight" pitchFamily="2" charset="-52"/>
              </a:rPr>
              <a:t> API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вам создать задание на ежедневную генерацию отчётов, доступных в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YouTube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студии, все отчёты состоят из полей, которые можно разделить на два типа:</a:t>
            </a:r>
          </a:p>
          <a:p>
            <a:r>
              <a:rPr lang="ru-RU" sz="2000" b="1" u="sng" dirty="0">
                <a:solidFill>
                  <a:srgbClr val="33415A"/>
                </a:solidFill>
                <a:latin typeface="Oswald ExtraLight" pitchFamily="2" charset="-52"/>
              </a:rPr>
              <a:t>Параметры</a:t>
            </a:r>
            <a:r>
              <a:rPr lang="ru-RU" sz="2000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— это общие критерии, используемые для агрегирования данных, например дата совершения действия или страна, в которой находились пользователи. В отчете каждая строка данных имеет уникальную комбинацию значений измерения. Таким образом, параметры, которые вы выбираете для отчета, определяют, как YouTube рассчитывает значения показателей в этом отчете.</a:t>
            </a:r>
          </a:p>
          <a:p>
            <a:r>
              <a:rPr lang="ru-RU" sz="2000" b="1" u="sng" dirty="0">
                <a:solidFill>
                  <a:srgbClr val="33415A"/>
                </a:solidFill>
                <a:latin typeface="Oswald ExtraLight" pitchFamily="2" charset="-52"/>
              </a:rPr>
              <a:t>Показатели</a:t>
            </a:r>
            <a:r>
              <a:rPr lang="ru-RU" sz="2000" b="1" dirty="0">
                <a:solidFill>
                  <a:srgbClr val="33415A"/>
                </a:solidFill>
                <a:latin typeface="Oswald ExtraLight" pitchFamily="2" charset="-52"/>
              </a:rPr>
              <a:t> — 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это отдельные измерения, связанные с активностью пользователей, эффективностью рекламы или расчетным доходом. Показатели активности пользователей включают в себя такие вещи, как количество просмотров видео и рейтинги (лайки и </a:t>
            </a:r>
            <a:r>
              <a:rPr lang="ru-RU" sz="2000" dirty="0" err="1">
                <a:solidFill>
                  <a:srgbClr val="33415A"/>
                </a:solidFill>
                <a:latin typeface="Oswald ExtraLight" pitchFamily="2" charset="-52"/>
              </a:rPr>
              <a:t>дизлайки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6649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Как реализован процесс работы с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Reporting 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Определите тип отчёта, с нужными вам данными.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Создайте задание, на формирование отчёта.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Запросите список созданных по вашему заданию отчётов.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Запросите данные нужного отчёта.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Удалить задание, если отчёты которые им генерируются вам больше не требуются.</a:t>
            </a:r>
          </a:p>
          <a:p>
            <a:pPr marL="0" indent="0">
              <a:buNone/>
            </a:pP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FE84CB9-4481-11C1-C7EE-55A7CDF81956}"/>
              </a:ext>
            </a:extLst>
          </p:cNvPr>
          <p:cNvSpPr/>
          <p:nvPr/>
        </p:nvSpPr>
        <p:spPr>
          <a:xfrm>
            <a:off x="527222" y="4885038"/>
            <a:ext cx="1491048" cy="78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swald Light" pitchFamily="2" charset="-52"/>
              </a:rPr>
              <a:t>Определить тип отчёта</a:t>
            </a:r>
            <a:endParaRPr lang="LID4096" dirty="0">
              <a:latin typeface="Oswald Light" pitchFamily="2" charset="-52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FDF9599-496E-9A03-C032-008BDDA68A92}"/>
              </a:ext>
            </a:extLst>
          </p:cNvPr>
          <p:cNvSpPr/>
          <p:nvPr/>
        </p:nvSpPr>
        <p:spPr>
          <a:xfrm>
            <a:off x="2237484" y="4885038"/>
            <a:ext cx="1491048" cy="78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swald Light" pitchFamily="2" charset="-52"/>
              </a:rPr>
              <a:t>Создать задание</a:t>
            </a:r>
            <a:endParaRPr lang="LID4096" dirty="0">
              <a:latin typeface="Oswald Light" pitchFamily="2" charset="-52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5FCCD4E-DC0A-AD30-63E1-D6CCBC66297C}"/>
              </a:ext>
            </a:extLst>
          </p:cNvPr>
          <p:cNvSpPr/>
          <p:nvPr/>
        </p:nvSpPr>
        <p:spPr>
          <a:xfrm>
            <a:off x="3947746" y="4878535"/>
            <a:ext cx="1491048" cy="78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Oswald Light" pitchFamily="2" charset="-52"/>
              </a:rPr>
              <a:t>Запросить список готовых отчётов</a:t>
            </a:r>
            <a:endParaRPr lang="LID4096" sz="1600" dirty="0">
              <a:latin typeface="Oswald Light" pitchFamily="2" charset="-52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B3B34FE-1890-5458-8876-2E1051FB620C}"/>
              </a:ext>
            </a:extLst>
          </p:cNvPr>
          <p:cNvSpPr/>
          <p:nvPr/>
        </p:nvSpPr>
        <p:spPr>
          <a:xfrm>
            <a:off x="5658008" y="4885038"/>
            <a:ext cx="1491048" cy="78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swald Light" pitchFamily="2" charset="-52"/>
              </a:rPr>
              <a:t>Скачать отчёт</a:t>
            </a:r>
            <a:endParaRPr lang="LID4096" dirty="0">
              <a:latin typeface="Oswald Light" pitchFamily="2" charset="-52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845D88E-B04E-9CE5-A0E0-236679912E0E}"/>
              </a:ext>
            </a:extLst>
          </p:cNvPr>
          <p:cNvSpPr/>
          <p:nvPr/>
        </p:nvSpPr>
        <p:spPr>
          <a:xfrm>
            <a:off x="7368270" y="4878535"/>
            <a:ext cx="1491048" cy="78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Oswald Light" pitchFamily="2" charset="-52"/>
              </a:rPr>
              <a:t>Удалить задание (при необходимости)</a:t>
            </a:r>
            <a:endParaRPr lang="LID4096" sz="1600" dirty="0">
              <a:latin typeface="Oswald Light" pitchFamily="2" charset="-52"/>
            </a:endParaRP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F30B620C-5875-51F6-A6A2-BCFD2A38E649}"/>
              </a:ext>
            </a:extLst>
          </p:cNvPr>
          <p:cNvSpPr/>
          <p:nvPr/>
        </p:nvSpPr>
        <p:spPr>
          <a:xfrm>
            <a:off x="2018270" y="5126862"/>
            <a:ext cx="219214" cy="29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14E243E8-6525-B712-1974-3B4A4FF08AB2}"/>
              </a:ext>
            </a:extLst>
          </p:cNvPr>
          <p:cNvSpPr/>
          <p:nvPr/>
        </p:nvSpPr>
        <p:spPr>
          <a:xfrm>
            <a:off x="3728532" y="5120087"/>
            <a:ext cx="219214" cy="29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D07E5546-A534-55CF-2417-4CF2FDF2FD9C}"/>
              </a:ext>
            </a:extLst>
          </p:cNvPr>
          <p:cNvSpPr/>
          <p:nvPr/>
        </p:nvSpPr>
        <p:spPr>
          <a:xfrm>
            <a:off x="5438794" y="5107459"/>
            <a:ext cx="219214" cy="29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6BB4AC73-FB11-0644-F198-5DCEFD44BFE8}"/>
              </a:ext>
            </a:extLst>
          </p:cNvPr>
          <p:cNvSpPr/>
          <p:nvPr/>
        </p:nvSpPr>
        <p:spPr>
          <a:xfrm>
            <a:off x="7149056" y="5123935"/>
            <a:ext cx="219214" cy="29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104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Функции для работы с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Reporting 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ru-RU" b="1" dirty="0" err="1">
                <a:solidFill>
                  <a:srgbClr val="33415A"/>
                </a:solidFill>
                <a:latin typeface="Oswald ExtraLight" pitchFamily="2" charset="-52"/>
              </a:rPr>
              <a:t>ryt_get_report_types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позволяет запросить доступные вам типы отчётов с их идентификаторами и названиями.</a:t>
            </a:r>
          </a:p>
          <a:p>
            <a:r>
              <a:rPr lang="ru-RU" b="1" dirty="0" err="1">
                <a:solidFill>
                  <a:srgbClr val="33415A"/>
                </a:solidFill>
                <a:latin typeface="Oswald ExtraLight" pitchFamily="2" charset="-52"/>
              </a:rPr>
              <a:t>ryt_create_job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позволяет создать задание на генерацию отчётов по указанному типу.</a:t>
            </a:r>
          </a:p>
          <a:p>
            <a:r>
              <a:rPr lang="ru-RU" b="1" dirty="0" err="1">
                <a:solidFill>
                  <a:srgbClr val="33415A"/>
                </a:solidFill>
                <a:latin typeface="Oswald ExtraLight" pitchFamily="2" charset="-52"/>
              </a:rPr>
              <a:t>ryt_get_job_list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позволяет получить список созданных вами заданий на генерацию отчётов.</a:t>
            </a:r>
          </a:p>
          <a:p>
            <a:r>
              <a:rPr lang="ru-RU" b="1" dirty="0" err="1">
                <a:solidFill>
                  <a:srgbClr val="33415A"/>
                </a:solidFill>
                <a:latin typeface="Oswald ExtraLight" pitchFamily="2" charset="-52"/>
              </a:rPr>
              <a:t>ryt_get_report_list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позволяет запросить список всех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оступных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отчётов по конкретному заданию;</a:t>
            </a:r>
            <a:endParaRPr lang="en-US" b="1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ryt_get_report_metadata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запросить метаданные одного конкретного отчёта;</a:t>
            </a:r>
          </a:p>
          <a:p>
            <a:r>
              <a:rPr lang="ru-RU" b="1" dirty="0" err="1">
                <a:solidFill>
                  <a:srgbClr val="33415A"/>
                </a:solidFill>
                <a:latin typeface="Oswald ExtraLight" pitchFamily="2" charset="-52"/>
              </a:rPr>
              <a:t>ryt_get_report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позволяет получить данные одного отчёта;</a:t>
            </a:r>
          </a:p>
          <a:p>
            <a:r>
              <a:rPr lang="ru-RU" b="1" dirty="0" err="1">
                <a:solidFill>
                  <a:srgbClr val="33415A"/>
                </a:solidFill>
                <a:latin typeface="Oswald ExtraLight" pitchFamily="2" charset="-52"/>
              </a:rPr>
              <a:t>ryt_delete_job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используется для удаления задания.</a:t>
            </a: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4908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Метаданные отчёта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id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идентификатор отчёта.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jobId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идентификатор задания, по которому был сгенерирован отчёт.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startTime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начальная метка времени, за которое в отчёте содержаться данные.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endTime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конечная метка времени, за которые в отчёте содержаться данные;</a:t>
            </a:r>
            <a:endParaRPr lang="en-US" b="1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createTime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когда был сгенерирован отчёт;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downloadUrl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ссылка для скачивания данных отчёта.</a:t>
            </a:r>
          </a:p>
          <a:p>
            <a:pPr marL="0" indent="0">
              <a:buNone/>
            </a:pP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637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Лучшие практики работы с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YouTube Reporting 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Сохраняйте данные загруженных вами отчетов, чтобы избежать повторной обработки одного и того же отчета. В следующем списке предлагается несколько способов сделать это.</a:t>
            </a:r>
          </a:p>
          <a:p>
            <a:pPr lvl="1"/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При вызове функции </a:t>
            </a:r>
            <a:r>
              <a:rPr lang="ru-RU" sz="1600" b="1" dirty="0" err="1">
                <a:solidFill>
                  <a:srgbClr val="33415A"/>
                </a:solidFill>
                <a:latin typeface="Oswald ExtraLight" pitchFamily="2" charset="-52"/>
              </a:rPr>
              <a:t>ryt_get_report_list</a:t>
            </a:r>
            <a:r>
              <a:rPr lang="ru-RU" sz="1600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используйте параметр </a:t>
            </a:r>
            <a:r>
              <a:rPr lang="ru-RU" sz="1600" dirty="0" err="1">
                <a:solidFill>
                  <a:srgbClr val="33415A"/>
                </a:solidFill>
                <a:latin typeface="Oswald ExtraLight" pitchFamily="2" charset="-52"/>
              </a:rPr>
              <a:t>created_after</a:t>
            </a:r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, чтобы получать отчеты, созданные после определенной даты. (Опустите параметр </a:t>
            </a:r>
            <a:r>
              <a:rPr lang="ru-RU" sz="1600" dirty="0" err="1">
                <a:solidFill>
                  <a:srgbClr val="33415A"/>
                </a:solidFill>
                <a:latin typeface="Oswald ExtraLight" pitchFamily="2" charset="-52"/>
              </a:rPr>
              <a:t>created_after</a:t>
            </a:r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 при первом получении отчетов.)</a:t>
            </a:r>
          </a:p>
          <a:p>
            <a:pPr lvl="1"/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Каждый раз, когда вы извлекаете и успешно обрабатываете отчеты, сохраняйте метку времени, соответствующую дате и времени создания самого нового из этих отчетов. Затем обновляйте значение параметра </a:t>
            </a:r>
            <a:r>
              <a:rPr lang="ru-RU" sz="1600" dirty="0" err="1">
                <a:solidFill>
                  <a:srgbClr val="33415A"/>
                </a:solidFill>
                <a:latin typeface="Oswald ExtraLight" pitchFamily="2" charset="-52"/>
              </a:rPr>
              <a:t>created_after</a:t>
            </a:r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 при каждом последующем вызове метода </a:t>
            </a:r>
            <a:r>
              <a:rPr lang="ru-RU" sz="1600" b="1" dirty="0" err="1">
                <a:solidFill>
                  <a:srgbClr val="33415A"/>
                </a:solidFill>
                <a:latin typeface="Oswald ExtraLight" pitchFamily="2" charset="-52"/>
              </a:rPr>
              <a:t>ryt_get_report_list</a:t>
            </a:r>
            <a:r>
              <a:rPr lang="ru-RU" sz="1600" b="1" dirty="0">
                <a:solidFill>
                  <a:srgbClr val="33415A"/>
                </a:solidFill>
                <a:latin typeface="Oswald ExtraLight" pitchFamily="2" charset="-52"/>
              </a:rPr>
              <a:t>(),</a:t>
            </a:r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 чтобы гарантировать, что вы получаете только новые отчеты.</a:t>
            </a:r>
          </a:p>
          <a:p>
            <a:pPr lvl="1"/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В качестве меры предосторожности перед извлечением отчета также убедитесь, что идентификатор запрашиваемого отчета еще не указан в вашей базе данных в числе обработанных.</a:t>
            </a:r>
          </a:p>
          <a:p>
            <a:pPr lvl="1"/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Сохраняйте идентификатор для каждого отчета, который вы загрузили и обработали. Вы также можете сохранить дополнительную информацию, такую как дата и время создания каждого отчета или </a:t>
            </a:r>
            <a:r>
              <a:rPr lang="ru-RU" sz="1600" dirty="0" err="1">
                <a:solidFill>
                  <a:srgbClr val="33415A"/>
                </a:solidFill>
                <a:latin typeface="Oswald ExtraLight" pitchFamily="2" charset="-52"/>
              </a:rPr>
              <a:t>startTime</a:t>
            </a:r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 и </a:t>
            </a:r>
            <a:r>
              <a:rPr lang="ru-RU" sz="1600" dirty="0" err="1">
                <a:solidFill>
                  <a:srgbClr val="33415A"/>
                </a:solidFill>
                <a:latin typeface="Oswald ExtraLight" pitchFamily="2" charset="-52"/>
              </a:rPr>
              <a:t>endTime</a:t>
            </a:r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 отчета, которые вместе определяют период, за который отчет содержит данные. Обратите внимание, что каждое задание, скорее всего, будет иметь много отчетов, поскольку каждый отчет содержит данные за 24-часовой период.</a:t>
            </a:r>
          </a:p>
          <a:p>
            <a:pPr lvl="1"/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Используйте идентификатор отчета, чтобы определить отчеты, которые вам еще нужно загрузить и импортировать. Однако, если два новых отчета имеют одинаковые значения свойств </a:t>
            </a:r>
            <a:r>
              <a:rPr lang="ru-RU" sz="1600" dirty="0" err="1">
                <a:solidFill>
                  <a:srgbClr val="33415A"/>
                </a:solidFill>
                <a:latin typeface="Oswald ExtraLight" pitchFamily="2" charset="-52"/>
              </a:rPr>
              <a:t>startTime</a:t>
            </a:r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 и </a:t>
            </a:r>
            <a:r>
              <a:rPr lang="ru-RU" sz="1600" dirty="0" err="1">
                <a:solidFill>
                  <a:srgbClr val="33415A"/>
                </a:solidFill>
                <a:latin typeface="Oswald ExtraLight" pitchFamily="2" charset="-52"/>
              </a:rPr>
              <a:t>endTime</a:t>
            </a:r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, импортируйте отчет с более поздним значением </a:t>
            </a:r>
            <a:r>
              <a:rPr lang="ru-RU" sz="1600" dirty="0" err="1">
                <a:solidFill>
                  <a:srgbClr val="33415A"/>
                </a:solidFill>
                <a:latin typeface="Oswald ExtraLight" pitchFamily="2" charset="-52"/>
              </a:rPr>
              <a:t>createTime</a:t>
            </a:r>
            <a:r>
              <a:rPr lang="ru-RU" sz="1600" dirty="0">
                <a:solidFill>
                  <a:srgbClr val="33415A"/>
                </a:solidFill>
                <a:latin typeface="Oswald ExtraLight" pitchFamily="2" charset="-52"/>
              </a:rPr>
              <a:t>.</a:t>
            </a:r>
          </a:p>
          <a:p>
            <a:pPr lvl="1"/>
            <a:endParaRPr lang="ru-RU" sz="1600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228600" lvl="1">
              <a:spcBef>
                <a:spcPts val="1000"/>
              </a:spcBef>
            </a:pP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Отчеты содержат идентификаторы, связанные с ресурсами YouTube, такими как видео или плейлист, и вы можете использовать YouTube Data API для получения дополнительных метаданных по этим ресурсов. В Политике разработчиков сервисов API YouTube указано, что вы должны либо удалить, либо обновить сохраненные метаданные ресурсов через 30 дней.</a:t>
            </a:r>
          </a:p>
          <a:p>
            <a:pPr marL="457200" lvl="1" indent="0">
              <a:buNone/>
            </a:pPr>
            <a:endParaRPr lang="ru-RU" sz="1600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36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Отличия от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YouTube Analytics 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 помощью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YouTube Reporting API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нельзя моментально получить данные для построения отчётов, с момента создания задания, до возможности запросить данные должно пройти порядка 48 часов.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YouTube Reporting API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нельзя обозначить список необходимых полей, вы просто указываете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id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нужного вам типа отчёта, и получаете отчёт со всеми доступными полями.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YouTube Reporting API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нет возможности применять к данными отчёта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фильрацию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или сортировку.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YouTube Reporting API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иначе работает анонимизация данных и пороговые значения, в случае если некоторые сегменты данных не достиг порогового значения, они будут сгруппированы в одну строку, и само определение будет обозначено как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NULL.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191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Пример порогового значений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Допустим, что пороговым значением является 10 просмотров определённого видео в определённый день, сырые (не сгруппированные) данные выглядят следующим образом:</a:t>
            </a:r>
          </a:p>
          <a:p>
            <a:pPr marL="0" indent="0">
              <a:buNone/>
            </a:pP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 отчёте вы получите эту информацию в следующем виде:</a:t>
            </a: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B424A0-7141-A6FD-A915-2CB60DB76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6" y="2436022"/>
            <a:ext cx="5444180" cy="146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BBA0E5-5142-F9FB-08AC-7B8DFB41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7" y="4517357"/>
            <a:ext cx="5457014" cy="100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303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869</Words>
  <Application>Microsoft Office PowerPoint</Application>
  <PresentationFormat>Широкоэкранный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Oswald</vt:lpstr>
      <vt:lpstr>Oswald ExtraLight</vt:lpstr>
      <vt:lpstr>Oswald Light</vt:lpstr>
      <vt:lpstr>Тема Office</vt:lpstr>
      <vt:lpstr>Презентация PowerPoint</vt:lpstr>
      <vt:lpstr> Мой telegram канал</vt:lpstr>
      <vt:lpstr> Назначение и структура YouTube Reporting API</vt:lpstr>
      <vt:lpstr> Как реализован процесс работы с Reporting API</vt:lpstr>
      <vt:lpstr> Функции для работы с Reporting API</vt:lpstr>
      <vt:lpstr> Метаданные отчёта</vt:lpstr>
      <vt:lpstr> Лучшие практики работы с YouTube Reporting API</vt:lpstr>
      <vt:lpstr> Отличия от YouTube Analytics API</vt:lpstr>
      <vt:lpstr> Пример порогового значений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48</cp:revision>
  <dcterms:created xsi:type="dcterms:W3CDTF">2020-12-17T17:15:15Z</dcterms:created>
  <dcterms:modified xsi:type="dcterms:W3CDTF">2022-07-29T13:25:37Z</dcterms:modified>
</cp:coreProperties>
</file>