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5" r:id="rId6"/>
    <p:sldId id="267" r:id="rId7"/>
    <p:sldId id="266" r:id="rId8"/>
    <p:sldId id="264" r:id="rId9"/>
    <p:sldId id="263" r:id="rId10"/>
    <p:sldId id="268" r:id="rId11"/>
    <p:sldId id="269" r:id="rId12"/>
    <p:sldId id="259" r:id="rId13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415A"/>
    <a:srgbClr val="D4D0C8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82" autoAdjust="0"/>
  </p:normalViewPr>
  <p:slideViewPr>
    <p:cSldViewPr snapToGrid="0">
      <p:cViewPr varScale="1">
        <p:scale>
          <a:sx n="110" d="100"/>
          <a:sy n="110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C8AFA3-8D4B-4FB6-82DF-5B69591E9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A46AB27-7D80-4890-9419-AFB077660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1418AA-D88E-4383-B2C5-90C88F167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11/21/2021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C6F221-C20B-4B20-B3FA-C377BF5E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AAAB2C-9388-4D4B-AADC-557A8CD99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86345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65EE55-C264-405B-BAFF-C911A6FA7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D41074D-ED27-475F-BD1A-DF2083297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56A232-A471-438F-9CE0-84F90ECA6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11/21/2021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7087F4-6110-4401-8EE5-09AEFB104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9F2EBC-3F22-4FFF-8B11-E675AB366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72215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BB6DFCB-472F-4830-9E86-6C7D09DE19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D621A82-B920-4ECF-A027-48E4B479B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3BD412-A992-4922-B6D3-39DC27BBE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11/21/2021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9748E9-F8BE-498C-8B43-EC92F1927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EFD3E7-7D7D-41E3-8011-83C9D3267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903213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5C40E3-9B2B-43B8-9FE8-CF32BAADF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668ABE-21D6-42DB-A63A-08673AEA6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B69066-FBFA-40A4-A754-7081C2D1E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11/21/2021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9B3EA4-D3AE-4682-9E1F-48C8CE053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FAEB94-158F-4BFE-BF12-0FEF3F00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96845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AF8E5F-67F7-4DBA-BA85-A0AA9F7B0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F06BEC-A3C9-4CD0-9C58-F3A4C8B57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3A910E-894E-4342-A4FB-5FB46B92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11/21/2021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1308C7-B474-4ACF-9D3C-6D3C39A46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427BE4-AD88-4E2D-9C1F-55F4590A6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7425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48D6FD-61ED-48BC-B63B-0AC3C5241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9083CD-33DA-4925-9A85-F6BCFE98E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C4EA9AC-DAD6-41D6-9D9F-CDB159FBC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989617-C42F-43AF-8DD8-4B2D7A244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11/21/2021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BECBF5-A217-44EB-B3A2-ABAE1064D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9D6CAE-D2A8-43B6-B3FF-D4F001F73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18501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2888C9-E585-4497-9F41-1BB71D6DB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FBF472-4C46-4EA5-96FD-C3AFBAFD2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8A0A324-27F5-48CC-A681-E99018230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240A75D-0492-4BD4-9BC9-A0E97AC89F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B24AC8C-23A2-4C0E-8FC4-C20734F61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9AB9322-6140-4792-94DF-038412E68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11/21/2021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8C2BF2D-C3E1-4852-A31E-A09DAA1B5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610A890-B7ED-40BF-8246-71F988CF4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6706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FFF01-01BA-44B2-ADCC-05C5CDFE8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A033051-F453-4FF2-99D0-8901FED59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11/21/2021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7654288-A7E2-43B0-A90B-6901C4136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9208CE2-7A69-4EB0-B71E-A4C223854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5477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8E85800-3C1A-4ED9-9DCB-31B172593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11/21/2021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AD603BA-E5E8-4794-930F-FB8D6281B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8F4696D-4E51-4A49-86AE-07BD90E07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2403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ECB3D0-5012-4C42-95ED-2B9F665D5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73426F-92B1-4094-8670-10CF14EB1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8F98FD8-6423-488C-BDC4-C3B60B671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69DAC4-11CF-47A7-9C58-B00DC4846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11/21/2021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0F0E48-997C-4121-A89D-5E911DB2F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422CF2-C2B9-4202-A693-72E37FBE5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039085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5EE198-79E3-4B37-A9DC-D5646B7D0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C5F7A5E-53CC-4560-BFED-8B89E33E4D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79A88FE-DF76-4F33-93E8-5B4824A10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5076A39-1EF5-4CAF-8EC3-38D9B2E87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11/21/2021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BFFFC55-56DB-4DB2-8DF9-836809CFC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F3BE68-18A9-42A6-9A68-8C2065CAA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7412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7B716B-1BD7-4DE4-B7FD-9F572E2BF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2E2C44-8461-4F7B-9421-E8010E410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9B1BC1-1F5C-4A86-B798-BF82C03D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3D2C7-6FDF-44F9-9F47-4A1301A63EA7}" type="datetimeFigureOut">
              <a:rPr lang="ru-UA" smtClean="0"/>
              <a:t>11/21/2021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31E902-977B-4DE4-A346-4CDCF657F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F5793A-3469-473B-9264-03AE44F8CB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026861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1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A85A64-7E63-4E32-A4D2-2C11299C57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33"/>
          <a:stretch/>
        </p:blipFill>
        <p:spPr>
          <a:xfrm>
            <a:off x="0" y="0"/>
            <a:ext cx="2394284" cy="68418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DF69CE-0707-4F04-9DE1-43EF6ECF39E3}"/>
              </a:ext>
            </a:extLst>
          </p:cNvPr>
          <p:cNvSpPr txBox="1"/>
          <p:nvPr/>
        </p:nvSpPr>
        <p:spPr>
          <a:xfrm>
            <a:off x="2916454" y="1193532"/>
            <a:ext cx="828735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dirty="0">
                <a:solidFill>
                  <a:srgbClr val="D4D0C8"/>
                </a:solidFill>
                <a:latin typeface="Oswald ExtraLight" pitchFamily="2" charset="-52"/>
              </a:rPr>
              <a:t>Как не использовать циклы в языке </a:t>
            </a:r>
            <a:r>
              <a:rPr lang="en-US" sz="6600" dirty="0">
                <a:solidFill>
                  <a:srgbClr val="D4D0C8"/>
                </a:solidFill>
                <a:latin typeface="Oswald ExtraLight" pitchFamily="2" charset="-52"/>
              </a:rPr>
              <a:t>R</a:t>
            </a:r>
            <a:endParaRPr lang="ru-RU" sz="6600" dirty="0">
              <a:solidFill>
                <a:srgbClr val="D4D0C8"/>
              </a:solidFill>
              <a:latin typeface="Oswald ExtraLight" pitchFamily="2" charset="-52"/>
            </a:endParaRPr>
          </a:p>
          <a:p>
            <a:r>
              <a:rPr lang="ru-RU" sz="3200" i="1" dirty="0">
                <a:solidFill>
                  <a:srgbClr val="D4D0C8"/>
                </a:solidFill>
                <a:latin typeface="Oswald ExtraLight" pitchFamily="2" charset="-52"/>
              </a:rPr>
              <a:t>Пакет </a:t>
            </a:r>
            <a:r>
              <a:rPr lang="en-US" sz="3200" i="1" dirty="0" err="1">
                <a:solidFill>
                  <a:srgbClr val="D4D0C8"/>
                </a:solidFill>
                <a:latin typeface="Oswald ExtraLight" pitchFamily="2" charset="-52"/>
              </a:rPr>
              <a:t>purrr</a:t>
            </a:r>
            <a:endParaRPr lang="ru-UA" sz="3200" i="1" dirty="0">
              <a:solidFill>
                <a:srgbClr val="D4D0C8"/>
              </a:solidFill>
              <a:latin typeface="Oswald ExtraLight" pitchFamily="2" charset="-5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F18AD9-F7D9-44BC-9927-32708274F079}"/>
              </a:ext>
            </a:extLst>
          </p:cNvPr>
          <p:cNvSpPr txBox="1"/>
          <p:nvPr/>
        </p:nvSpPr>
        <p:spPr>
          <a:xfrm>
            <a:off x="9654139" y="6155356"/>
            <a:ext cx="2424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969696"/>
                </a:solidFill>
                <a:latin typeface="Oswald ExtraLight" pitchFamily="2" charset="-52"/>
              </a:rPr>
              <a:t>Алексей Селезнёв</a:t>
            </a:r>
            <a:endParaRPr lang="ru-UA" sz="2800" dirty="0">
              <a:solidFill>
                <a:srgbClr val="969696"/>
              </a:solidFill>
              <a:latin typeface="Oswald ExtraLigh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11784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Функции </a:t>
            </a:r>
            <a:r>
              <a:rPr lang="en-US" dirty="0">
                <a:solidFill>
                  <a:srgbClr val="D4D0C8"/>
                </a:solidFill>
                <a:latin typeface="Oswald" pitchFamily="2" charset="-52"/>
              </a:rPr>
              <a:t>invoke_*()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53249-6F30-4AAB-B476-4C30FBA5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008" y="1588168"/>
            <a:ext cx="11550316" cy="5116461"/>
          </a:xfrm>
          <a:solidFill>
            <a:srgbClr val="D4D0C8"/>
          </a:solidFill>
          <a:ln>
            <a:noFill/>
          </a:ln>
          <a:effectLst>
            <a:softEdge rad="63500"/>
          </a:effectLst>
        </p:spPr>
        <p:txBody>
          <a:bodyPr/>
          <a:lstStyle/>
          <a:p>
            <a:endParaRPr lang="en-US" dirty="0">
              <a:solidFill>
                <a:srgbClr val="33415A"/>
              </a:solidFill>
              <a:latin typeface="Oswald ExtraLight" pitchFamily="2" charset="-52"/>
            </a:endParaRPr>
          </a:p>
          <a:p>
            <a:endParaRPr lang="en-US" dirty="0">
              <a:solidFill>
                <a:srgbClr val="33415A"/>
              </a:solidFill>
              <a:latin typeface="Oswald ExtraLight" pitchFamily="2" charset="-52"/>
            </a:endParaRPr>
          </a:p>
          <a:p>
            <a:pPr marL="0" indent="0" algn="ctr">
              <a:buNone/>
            </a:pPr>
            <a:r>
              <a:rPr lang="ru-RU" sz="4000" dirty="0">
                <a:solidFill>
                  <a:srgbClr val="33415A"/>
                </a:solidFill>
                <a:latin typeface="Oswald ExtraLight" pitchFamily="2" charset="-52"/>
              </a:rPr>
              <a:t>Позволяют применять несколько функций к объектам</a:t>
            </a:r>
          </a:p>
        </p:txBody>
      </p:sp>
    </p:spTree>
    <p:extLst>
      <p:ext uri="{BB962C8B-B14F-4D97-AF65-F5344CB8AC3E}">
        <p14:creationId xmlns:p14="http://schemas.microsoft.com/office/powerpoint/2010/main" val="2609696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Функции </a:t>
            </a:r>
            <a:r>
              <a:rPr lang="en-US" dirty="0">
                <a:solidFill>
                  <a:srgbClr val="D4D0C8"/>
                </a:solidFill>
                <a:latin typeface="Oswald" pitchFamily="2" charset="-52"/>
              </a:rPr>
              <a:t>reduce() </a:t>
            </a:r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и </a:t>
            </a:r>
            <a:r>
              <a:rPr lang="en-US" dirty="0">
                <a:solidFill>
                  <a:srgbClr val="D4D0C8"/>
                </a:solidFill>
                <a:latin typeface="Oswald" pitchFamily="2" charset="-52"/>
              </a:rPr>
              <a:t>accumulate()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53249-6F30-4AAB-B476-4C30FBA5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008" y="1588168"/>
            <a:ext cx="11550316" cy="5116461"/>
          </a:xfrm>
          <a:solidFill>
            <a:srgbClr val="D4D0C8"/>
          </a:solidFill>
          <a:ln>
            <a:noFill/>
          </a:ln>
          <a:effectLst>
            <a:softEdge rad="63500"/>
          </a:effectLst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33415A"/>
                </a:solidFill>
                <a:latin typeface="Oswald ExtraLight" pitchFamily="2" charset="-52"/>
              </a:rPr>
              <a:t>reduce() </a:t>
            </a:r>
            <a:r>
              <a:rPr lang="en-US" sz="3200" dirty="0">
                <a:solidFill>
                  <a:srgbClr val="33415A"/>
                </a:solidFill>
                <a:latin typeface="Oswald ExtraLight" pitchFamily="2" charset="-52"/>
              </a:rPr>
              <a:t>– </a:t>
            </a:r>
            <a:r>
              <a:rPr lang="ru-RU" sz="3200" dirty="0">
                <a:solidFill>
                  <a:srgbClr val="33415A"/>
                </a:solidFill>
                <a:latin typeface="Oswald ExtraLight" pitchFamily="2" charset="-52"/>
              </a:rPr>
              <a:t>применяет функцию с двумя основными входными переменными и повторно применяет её к списку до тех пор, пока не останется хотя бы один элемент.</a:t>
            </a:r>
          </a:p>
          <a:p>
            <a:r>
              <a:rPr lang="en-US" sz="3200" b="1" dirty="0">
                <a:solidFill>
                  <a:srgbClr val="33415A"/>
                </a:solidFill>
                <a:latin typeface="Oswald ExtraLight" pitchFamily="2" charset="-52"/>
              </a:rPr>
              <a:t>accumulate() </a:t>
            </a:r>
            <a:r>
              <a:rPr lang="en-US" sz="3200" dirty="0">
                <a:solidFill>
                  <a:srgbClr val="33415A"/>
                </a:solidFill>
                <a:latin typeface="Oswald ExtraLight" pitchFamily="2" charset="-52"/>
              </a:rPr>
              <a:t>– </a:t>
            </a:r>
            <a:r>
              <a:rPr lang="ru-RU" sz="3200" dirty="0">
                <a:solidFill>
                  <a:srgbClr val="33415A"/>
                </a:solidFill>
                <a:latin typeface="Oswald ExtraLight" pitchFamily="2" charset="-52"/>
              </a:rPr>
              <a:t>аналогична </a:t>
            </a:r>
            <a:r>
              <a:rPr lang="en-US" sz="3200" dirty="0">
                <a:solidFill>
                  <a:srgbClr val="33415A"/>
                </a:solidFill>
                <a:latin typeface="Oswald ExtraLight" pitchFamily="2" charset="-52"/>
              </a:rPr>
              <a:t>reduce(), </a:t>
            </a:r>
            <a:r>
              <a:rPr lang="ru-RU" sz="3200" dirty="0">
                <a:solidFill>
                  <a:srgbClr val="33415A"/>
                </a:solidFill>
                <a:latin typeface="Oswald ExtraLight" pitchFamily="2" charset="-52"/>
              </a:rPr>
              <a:t>но удерживает все промежуточные результаты.</a:t>
            </a:r>
          </a:p>
          <a:p>
            <a:pPr marL="0" indent="0">
              <a:buNone/>
            </a:pPr>
            <a:endParaRPr lang="ru-RU" sz="3200" dirty="0">
              <a:solidFill>
                <a:srgbClr val="33415A"/>
              </a:solidFill>
              <a:latin typeface="Oswald ExtraLight" pitchFamily="2" charset="-52"/>
            </a:endParaRPr>
          </a:p>
          <a:p>
            <a:pPr marL="0" indent="0">
              <a:buNone/>
            </a:pPr>
            <a:r>
              <a:rPr lang="ru-RU" sz="2000" i="1" dirty="0">
                <a:solidFill>
                  <a:srgbClr val="33415A"/>
                </a:solidFill>
                <a:latin typeface="Oswald ExtraLight" pitchFamily="2" charset="-52"/>
              </a:rPr>
              <a:t>Определения из книги «Язык </a:t>
            </a:r>
            <a:r>
              <a:rPr lang="en-US" sz="2000" i="1" dirty="0">
                <a:solidFill>
                  <a:srgbClr val="33415A"/>
                </a:solidFill>
                <a:latin typeface="Oswald ExtraLight" pitchFamily="2" charset="-52"/>
              </a:rPr>
              <a:t>R </a:t>
            </a:r>
            <a:r>
              <a:rPr lang="ru-RU" sz="2000" i="1" dirty="0">
                <a:solidFill>
                  <a:srgbClr val="33415A"/>
                </a:solidFill>
                <a:latin typeface="Oswald ExtraLight" pitchFamily="2" charset="-52"/>
              </a:rPr>
              <a:t>в задачах науки о данных»</a:t>
            </a:r>
          </a:p>
        </p:txBody>
      </p:sp>
    </p:spTree>
    <p:extLst>
      <p:ext uri="{BB962C8B-B14F-4D97-AF65-F5344CB8AC3E}">
        <p14:creationId xmlns:p14="http://schemas.microsoft.com/office/powerpoint/2010/main" val="1366484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1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5DF69CE-0707-4F04-9DE1-43EF6ECF39E3}"/>
              </a:ext>
            </a:extLst>
          </p:cNvPr>
          <p:cNvSpPr txBox="1"/>
          <p:nvPr/>
        </p:nvSpPr>
        <p:spPr>
          <a:xfrm>
            <a:off x="1479884" y="2875002"/>
            <a:ext cx="92322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dirty="0">
                <a:solidFill>
                  <a:srgbClr val="D4D0C8"/>
                </a:solidFill>
                <a:latin typeface="Oswald ExtraLight" pitchFamily="2" charset="-52"/>
              </a:rPr>
              <a:t>СПАСИБО ЗА ВНИМАНИЕ</a:t>
            </a:r>
            <a:endParaRPr lang="ru-UA" sz="3200" i="1" dirty="0">
              <a:solidFill>
                <a:srgbClr val="D4D0C8"/>
              </a:solidFill>
              <a:latin typeface="Oswald ExtraLigh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19054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Сильные стороны пакета </a:t>
            </a:r>
            <a:r>
              <a:rPr lang="en-US" dirty="0" err="1">
                <a:solidFill>
                  <a:srgbClr val="D4D0C8"/>
                </a:solidFill>
                <a:latin typeface="Oswald" pitchFamily="2" charset="-52"/>
              </a:rPr>
              <a:t>purrr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53249-6F30-4AAB-B476-4C30FBA5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008" y="1588168"/>
            <a:ext cx="11550316" cy="5116461"/>
          </a:xfrm>
          <a:solidFill>
            <a:srgbClr val="D4D0C8"/>
          </a:solidFill>
          <a:ln>
            <a:noFill/>
          </a:ln>
          <a:effectLst>
            <a:softEdge rad="63500"/>
          </a:effectLst>
        </p:spPr>
        <p:txBody>
          <a:bodyPr/>
          <a:lstStyle/>
          <a:p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Функции </a:t>
            </a:r>
            <a:r>
              <a:rPr lang="en-US" dirty="0" err="1">
                <a:solidFill>
                  <a:srgbClr val="33415A"/>
                </a:solidFill>
                <a:latin typeface="Oswald ExtraLight" pitchFamily="2" charset="-52"/>
              </a:rPr>
              <a:t>purrr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хорошо сочетаются с конвейерами </a:t>
            </a:r>
            <a:r>
              <a:rPr lang="en-US" dirty="0" err="1">
                <a:solidFill>
                  <a:srgbClr val="33415A"/>
                </a:solidFill>
                <a:latin typeface="Oswald ExtraLight" pitchFamily="2" charset="-52"/>
              </a:rPr>
              <a:t>magrittr</a:t>
            </a:r>
            <a:endParaRPr lang="en-US" dirty="0">
              <a:solidFill>
                <a:srgbClr val="33415A"/>
              </a:solidFill>
              <a:latin typeface="Oswald ExtraLight" pitchFamily="2" charset="-52"/>
            </a:endParaRPr>
          </a:p>
          <a:p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Функции </a:t>
            </a:r>
            <a:r>
              <a:rPr lang="en-US" dirty="0" err="1">
                <a:solidFill>
                  <a:srgbClr val="33415A"/>
                </a:solidFill>
                <a:latin typeface="Oswald ExtraLight" pitchFamily="2" charset="-52"/>
              </a:rPr>
              <a:t>purrr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являются </a:t>
            </a:r>
            <a:r>
              <a:rPr lang="ru-RU" dirty="0" err="1">
                <a:solidFill>
                  <a:srgbClr val="33415A"/>
                </a:solidFill>
                <a:latin typeface="Oswald ExtraLight" pitchFamily="2" charset="-52"/>
              </a:rPr>
              <a:t>типоустойчивыми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, и возвращают результат в ожидаемом формате, в базовом 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R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это реализовано только в функции </a:t>
            </a:r>
            <a:r>
              <a:rPr lang="en-US" dirty="0" err="1">
                <a:solidFill>
                  <a:srgbClr val="33415A"/>
                </a:solidFill>
                <a:latin typeface="Oswald ExtraLight" pitchFamily="2" charset="-52"/>
              </a:rPr>
              <a:t>vapply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().</a:t>
            </a:r>
          </a:p>
          <a:p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Функции </a:t>
            </a:r>
            <a:r>
              <a:rPr lang="en-US" dirty="0" err="1">
                <a:solidFill>
                  <a:srgbClr val="33415A"/>
                </a:solidFill>
                <a:latin typeface="Oswald ExtraLight" pitchFamily="2" charset="-52"/>
              </a:rPr>
              <a:t>purrr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поддерживают сокращённый синтаксис за счёт формул.</a:t>
            </a:r>
            <a:endParaRPr lang="en-US" dirty="0">
              <a:solidFill>
                <a:srgbClr val="33415A"/>
              </a:solidFill>
              <a:latin typeface="Oswald ExtraLight" pitchFamily="2" charset="-52"/>
            </a:endParaRPr>
          </a:p>
          <a:p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Функции </a:t>
            </a:r>
            <a:r>
              <a:rPr lang="en-US" dirty="0" err="1">
                <a:solidFill>
                  <a:srgbClr val="33415A"/>
                </a:solidFill>
                <a:latin typeface="Oswald ExtraLight" pitchFamily="2" charset="-52"/>
              </a:rPr>
              <a:t>purrr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могут итерироваться одновременно по любому количеству объектов считывая данные для аргументов функций из фрейма.</a:t>
            </a:r>
          </a:p>
          <a:p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Пакет </a:t>
            </a:r>
            <a:r>
              <a:rPr lang="en-US" dirty="0" err="1">
                <a:solidFill>
                  <a:srgbClr val="33415A"/>
                </a:solidFill>
                <a:latin typeface="Oswald ExtraLight" pitchFamily="2" charset="-52"/>
              </a:rPr>
              <a:t>purrr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позволяет по очереди применить набор разных функций к объектам.</a:t>
            </a:r>
          </a:p>
          <a:p>
            <a:r>
              <a:rPr lang="en-US" dirty="0" err="1">
                <a:solidFill>
                  <a:srgbClr val="33415A"/>
                </a:solidFill>
                <a:latin typeface="Oswald ExtraLight" pitchFamily="2" charset="-52"/>
              </a:rPr>
              <a:t>purrr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имеет набор функций для обработки ошибок, полученных в результате итерирования.</a:t>
            </a:r>
          </a:p>
          <a:p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…</a:t>
            </a:r>
            <a:endParaRPr lang="en-US" dirty="0">
              <a:solidFill>
                <a:srgbClr val="33415A"/>
              </a:solidFill>
              <a:latin typeface="Oswald ExtraLight" pitchFamily="2" charset="-52"/>
            </a:endParaRPr>
          </a:p>
          <a:p>
            <a:endParaRPr lang="en-US" dirty="0">
              <a:solidFill>
                <a:srgbClr val="33415A"/>
              </a:solidFill>
              <a:latin typeface="Oswald ExtraLight" pitchFamily="2" charset="-52"/>
            </a:endParaRPr>
          </a:p>
          <a:p>
            <a:endParaRPr lang="ru-RU" dirty="0">
              <a:solidFill>
                <a:srgbClr val="33415A"/>
              </a:solidFill>
              <a:latin typeface="Oswald ExtraLigh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94561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Семейства функций в </a:t>
            </a:r>
            <a:r>
              <a:rPr lang="en-US" dirty="0" err="1">
                <a:solidFill>
                  <a:srgbClr val="D4D0C8"/>
                </a:solidFill>
                <a:latin typeface="Oswald" pitchFamily="2" charset="-52"/>
              </a:rPr>
              <a:t>purrr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53249-6F30-4AAB-B476-4C30FBA5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008" y="1588168"/>
            <a:ext cx="11550316" cy="5116461"/>
          </a:xfrm>
          <a:solidFill>
            <a:srgbClr val="D4D0C8"/>
          </a:solidFill>
          <a:ln>
            <a:noFill/>
          </a:ln>
          <a:effectLst>
            <a:softEdge rad="63500"/>
          </a:effectLst>
        </p:spPr>
        <p:txBody>
          <a:bodyPr/>
          <a:lstStyle/>
          <a:p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map_* -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итерируются по объекту подобно функциям семейства 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apply*</a:t>
            </a:r>
          </a:p>
          <a:p>
            <a:r>
              <a:rPr lang="en-US" dirty="0" err="1">
                <a:solidFill>
                  <a:srgbClr val="33415A"/>
                </a:solidFill>
                <a:latin typeface="Oswald ExtraLight" pitchFamily="2" charset="-52"/>
              </a:rPr>
              <a:t>pmap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_* -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позволяет итерировать по любому количеству объектов, принимая аргументы применяемой функции в виде таблицы или списка</a:t>
            </a:r>
          </a:p>
          <a:p>
            <a:r>
              <a:rPr lang="en-US" dirty="0" err="1">
                <a:solidFill>
                  <a:srgbClr val="33415A"/>
                </a:solidFill>
                <a:latin typeface="Oswald ExtraLight" pitchFamily="2" charset="-52"/>
              </a:rPr>
              <a:t>invoke_map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 –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позволяет применять различные функции к объекту</a:t>
            </a:r>
            <a:endParaRPr lang="en-US" dirty="0">
              <a:solidFill>
                <a:srgbClr val="33415A"/>
              </a:solidFill>
              <a:latin typeface="Oswald ExtraLight" pitchFamily="2" charset="-52"/>
            </a:endParaRPr>
          </a:p>
          <a:p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walk* -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 выполняют действия не возвращая результат, например сохраняют файлы</a:t>
            </a:r>
            <a:endParaRPr lang="en-US" dirty="0">
              <a:solidFill>
                <a:srgbClr val="33415A"/>
              </a:solidFill>
              <a:latin typeface="Oswald ExtraLight" pitchFamily="2" charset="-52"/>
            </a:endParaRPr>
          </a:p>
          <a:p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keep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и 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discord –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 функции фильтрующие результат</a:t>
            </a:r>
          </a:p>
          <a:p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reduce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и 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accumulate –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функции которые применяют по очереди заданную функцию к парам объектов</a:t>
            </a:r>
            <a:endParaRPr lang="en-US" dirty="0">
              <a:solidFill>
                <a:srgbClr val="33415A"/>
              </a:solidFill>
              <a:latin typeface="Oswald ExtraLight" pitchFamily="2" charset="-52"/>
            </a:endParaRPr>
          </a:p>
          <a:p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possibly, safely, quietly -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функции обработки ошибок</a:t>
            </a:r>
            <a:endParaRPr lang="en-US" dirty="0">
              <a:solidFill>
                <a:srgbClr val="33415A"/>
              </a:solidFill>
              <a:latin typeface="Oswald ExtraLight" pitchFamily="2" charset="-52"/>
            </a:endParaRPr>
          </a:p>
          <a:p>
            <a:endParaRPr lang="ru-RU" dirty="0">
              <a:solidFill>
                <a:srgbClr val="33415A"/>
              </a:solidFill>
              <a:latin typeface="Oswald ExtraLight" pitchFamily="2" charset="-52"/>
            </a:endParaRPr>
          </a:p>
          <a:p>
            <a:endParaRPr lang="ru-RU" dirty="0">
              <a:solidFill>
                <a:srgbClr val="33415A"/>
              </a:solidFill>
              <a:latin typeface="Oswald ExtraLigh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83588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 Семейство </a:t>
            </a:r>
            <a:r>
              <a:rPr lang="en-US" dirty="0">
                <a:solidFill>
                  <a:srgbClr val="D4D0C8"/>
                </a:solidFill>
                <a:latin typeface="Oswald" pitchFamily="2" charset="-52"/>
              </a:rPr>
              <a:t>map()</a:t>
            </a:r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- функции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53249-6F30-4AAB-B476-4C30FBA5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008" y="1588168"/>
            <a:ext cx="11550316" cy="5116461"/>
          </a:xfrm>
          <a:solidFill>
            <a:srgbClr val="D4D0C8"/>
          </a:solidFill>
          <a:ln>
            <a:noFill/>
          </a:ln>
          <a:effectLst>
            <a:softEdge rad="63500"/>
          </a:effectLst>
        </p:spPr>
        <p:txBody>
          <a:bodyPr/>
          <a:lstStyle/>
          <a:p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map()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 – аналог </a:t>
            </a:r>
            <a:r>
              <a:rPr lang="en-US" dirty="0" err="1">
                <a:solidFill>
                  <a:srgbClr val="33415A"/>
                </a:solidFill>
                <a:latin typeface="Oswald ExtraLight" pitchFamily="2" charset="-52"/>
              </a:rPr>
              <a:t>lapply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()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, возвращает список</a:t>
            </a:r>
          </a:p>
          <a:p>
            <a:r>
              <a:rPr lang="en-US" dirty="0" err="1">
                <a:solidFill>
                  <a:srgbClr val="33415A"/>
                </a:solidFill>
                <a:latin typeface="Oswald ExtraLight" pitchFamily="2" charset="-52"/>
              </a:rPr>
              <a:t>map_lgl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()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 –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возвращает логический вектор</a:t>
            </a:r>
          </a:p>
          <a:p>
            <a:r>
              <a:rPr lang="en-US" dirty="0" err="1">
                <a:solidFill>
                  <a:srgbClr val="33415A"/>
                </a:solidFill>
                <a:latin typeface="Oswald ExtraLight" pitchFamily="2" charset="-52"/>
              </a:rPr>
              <a:t>map_chr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() – возвращает текстовый вектор</a:t>
            </a:r>
          </a:p>
          <a:p>
            <a:r>
              <a:rPr lang="en-US" dirty="0" err="1">
                <a:solidFill>
                  <a:srgbClr val="33415A"/>
                </a:solidFill>
                <a:latin typeface="Oswald ExtraLight" pitchFamily="2" charset="-52"/>
              </a:rPr>
              <a:t>map_int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() – </a:t>
            </a:r>
            <a:r>
              <a:rPr lang="ru-RU" dirty="0" err="1">
                <a:solidFill>
                  <a:srgbClr val="33415A"/>
                </a:solidFill>
                <a:latin typeface="Oswald ExtraLight" pitchFamily="2" charset="-52"/>
              </a:rPr>
              <a:t>возв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p</a:t>
            </a:r>
            <a:r>
              <a:rPr lang="ru-RU" dirty="0" err="1">
                <a:solidFill>
                  <a:srgbClr val="33415A"/>
                </a:solidFill>
                <a:latin typeface="Oswald ExtraLight" pitchFamily="2" charset="-52"/>
              </a:rPr>
              <a:t>ащает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 целочисленный вектор</a:t>
            </a:r>
          </a:p>
          <a:p>
            <a:r>
              <a:rPr lang="en-US" dirty="0" err="1">
                <a:solidFill>
                  <a:srgbClr val="33415A"/>
                </a:solidFill>
                <a:latin typeface="Oswald ExtraLight" pitchFamily="2" charset="-52"/>
              </a:rPr>
              <a:t>map_dbl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() – возвращает вектор чисел с плавающей запятой</a:t>
            </a:r>
          </a:p>
          <a:p>
            <a:r>
              <a:rPr lang="en-US" dirty="0" err="1">
                <a:solidFill>
                  <a:srgbClr val="33415A"/>
                </a:solidFill>
                <a:latin typeface="Oswald ExtraLight" pitchFamily="2" charset="-52"/>
              </a:rPr>
              <a:t>map_df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()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, </a:t>
            </a:r>
            <a:r>
              <a:rPr lang="en-US" dirty="0" err="1">
                <a:solidFill>
                  <a:srgbClr val="33415A"/>
                </a:solidFill>
                <a:latin typeface="Oswald ExtraLight" pitchFamily="2" charset="-52"/>
              </a:rPr>
              <a:t>map_dfr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(), </a:t>
            </a:r>
            <a:r>
              <a:rPr lang="en-US" dirty="0" err="1">
                <a:solidFill>
                  <a:srgbClr val="33415A"/>
                </a:solidFill>
                <a:latin typeface="Oswald ExtraLight" pitchFamily="2" charset="-52"/>
              </a:rPr>
              <a:t>map_dfc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() – возвращают таблицу</a:t>
            </a:r>
            <a:endParaRPr lang="en-US" dirty="0">
              <a:solidFill>
                <a:srgbClr val="33415A"/>
              </a:solidFill>
              <a:latin typeface="Oswald ExtraLigh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317936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 Семейство </a:t>
            </a:r>
            <a:r>
              <a:rPr lang="en-US" dirty="0">
                <a:solidFill>
                  <a:srgbClr val="D4D0C8"/>
                </a:solidFill>
                <a:latin typeface="Oswald" pitchFamily="2" charset="-52"/>
              </a:rPr>
              <a:t>map()</a:t>
            </a:r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- аргументы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53249-6F30-4AAB-B476-4C30FBA5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008" y="1588168"/>
            <a:ext cx="11550316" cy="5116461"/>
          </a:xfrm>
          <a:solidFill>
            <a:srgbClr val="D4D0C8"/>
          </a:solidFill>
          <a:ln>
            <a:noFill/>
          </a:ln>
          <a:effectLst>
            <a:softEdge rad="63500"/>
          </a:effectLst>
        </p:spPr>
        <p:txBody>
          <a:bodyPr/>
          <a:lstStyle/>
          <a:p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.x –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объект, элементы которого необходимо перебрать</a:t>
            </a:r>
          </a:p>
          <a:p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.f–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функция, которую будем применять</a:t>
            </a:r>
          </a:p>
          <a:p>
            <a:r>
              <a:rPr lang="ru-RU" b="1" dirty="0">
                <a:solidFill>
                  <a:srgbClr val="33415A"/>
                </a:solidFill>
                <a:latin typeface="Oswald ExtraLight" pitchFamily="2" charset="-52"/>
              </a:rPr>
              <a:t>…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 - аргументы функции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.f</a:t>
            </a:r>
          </a:p>
          <a:p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.id –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позволяет добавить столбец с идентификатором элемента входящего объекта (доступно только в </a:t>
            </a:r>
            <a:r>
              <a:rPr lang="en-US" dirty="0" err="1">
                <a:solidFill>
                  <a:srgbClr val="33415A"/>
                </a:solidFill>
                <a:latin typeface="Oswald ExtraLight" pitchFamily="2" charset="-52"/>
              </a:rPr>
              <a:t>map_dfr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*())</a:t>
            </a:r>
            <a:endParaRPr lang="en-US" dirty="0">
              <a:solidFill>
                <a:srgbClr val="33415A"/>
              </a:solidFill>
              <a:latin typeface="Oswald ExtraLight" pitchFamily="2" charset="-52"/>
            </a:endParaRPr>
          </a:p>
          <a:p>
            <a:endParaRPr lang="ru-RU" dirty="0">
              <a:solidFill>
                <a:srgbClr val="33415A"/>
              </a:solidFill>
              <a:latin typeface="Oswald ExtraLigh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624872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 Итерирование одновременно по нескольким объектам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53249-6F30-4AAB-B476-4C30FBA5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008" y="1588168"/>
            <a:ext cx="11550316" cy="5116461"/>
          </a:xfrm>
          <a:solidFill>
            <a:srgbClr val="D4D0C8"/>
          </a:solidFill>
          <a:ln>
            <a:noFill/>
          </a:ln>
          <a:effectLst>
            <a:softEdge rad="63500"/>
          </a:effectLst>
        </p:spPr>
        <p:txBody>
          <a:bodyPr/>
          <a:lstStyle/>
          <a:p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map2_*() –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итерирование по двум объектам</a:t>
            </a:r>
          </a:p>
          <a:p>
            <a:r>
              <a:rPr lang="en-US" dirty="0" err="1">
                <a:solidFill>
                  <a:srgbClr val="33415A"/>
                </a:solidFill>
                <a:latin typeface="Oswald ExtraLight" pitchFamily="2" charset="-52"/>
              </a:rPr>
              <a:t>pmap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_*() –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итерирование более чем по двум объектам</a:t>
            </a:r>
          </a:p>
        </p:txBody>
      </p:sp>
    </p:spTree>
    <p:extLst>
      <p:ext uri="{BB962C8B-B14F-4D97-AF65-F5344CB8AC3E}">
        <p14:creationId xmlns:p14="http://schemas.microsoft.com/office/powerpoint/2010/main" val="4255342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 Синтаксис формул в </a:t>
            </a:r>
            <a:r>
              <a:rPr lang="en-US" dirty="0" err="1">
                <a:solidFill>
                  <a:srgbClr val="D4D0C8"/>
                </a:solidFill>
                <a:latin typeface="Oswald" pitchFamily="2" charset="-52"/>
              </a:rPr>
              <a:t>purrr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53249-6F30-4AAB-B476-4C30FBA5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008" y="1588168"/>
            <a:ext cx="11550316" cy="5116461"/>
          </a:xfrm>
          <a:solidFill>
            <a:srgbClr val="D4D0C8"/>
          </a:solidFill>
          <a:ln>
            <a:noFill/>
          </a:ln>
          <a:effectLst>
            <a:softEdge rad="63500"/>
          </a:effectLst>
        </p:spPr>
        <p:txBody>
          <a:bodyPr/>
          <a:lstStyle/>
          <a:p>
            <a:pPr marL="0" indent="0" algn="ctr">
              <a:buNone/>
            </a:pPr>
            <a:endParaRPr lang="ru-RU" dirty="0">
              <a:solidFill>
                <a:srgbClr val="33415A"/>
              </a:solidFill>
              <a:latin typeface="Oswald ExtraLight" pitchFamily="2" charset="-52"/>
            </a:endParaRPr>
          </a:p>
          <a:p>
            <a:pPr marL="0" indent="0" algn="ctr">
              <a:buNone/>
            </a:pPr>
            <a:r>
              <a:rPr lang="ru-RU" sz="4000" b="1" dirty="0">
                <a:solidFill>
                  <a:srgbClr val="33415A"/>
                </a:solidFill>
                <a:latin typeface="Oswald ExtraLight" pitchFamily="2" charset="-52"/>
              </a:rPr>
              <a:t>Знак тильды (</a:t>
            </a:r>
            <a:r>
              <a:rPr lang="en-US" sz="4000" b="1" dirty="0">
                <a:solidFill>
                  <a:srgbClr val="33415A"/>
                </a:solidFill>
                <a:latin typeface="Oswald ExtraLight" pitchFamily="2" charset="-52"/>
              </a:rPr>
              <a:t>~</a:t>
            </a:r>
            <a:r>
              <a:rPr lang="ru-RU" sz="4000" b="1" dirty="0">
                <a:solidFill>
                  <a:srgbClr val="33415A"/>
                </a:solidFill>
                <a:latin typeface="Oswald ExtraLight" pitchFamily="2" charset="-52"/>
              </a:rPr>
              <a:t>) заменяет </a:t>
            </a:r>
            <a:r>
              <a:rPr lang="en-US" sz="4000" b="1" dirty="0">
                <a:solidFill>
                  <a:srgbClr val="33415A"/>
                </a:solidFill>
                <a:latin typeface="Oswald ExtraLight" pitchFamily="2" charset="-52"/>
              </a:rPr>
              <a:t>function(.x)</a:t>
            </a:r>
            <a:endParaRPr lang="ru-RU" sz="4000" b="1" dirty="0">
              <a:solidFill>
                <a:srgbClr val="33415A"/>
              </a:solidFill>
              <a:latin typeface="Oswald ExtraLight" pitchFamily="2" charset="-52"/>
            </a:endParaRPr>
          </a:p>
          <a:p>
            <a:pPr marL="0" indent="0" algn="ctr">
              <a:buNone/>
            </a:pPr>
            <a:endParaRPr lang="en-US" dirty="0">
              <a:solidFill>
                <a:srgbClr val="33415A"/>
              </a:solidFill>
              <a:latin typeface="Oswald ExtraLight" pitchFamily="2" charset="-52"/>
            </a:endParaRPr>
          </a:p>
          <a:p>
            <a:pPr marL="0" indent="0" algn="ctr">
              <a:buNone/>
            </a:pPr>
            <a:r>
              <a:rPr lang="ru-RU" b="1" dirty="0">
                <a:solidFill>
                  <a:srgbClr val="33415A"/>
                </a:solidFill>
                <a:latin typeface="Oswald ExtraLight" pitchFamily="2" charset="-52"/>
              </a:rPr>
              <a:t>Обращение к аргументам анонимной функции:</a:t>
            </a:r>
          </a:p>
          <a:p>
            <a:pPr algn="ctr"/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Если аргумент один – точка</a:t>
            </a:r>
          </a:p>
          <a:p>
            <a:pPr algn="ctr"/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Если два аргумента 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.x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и 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.y</a:t>
            </a:r>
          </a:p>
          <a:p>
            <a:pPr algn="ctr"/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Если более двух аргументов ..1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, ..2, ..3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и т.д.</a:t>
            </a:r>
          </a:p>
        </p:txBody>
      </p:sp>
    </p:spTree>
    <p:extLst>
      <p:ext uri="{BB962C8B-B14F-4D97-AF65-F5344CB8AC3E}">
        <p14:creationId xmlns:p14="http://schemas.microsoft.com/office/powerpoint/2010/main" val="3481030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00616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Функции </a:t>
            </a:r>
            <a:r>
              <a:rPr lang="en-US" dirty="0">
                <a:solidFill>
                  <a:srgbClr val="D4D0C8"/>
                </a:solidFill>
                <a:latin typeface="Oswald" pitchFamily="2" charset="-52"/>
              </a:rPr>
              <a:t>walk(),</a:t>
            </a:r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</a:t>
            </a:r>
            <a:r>
              <a:rPr lang="en-US" dirty="0">
                <a:solidFill>
                  <a:srgbClr val="D4D0C8"/>
                </a:solidFill>
                <a:latin typeface="Oswald" pitchFamily="2" charset="-52"/>
              </a:rPr>
              <a:t>walk2() </a:t>
            </a:r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и </a:t>
            </a:r>
            <a:r>
              <a:rPr lang="en-US" dirty="0" err="1">
                <a:solidFill>
                  <a:srgbClr val="D4D0C8"/>
                </a:solidFill>
                <a:latin typeface="Oswald" pitchFamily="2" charset="-52"/>
              </a:rPr>
              <a:t>pwalk</a:t>
            </a:r>
            <a:r>
              <a:rPr lang="en-US" dirty="0">
                <a:solidFill>
                  <a:srgbClr val="D4D0C8"/>
                </a:solidFill>
                <a:latin typeface="Oswald" pitchFamily="2" charset="-52"/>
              </a:rPr>
              <a:t>()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53249-6F30-4AAB-B476-4C30FBA5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008" y="1588168"/>
            <a:ext cx="11550316" cy="5116461"/>
          </a:xfrm>
          <a:solidFill>
            <a:srgbClr val="D4D0C8"/>
          </a:solidFill>
          <a:ln>
            <a:noFill/>
          </a:ln>
          <a:effectLst>
            <a:softEdge rad="63500"/>
          </a:effectLst>
        </p:spPr>
        <p:txBody>
          <a:bodyPr/>
          <a:lstStyle/>
          <a:p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Сохранение данных в файл</a:t>
            </a:r>
          </a:p>
          <a:p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Сохранение графиков в файл</a:t>
            </a:r>
          </a:p>
          <a:p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Отправка сообщений</a:t>
            </a:r>
          </a:p>
          <a:p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Любые другие действия, в которых вы не ожидаете от функции исходящих данных</a:t>
            </a:r>
          </a:p>
          <a:p>
            <a:endParaRPr lang="en-US" dirty="0">
              <a:solidFill>
                <a:srgbClr val="33415A"/>
              </a:solidFill>
              <a:latin typeface="Oswald ExtraLigh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621632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Функции </a:t>
            </a:r>
            <a:r>
              <a:rPr lang="en-US" dirty="0">
                <a:solidFill>
                  <a:srgbClr val="D4D0C8"/>
                </a:solidFill>
                <a:latin typeface="Oswald" pitchFamily="2" charset="-52"/>
              </a:rPr>
              <a:t>keep() </a:t>
            </a:r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и </a:t>
            </a:r>
            <a:r>
              <a:rPr lang="en-US" dirty="0">
                <a:solidFill>
                  <a:srgbClr val="D4D0C8"/>
                </a:solidFill>
                <a:latin typeface="Oswald" pitchFamily="2" charset="-52"/>
              </a:rPr>
              <a:t>discord()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53249-6F30-4AAB-B476-4C30FBA5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008" y="1588168"/>
            <a:ext cx="11550316" cy="5116461"/>
          </a:xfrm>
          <a:solidFill>
            <a:srgbClr val="D4D0C8"/>
          </a:solidFill>
          <a:ln>
            <a:noFill/>
          </a:ln>
          <a:effectLst>
            <a:softEdge rad="63500"/>
          </a:effectLst>
        </p:spPr>
        <p:txBody>
          <a:bodyPr/>
          <a:lstStyle/>
          <a:p>
            <a:endParaRPr lang="en-US" dirty="0">
              <a:solidFill>
                <a:srgbClr val="33415A"/>
              </a:solidFill>
              <a:latin typeface="Oswald ExtraLight" pitchFamily="2" charset="-52"/>
            </a:endParaRPr>
          </a:p>
          <a:p>
            <a:endParaRPr lang="en-US" dirty="0">
              <a:solidFill>
                <a:srgbClr val="33415A"/>
              </a:solidFill>
              <a:latin typeface="Oswald ExtraLight" pitchFamily="2" charset="-52"/>
            </a:endParaRPr>
          </a:p>
          <a:p>
            <a:pPr marL="0" indent="0" algn="ctr">
              <a:buNone/>
            </a:pPr>
            <a:r>
              <a:rPr lang="ru-RU" sz="4000" dirty="0">
                <a:solidFill>
                  <a:srgbClr val="33415A"/>
                </a:solidFill>
                <a:latin typeface="Oswald ExtraLight" pitchFamily="2" charset="-52"/>
              </a:rPr>
              <a:t>Позволяют фильтровать полученные результаты по заданному условию</a:t>
            </a:r>
          </a:p>
        </p:txBody>
      </p:sp>
    </p:spTree>
    <p:extLst>
      <p:ext uri="{BB962C8B-B14F-4D97-AF65-F5344CB8AC3E}">
        <p14:creationId xmlns:p14="http://schemas.microsoft.com/office/powerpoint/2010/main" val="23720675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491</Words>
  <Application>Microsoft Office PowerPoint</Application>
  <PresentationFormat>Широкоэкранный</PresentationFormat>
  <Paragraphs>61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Oswald</vt:lpstr>
      <vt:lpstr>Oswald ExtraLight</vt:lpstr>
      <vt:lpstr>Тема Office</vt:lpstr>
      <vt:lpstr>Презентация PowerPoint</vt:lpstr>
      <vt:lpstr> Сильные стороны пакета purrr</vt:lpstr>
      <vt:lpstr> Семейства функций в purrr</vt:lpstr>
      <vt:lpstr>  Семейство map() - функции</vt:lpstr>
      <vt:lpstr>  Семейство map() - аргументы</vt:lpstr>
      <vt:lpstr>  Итерирование одновременно по нескольким объектам</vt:lpstr>
      <vt:lpstr>  Синтаксис формул в purrr</vt:lpstr>
      <vt:lpstr> Функции walk(), walk2() и pwalk()</vt:lpstr>
      <vt:lpstr> Функции keep() и discord()</vt:lpstr>
      <vt:lpstr> Функции invoke_*()</vt:lpstr>
      <vt:lpstr> Функции reduce() и accumulate()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 Селезнев</dc:creator>
  <cp:lastModifiedBy>Алексей Селезнев</cp:lastModifiedBy>
  <cp:revision>20</cp:revision>
  <dcterms:created xsi:type="dcterms:W3CDTF">2020-12-17T17:15:15Z</dcterms:created>
  <dcterms:modified xsi:type="dcterms:W3CDTF">2021-11-21T11:43:30Z</dcterms:modified>
</cp:coreProperties>
</file>