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7" r:id="rId7"/>
    <p:sldId id="263" r:id="rId8"/>
    <p:sldId id="264" r:id="rId9"/>
    <p:sldId id="265" r:id="rId10"/>
    <p:sldId id="266" r:id="rId11"/>
    <p:sldId id="259" r:id="rId12"/>
  </p:sldIdLst>
  <p:sldSz cx="12192000" cy="6858000"/>
  <p:notesSz cx="6858000" cy="9144000"/>
  <p:defaultTextStyle>
    <a:defPPr>
      <a:defRPr lang="ru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415A"/>
    <a:srgbClr val="D4D0C8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C8AFA3-8D4B-4FB6-82DF-5B69591E9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A46AB27-7D80-4890-9419-AFB0776606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A1418AA-D88E-4383-B2C5-90C88F167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3D2C7-6FDF-44F9-9F47-4A1301A63EA7}" type="datetimeFigureOut">
              <a:rPr lang="ru-UA" smtClean="0"/>
              <a:t>01/13/2022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5C6F221-C20B-4B20-B3FA-C377BF5E8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BAAAB2C-9388-4D4B-AADC-557A8CD99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83E24-1F67-4DFB-AFD6-A93E27F73120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486345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65EE55-C264-405B-BAFF-C911A6FA7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D41074D-ED27-475F-BD1A-DF20832979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A56A232-A471-438F-9CE0-84F90ECA6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3D2C7-6FDF-44F9-9F47-4A1301A63EA7}" type="datetimeFigureOut">
              <a:rPr lang="ru-UA" smtClean="0"/>
              <a:t>01/13/2022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F7087F4-6110-4401-8EE5-09AEFB104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F9F2EBC-3F22-4FFF-8B11-E675AB366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83E24-1F67-4DFB-AFD6-A93E27F73120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472215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BB6DFCB-472F-4830-9E86-6C7D09DE19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D621A82-B920-4ECF-A027-48E4B479B9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C3BD412-A992-4922-B6D3-39DC27BBE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3D2C7-6FDF-44F9-9F47-4A1301A63EA7}" type="datetimeFigureOut">
              <a:rPr lang="ru-UA" smtClean="0"/>
              <a:t>01/13/2022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09748E9-F8BE-498C-8B43-EC92F1927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5EFD3E7-7D7D-41E3-8011-83C9D3267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83E24-1F67-4DFB-AFD6-A93E27F73120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903213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5C40E3-9B2B-43B8-9FE8-CF32BAADF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D668ABE-21D6-42DB-A63A-08673AEA6A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5B69066-FBFA-40A4-A754-7081C2D1E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3D2C7-6FDF-44F9-9F47-4A1301A63EA7}" type="datetimeFigureOut">
              <a:rPr lang="ru-UA" smtClean="0"/>
              <a:t>01/13/2022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D9B3EA4-D3AE-4682-9E1F-48C8CE053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6FAEB94-158F-4BFE-BF12-0FEF3F006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83E24-1F67-4DFB-AFD6-A93E27F73120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968459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AF8E5F-67F7-4DBA-BA85-A0AA9F7B0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5F06BEC-A3C9-4CD0-9C58-F3A4C8B571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63A910E-894E-4342-A4FB-5FB46B925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3D2C7-6FDF-44F9-9F47-4A1301A63EA7}" type="datetimeFigureOut">
              <a:rPr lang="ru-UA" smtClean="0"/>
              <a:t>01/13/2022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E1308C7-B474-4ACF-9D3C-6D3C39A46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D427BE4-AD88-4E2D-9C1F-55F4590A6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83E24-1F67-4DFB-AFD6-A93E27F73120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474252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48D6FD-61ED-48BC-B63B-0AC3C5241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B9083CD-33DA-4925-9A85-F6BCFE98E2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C4EA9AC-DAD6-41D6-9D9F-CDB159FBC9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7989617-C42F-43AF-8DD8-4B2D7A244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3D2C7-6FDF-44F9-9F47-4A1301A63EA7}" type="datetimeFigureOut">
              <a:rPr lang="ru-UA" smtClean="0"/>
              <a:t>01/13/2022</a:t>
            </a:fld>
            <a:endParaRPr lang="ru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8BECBF5-A217-44EB-B3A2-ABAE1064D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A9D6CAE-D2A8-43B6-B3FF-D4F001F73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83E24-1F67-4DFB-AFD6-A93E27F73120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185015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2888C9-E585-4497-9F41-1BB71D6DB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6FBF472-4C46-4EA5-96FD-C3AFBAFD23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8A0A324-27F5-48CC-A681-E990182301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240A75D-0492-4BD4-9BC9-A0E97AC89F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B24AC8C-23A2-4C0E-8FC4-C20734F611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9AB9322-6140-4792-94DF-038412E68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3D2C7-6FDF-44F9-9F47-4A1301A63EA7}" type="datetimeFigureOut">
              <a:rPr lang="ru-UA" smtClean="0"/>
              <a:t>01/13/2022</a:t>
            </a:fld>
            <a:endParaRPr lang="ru-UA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8C2BF2D-C3E1-4852-A31E-A09DAA1B5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610A890-B7ED-40BF-8246-71F988CF4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83E24-1F67-4DFB-AFD6-A93E27F73120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567069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9FFF01-01BA-44B2-ADCC-05C5CDFE8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A033051-F453-4FF2-99D0-8901FED59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3D2C7-6FDF-44F9-9F47-4A1301A63EA7}" type="datetimeFigureOut">
              <a:rPr lang="ru-UA" smtClean="0"/>
              <a:t>01/13/2022</a:t>
            </a:fld>
            <a:endParaRPr lang="ru-UA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7654288-A7E2-43B0-A90B-6901C4136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9208CE2-7A69-4EB0-B71E-A4C223854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83E24-1F67-4DFB-AFD6-A93E27F73120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554774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8E85800-3C1A-4ED9-9DCB-31B172593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3D2C7-6FDF-44F9-9F47-4A1301A63EA7}" type="datetimeFigureOut">
              <a:rPr lang="ru-UA" smtClean="0"/>
              <a:t>01/13/2022</a:t>
            </a:fld>
            <a:endParaRPr lang="ru-UA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AD603BA-E5E8-4794-930F-FB8D6281B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8F4696D-4E51-4A49-86AE-07BD90E07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83E24-1F67-4DFB-AFD6-A93E27F73120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24033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ECB3D0-5012-4C42-95ED-2B9F665D5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973426F-92B1-4094-8670-10CF14EB10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8F98FD8-6423-488C-BDC4-C3B60B6714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669DAC4-11CF-47A7-9C58-B00DC4846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3D2C7-6FDF-44F9-9F47-4A1301A63EA7}" type="datetimeFigureOut">
              <a:rPr lang="ru-UA" smtClean="0"/>
              <a:t>01/13/2022</a:t>
            </a:fld>
            <a:endParaRPr lang="ru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20F0E48-997C-4121-A89D-5E911DB2F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C422CF2-C2B9-4202-A693-72E37FBE5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83E24-1F67-4DFB-AFD6-A93E27F73120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039085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5EE198-79E3-4B37-A9DC-D5646B7D0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C5F7A5E-53CC-4560-BFED-8B89E33E4D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79A88FE-DF76-4F33-93E8-5B4824A109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5076A39-1EF5-4CAF-8EC3-38D9B2E87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3D2C7-6FDF-44F9-9F47-4A1301A63EA7}" type="datetimeFigureOut">
              <a:rPr lang="ru-UA" smtClean="0"/>
              <a:t>01/13/2022</a:t>
            </a:fld>
            <a:endParaRPr lang="ru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BFFFC55-56DB-4DB2-8DF9-836809CFC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9F3BE68-18A9-42A6-9A68-8C2065CAA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83E24-1F67-4DFB-AFD6-A93E27F73120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7412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7B716B-1BD7-4DE4-B7FD-9F572E2BF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02E2C44-8461-4F7B-9421-E8010E410A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39B1BC1-1F5C-4A86-B798-BF82C03D80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83D2C7-6FDF-44F9-9F47-4A1301A63EA7}" type="datetimeFigureOut">
              <a:rPr lang="ru-UA" smtClean="0"/>
              <a:t>01/13/2022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831E902-977B-4DE4-A346-4CDCF657FA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6F5793A-3469-473B-9264-03AE44F8CB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D83E24-1F67-4DFB-AFD6-A93E27F73120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026861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415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1A85A64-7E63-4E32-A4D2-2C11299C57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033"/>
          <a:stretch/>
        </p:blipFill>
        <p:spPr>
          <a:xfrm>
            <a:off x="0" y="0"/>
            <a:ext cx="2394284" cy="68418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5DF69CE-0707-4F04-9DE1-43EF6ECF39E3}"/>
              </a:ext>
            </a:extLst>
          </p:cNvPr>
          <p:cNvSpPr txBox="1"/>
          <p:nvPr/>
        </p:nvSpPr>
        <p:spPr>
          <a:xfrm>
            <a:off x="2916454" y="1193532"/>
            <a:ext cx="8287352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6600" dirty="0">
                <a:solidFill>
                  <a:srgbClr val="D4D0C8"/>
                </a:solidFill>
                <a:latin typeface="Oswald ExtraLight" pitchFamily="2" charset="-52"/>
              </a:rPr>
              <a:t>Аналитика </a:t>
            </a:r>
            <a:r>
              <a:rPr lang="en-US" sz="6600" dirty="0">
                <a:solidFill>
                  <a:srgbClr val="D4D0C8"/>
                </a:solidFill>
                <a:latin typeface="Oswald ExtraLight" pitchFamily="2" charset="-52"/>
              </a:rPr>
              <a:t>telegram</a:t>
            </a:r>
            <a:r>
              <a:rPr lang="ru-RU" sz="6600" dirty="0">
                <a:solidFill>
                  <a:srgbClr val="D4D0C8"/>
                </a:solidFill>
                <a:latin typeface="Oswald ExtraLight" pitchFamily="2" charset="-52"/>
              </a:rPr>
              <a:t> каналов на языке</a:t>
            </a:r>
            <a:r>
              <a:rPr lang="en-US" sz="6600" dirty="0">
                <a:solidFill>
                  <a:srgbClr val="D4D0C8"/>
                </a:solidFill>
                <a:latin typeface="Oswald ExtraLight" pitchFamily="2" charset="-52"/>
              </a:rPr>
              <a:t> R</a:t>
            </a:r>
            <a:r>
              <a:rPr lang="ru-RU" sz="6600" dirty="0">
                <a:solidFill>
                  <a:srgbClr val="D4D0C8"/>
                </a:solidFill>
                <a:latin typeface="Oswald ExtraLight" pitchFamily="2" charset="-52"/>
              </a:rPr>
              <a:t> </a:t>
            </a:r>
          </a:p>
          <a:p>
            <a:r>
              <a:rPr lang="ru-RU" sz="3200" i="1" dirty="0">
                <a:solidFill>
                  <a:srgbClr val="D4D0C8"/>
                </a:solidFill>
                <a:latin typeface="Oswald ExtraLight" pitchFamily="2" charset="-52"/>
              </a:rPr>
              <a:t>С помощью </a:t>
            </a:r>
            <a:r>
              <a:rPr lang="en-US" sz="3200" i="1" dirty="0" err="1">
                <a:solidFill>
                  <a:srgbClr val="D4D0C8"/>
                </a:solidFill>
                <a:latin typeface="Oswald ExtraLight" pitchFamily="2" charset="-52"/>
              </a:rPr>
              <a:t>TGStat</a:t>
            </a:r>
            <a:r>
              <a:rPr lang="en-US" sz="3200" i="1" dirty="0">
                <a:solidFill>
                  <a:srgbClr val="D4D0C8"/>
                </a:solidFill>
                <a:latin typeface="Oswald ExtraLight" pitchFamily="2" charset="-52"/>
              </a:rPr>
              <a:t> API </a:t>
            </a:r>
            <a:r>
              <a:rPr lang="ru-RU" sz="3200" i="1" dirty="0">
                <a:solidFill>
                  <a:srgbClr val="D4D0C8"/>
                </a:solidFill>
                <a:latin typeface="Oswald ExtraLight" pitchFamily="2" charset="-52"/>
              </a:rPr>
              <a:t>и пакета </a:t>
            </a:r>
            <a:r>
              <a:rPr lang="en-US" sz="3200" i="1" dirty="0" err="1">
                <a:solidFill>
                  <a:srgbClr val="D4D0C8"/>
                </a:solidFill>
                <a:latin typeface="Oswald ExtraLight" pitchFamily="2" charset="-52"/>
              </a:rPr>
              <a:t>rtgstat</a:t>
            </a:r>
            <a:endParaRPr lang="ru-UA" sz="3200" i="1" dirty="0">
              <a:solidFill>
                <a:srgbClr val="D4D0C8"/>
              </a:solidFill>
              <a:latin typeface="Oswald ExtraLight" pitchFamily="2" charset="-5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F18AD9-F7D9-44BC-9927-32708274F079}"/>
              </a:ext>
            </a:extLst>
          </p:cNvPr>
          <p:cNvSpPr txBox="1"/>
          <p:nvPr/>
        </p:nvSpPr>
        <p:spPr>
          <a:xfrm>
            <a:off x="9654139" y="6155356"/>
            <a:ext cx="24240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solidFill>
                  <a:srgbClr val="969696"/>
                </a:solidFill>
                <a:latin typeface="Oswald ExtraLight" pitchFamily="2" charset="-52"/>
              </a:rPr>
              <a:t>Алексей Селезнёв</a:t>
            </a:r>
            <a:endParaRPr lang="ru-UA" sz="2800" dirty="0">
              <a:solidFill>
                <a:srgbClr val="969696"/>
              </a:solidFill>
              <a:latin typeface="Oswald ExtraLight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6117842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6C1911-EF32-41EA-B6D2-5046A7D4F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008" y="153370"/>
            <a:ext cx="11550316" cy="1325563"/>
          </a:xfrm>
          <a:solidFill>
            <a:srgbClr val="33415A"/>
          </a:solidFill>
          <a:ln>
            <a:noFill/>
          </a:ln>
          <a:effectLst>
            <a:softEdge rad="50800"/>
          </a:effectLst>
        </p:spPr>
        <p:txBody>
          <a:bodyPr/>
          <a:lstStyle/>
          <a:p>
            <a:r>
              <a:rPr lang="ru-RU" dirty="0">
                <a:solidFill>
                  <a:srgbClr val="D4D0C8"/>
                </a:solidFill>
                <a:latin typeface="Oswald" pitchFamily="2" charset="-52"/>
              </a:rPr>
              <a:t> Опции и переменные среды</a:t>
            </a:r>
            <a:endParaRPr lang="ru-UA" dirty="0">
              <a:solidFill>
                <a:srgbClr val="D4D0C8"/>
              </a:solidFill>
              <a:latin typeface="Oswald" pitchFamily="2" charset="-52"/>
            </a:endParaRP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6B682A42-8DA5-4711-AC33-964077F874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0218007"/>
              </p:ext>
            </p:extLst>
          </p:nvPr>
        </p:nvGraphicFramePr>
        <p:xfrm>
          <a:off x="308008" y="1726771"/>
          <a:ext cx="10318803" cy="3754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9488">
                  <a:extLst>
                    <a:ext uri="{9D8B030D-6E8A-4147-A177-3AD203B41FA5}">
                      <a16:colId xmlns:a16="http://schemas.microsoft.com/office/drawing/2014/main" val="4292107062"/>
                    </a:ext>
                  </a:extLst>
                </a:gridCol>
                <a:gridCol w="2615251">
                  <a:extLst>
                    <a:ext uri="{9D8B030D-6E8A-4147-A177-3AD203B41FA5}">
                      <a16:colId xmlns:a16="http://schemas.microsoft.com/office/drawing/2014/main" val="4127611490"/>
                    </a:ext>
                  </a:extLst>
                </a:gridCol>
                <a:gridCol w="1904394">
                  <a:extLst>
                    <a:ext uri="{9D8B030D-6E8A-4147-A177-3AD203B41FA5}">
                      <a16:colId xmlns:a16="http://schemas.microsoft.com/office/drawing/2014/main" val="2260610632"/>
                    </a:ext>
                  </a:extLst>
                </a:gridCol>
                <a:gridCol w="3639670">
                  <a:extLst>
                    <a:ext uri="{9D8B030D-6E8A-4147-A177-3AD203B41FA5}">
                      <a16:colId xmlns:a16="http://schemas.microsoft.com/office/drawing/2014/main" val="32965815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b="1" u="sng" dirty="0">
                          <a:latin typeface="Oswald ExtraLight" pitchFamily="2" charset="-52"/>
                        </a:rPr>
                        <a:t>Опция</a:t>
                      </a:r>
                      <a:endParaRPr lang="LID4096" b="1" u="sng" dirty="0">
                        <a:latin typeface="Oswald ExtraLight" pitchFamily="2" charset="-5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u="sng" dirty="0">
                          <a:latin typeface="Oswald ExtraLight" pitchFamily="2" charset="-52"/>
                        </a:rPr>
                        <a:t>Функция</a:t>
                      </a:r>
                      <a:endParaRPr lang="LID4096" b="1" u="sng" dirty="0">
                        <a:latin typeface="Oswald ExtraLight" pitchFamily="2" charset="-5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u="sng" dirty="0">
                          <a:latin typeface="Oswald ExtraLight" pitchFamily="2" charset="-52"/>
                        </a:rPr>
                        <a:t>Переменная среды</a:t>
                      </a:r>
                      <a:endParaRPr lang="LID4096" b="1" u="sng" dirty="0">
                        <a:latin typeface="Oswald ExtraLight" pitchFamily="2" charset="-5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u="sng" dirty="0">
                          <a:latin typeface="Oswald ExtraLight" pitchFamily="2" charset="-52"/>
                        </a:rPr>
                        <a:t>Описание</a:t>
                      </a:r>
                      <a:endParaRPr lang="LID4096" b="1" u="sng" dirty="0">
                        <a:latin typeface="Oswald ExtraLight" pitchFamily="2" charset="-5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6090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 err="1">
                          <a:solidFill>
                            <a:srgbClr val="33415A"/>
                          </a:solidFill>
                          <a:latin typeface="Oswald ExtraLight" pitchFamily="2" charset="-52"/>
                          <a:ea typeface="+mn-ea"/>
                          <a:cs typeface="+mn-cs"/>
                        </a:rPr>
                        <a:t>tg.api_token</a:t>
                      </a:r>
                      <a:endParaRPr lang="LID4096" sz="2000" kern="1200" dirty="0">
                        <a:solidFill>
                          <a:srgbClr val="33415A"/>
                        </a:solidFill>
                        <a:latin typeface="Oswald ExtraLight" pitchFamily="2" charset="-52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 err="1">
                          <a:solidFill>
                            <a:srgbClr val="33415A"/>
                          </a:solidFill>
                          <a:latin typeface="Oswald ExtraLight" pitchFamily="2" charset="-52"/>
                          <a:ea typeface="+mn-ea"/>
                          <a:cs typeface="+mn-cs"/>
                        </a:rPr>
                        <a:t>tg_auth</a:t>
                      </a:r>
                      <a:r>
                        <a:rPr lang="en-US" sz="2000" kern="1200" dirty="0">
                          <a:solidFill>
                            <a:srgbClr val="33415A"/>
                          </a:solidFill>
                          <a:latin typeface="Oswald ExtraLight" pitchFamily="2" charset="-52"/>
                          <a:ea typeface="+mn-ea"/>
                          <a:cs typeface="+mn-cs"/>
                        </a:rPr>
                        <a:t>()</a:t>
                      </a:r>
                      <a:endParaRPr lang="LID4096" sz="2000" kern="1200" dirty="0">
                        <a:solidFill>
                          <a:srgbClr val="33415A"/>
                        </a:solidFill>
                        <a:latin typeface="Oswald ExtraLight" pitchFamily="2" charset="-52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>
                          <a:solidFill>
                            <a:srgbClr val="33415A"/>
                          </a:solidFill>
                          <a:latin typeface="Oswald ExtraLight" pitchFamily="2" charset="-52"/>
                          <a:ea typeface="+mn-ea"/>
                          <a:cs typeface="+mn-cs"/>
                        </a:rPr>
                        <a:t>TG_API_TOKEN</a:t>
                      </a:r>
                      <a:endParaRPr lang="LID4096" sz="2000" kern="1200" dirty="0">
                        <a:solidFill>
                          <a:srgbClr val="33415A"/>
                        </a:solidFill>
                        <a:latin typeface="Oswald ExtraLight" pitchFamily="2" charset="-52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2000" kern="1200" dirty="0">
                          <a:solidFill>
                            <a:srgbClr val="33415A"/>
                          </a:solidFill>
                          <a:latin typeface="Oswald ExtraLight" pitchFamily="2" charset="-52"/>
                          <a:ea typeface="+mn-ea"/>
                          <a:cs typeface="+mn-cs"/>
                        </a:rPr>
                        <a:t>Установка </a:t>
                      </a:r>
                      <a:r>
                        <a:rPr lang="en-US" sz="2000" kern="1200" dirty="0">
                          <a:solidFill>
                            <a:srgbClr val="33415A"/>
                          </a:solidFill>
                          <a:latin typeface="Oswald ExtraLight" pitchFamily="2" charset="-52"/>
                          <a:ea typeface="+mn-ea"/>
                          <a:cs typeface="+mn-cs"/>
                        </a:rPr>
                        <a:t>API </a:t>
                      </a:r>
                      <a:r>
                        <a:rPr lang="ru-RU" sz="2000" kern="1200" dirty="0">
                          <a:solidFill>
                            <a:srgbClr val="33415A"/>
                          </a:solidFill>
                          <a:latin typeface="Oswald ExtraLight" pitchFamily="2" charset="-52"/>
                          <a:ea typeface="+mn-ea"/>
                          <a:cs typeface="+mn-cs"/>
                        </a:rPr>
                        <a:t>токена</a:t>
                      </a:r>
                      <a:endParaRPr lang="LID4096" sz="2000" kern="1200" dirty="0">
                        <a:solidFill>
                          <a:srgbClr val="33415A"/>
                        </a:solidFill>
                        <a:latin typeface="Oswald ExtraLight" pitchFamily="2" charset="-52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2663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 err="1">
                          <a:solidFill>
                            <a:srgbClr val="33415A"/>
                          </a:solidFill>
                          <a:latin typeface="Oswald ExtraLight" pitchFamily="2" charset="-52"/>
                          <a:ea typeface="+mn-ea"/>
                          <a:cs typeface="+mn-cs"/>
                        </a:rPr>
                        <a:t>tg.channel_id</a:t>
                      </a:r>
                      <a:endParaRPr lang="LID4096" sz="2000" kern="1200" dirty="0">
                        <a:solidFill>
                          <a:srgbClr val="33415A"/>
                        </a:solidFill>
                        <a:latin typeface="Oswald ExtraLight" pitchFamily="2" charset="-52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 err="1">
                          <a:solidFill>
                            <a:srgbClr val="33415A"/>
                          </a:solidFill>
                          <a:latin typeface="Oswald ExtraLight" pitchFamily="2" charset="-52"/>
                          <a:ea typeface="+mn-ea"/>
                          <a:cs typeface="+mn-cs"/>
                        </a:rPr>
                        <a:t>tg_set_channel_id</a:t>
                      </a:r>
                      <a:r>
                        <a:rPr lang="en-US" sz="2000" kern="1200" dirty="0">
                          <a:solidFill>
                            <a:srgbClr val="33415A"/>
                          </a:solidFill>
                          <a:latin typeface="Oswald ExtraLight" pitchFamily="2" charset="-52"/>
                          <a:ea typeface="+mn-ea"/>
                          <a:cs typeface="+mn-cs"/>
                        </a:rPr>
                        <a:t>()</a:t>
                      </a:r>
                      <a:endParaRPr lang="LID4096" sz="2000" kern="1200" dirty="0">
                        <a:solidFill>
                          <a:srgbClr val="33415A"/>
                        </a:solidFill>
                        <a:latin typeface="Oswald ExtraLight" pitchFamily="2" charset="-52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>
                          <a:solidFill>
                            <a:srgbClr val="33415A"/>
                          </a:solidFill>
                          <a:latin typeface="Oswald ExtraLight" pitchFamily="2" charset="-52"/>
                          <a:ea typeface="+mn-ea"/>
                          <a:cs typeface="+mn-cs"/>
                        </a:rPr>
                        <a:t>TG_CHANNEL_ID </a:t>
                      </a:r>
                      <a:endParaRPr lang="LID4096" sz="2000" kern="1200" dirty="0">
                        <a:solidFill>
                          <a:srgbClr val="33415A"/>
                        </a:solidFill>
                        <a:latin typeface="Oswald ExtraLight" pitchFamily="2" charset="-52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2000" kern="1200" dirty="0">
                          <a:solidFill>
                            <a:srgbClr val="33415A"/>
                          </a:solidFill>
                          <a:latin typeface="Oswald ExtraLight" pitchFamily="2" charset="-52"/>
                          <a:ea typeface="+mn-ea"/>
                          <a:cs typeface="+mn-cs"/>
                        </a:rPr>
                        <a:t>Установка канала</a:t>
                      </a:r>
                      <a:endParaRPr lang="LID4096" sz="2000" kern="1200" dirty="0">
                        <a:solidFill>
                          <a:srgbClr val="33415A"/>
                        </a:solidFill>
                        <a:latin typeface="Oswald ExtraLight" pitchFamily="2" charset="-52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1273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 err="1">
                          <a:solidFill>
                            <a:srgbClr val="33415A"/>
                          </a:solidFill>
                          <a:latin typeface="Oswald ExtraLight" pitchFamily="2" charset="-52"/>
                          <a:ea typeface="+mn-ea"/>
                          <a:cs typeface="+mn-cs"/>
                        </a:rPr>
                        <a:t>tg.check_api_quote</a:t>
                      </a:r>
                      <a:endParaRPr lang="LID4096" sz="2000" kern="1200" dirty="0">
                        <a:solidFill>
                          <a:srgbClr val="33415A"/>
                        </a:solidFill>
                        <a:latin typeface="Oswald ExtraLight" pitchFamily="2" charset="-52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 err="1">
                          <a:solidFill>
                            <a:srgbClr val="33415A"/>
                          </a:solidFill>
                          <a:latin typeface="Oswald ExtraLight" pitchFamily="2" charset="-52"/>
                          <a:ea typeface="+mn-ea"/>
                          <a:cs typeface="+mn-cs"/>
                        </a:rPr>
                        <a:t>tg_set_check_api_quote</a:t>
                      </a:r>
                      <a:r>
                        <a:rPr lang="en-US" sz="2000" kern="1200" dirty="0">
                          <a:solidFill>
                            <a:srgbClr val="33415A"/>
                          </a:solidFill>
                          <a:latin typeface="Oswald ExtraLight" pitchFamily="2" charset="-52"/>
                          <a:ea typeface="+mn-ea"/>
                          <a:cs typeface="+mn-cs"/>
                        </a:rPr>
                        <a:t>()</a:t>
                      </a:r>
                      <a:endParaRPr lang="LID4096" sz="2000" kern="1200" dirty="0">
                        <a:solidFill>
                          <a:srgbClr val="33415A"/>
                        </a:solidFill>
                        <a:latin typeface="Oswald ExtraLight" pitchFamily="2" charset="-52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>
                          <a:solidFill>
                            <a:srgbClr val="33415A"/>
                          </a:solidFill>
                          <a:latin typeface="Oswald ExtraLight" pitchFamily="2" charset="-52"/>
                          <a:ea typeface="+mn-ea"/>
                          <a:cs typeface="+mn-cs"/>
                        </a:rPr>
                        <a:t>-</a:t>
                      </a:r>
                      <a:endParaRPr lang="LID4096" sz="2000" kern="1200" dirty="0">
                        <a:solidFill>
                          <a:srgbClr val="33415A"/>
                        </a:solidFill>
                        <a:latin typeface="Oswald ExtraLight" pitchFamily="2" charset="-52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2000" kern="1200" dirty="0">
                          <a:solidFill>
                            <a:srgbClr val="33415A"/>
                          </a:solidFill>
                          <a:latin typeface="Oswald ExtraLight" pitchFamily="2" charset="-52"/>
                          <a:ea typeface="+mn-ea"/>
                          <a:cs typeface="+mn-cs"/>
                        </a:rPr>
                        <a:t>Отключение проверки лимитов </a:t>
                      </a:r>
                      <a:r>
                        <a:rPr lang="en-US" sz="2000" kern="1200" dirty="0">
                          <a:solidFill>
                            <a:srgbClr val="33415A"/>
                          </a:solidFill>
                          <a:latin typeface="Oswald ExtraLight" pitchFamily="2" charset="-52"/>
                          <a:ea typeface="+mn-ea"/>
                          <a:cs typeface="+mn-cs"/>
                        </a:rPr>
                        <a:t>API</a:t>
                      </a:r>
                      <a:endParaRPr lang="LID4096" sz="2000" kern="1200" dirty="0">
                        <a:solidFill>
                          <a:srgbClr val="33415A"/>
                        </a:solidFill>
                        <a:latin typeface="Oswald ExtraLight" pitchFamily="2" charset="-52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8672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 err="1">
                          <a:solidFill>
                            <a:srgbClr val="33415A"/>
                          </a:solidFill>
                          <a:latin typeface="Oswald ExtraLight" pitchFamily="2" charset="-52"/>
                          <a:ea typeface="+mn-ea"/>
                          <a:cs typeface="+mn-cs"/>
                        </a:rPr>
                        <a:t>tg.api_quote_alert_rate</a:t>
                      </a:r>
                      <a:endParaRPr lang="LID4096" sz="2000" kern="1200" dirty="0">
                        <a:solidFill>
                          <a:srgbClr val="33415A"/>
                        </a:solidFill>
                        <a:latin typeface="Oswald ExtraLight" pitchFamily="2" charset="-52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 err="1">
                          <a:solidFill>
                            <a:srgbClr val="33415A"/>
                          </a:solidFill>
                          <a:latin typeface="Oswald ExtraLight" pitchFamily="2" charset="-52"/>
                          <a:ea typeface="+mn-ea"/>
                          <a:cs typeface="+mn-cs"/>
                        </a:rPr>
                        <a:t>tg_set_api_quote_alert_rate</a:t>
                      </a:r>
                      <a:r>
                        <a:rPr lang="en-US" sz="2000" kern="1200" dirty="0">
                          <a:solidFill>
                            <a:srgbClr val="33415A"/>
                          </a:solidFill>
                          <a:latin typeface="Oswald ExtraLight" pitchFamily="2" charset="-52"/>
                          <a:ea typeface="+mn-ea"/>
                          <a:cs typeface="+mn-cs"/>
                        </a:rPr>
                        <a:t>()</a:t>
                      </a:r>
                      <a:endParaRPr lang="LID4096" sz="2000" kern="1200" dirty="0">
                        <a:solidFill>
                          <a:srgbClr val="33415A"/>
                        </a:solidFill>
                        <a:latin typeface="Oswald ExtraLight" pitchFamily="2" charset="-52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>
                          <a:solidFill>
                            <a:srgbClr val="33415A"/>
                          </a:solidFill>
                          <a:latin typeface="Oswald ExtraLight" pitchFamily="2" charset="-52"/>
                          <a:ea typeface="+mn-ea"/>
                          <a:cs typeface="+mn-cs"/>
                        </a:rPr>
                        <a:t>-</a:t>
                      </a:r>
                      <a:endParaRPr lang="LID4096" sz="2000" kern="1200" dirty="0">
                        <a:solidFill>
                          <a:srgbClr val="33415A"/>
                        </a:solidFill>
                        <a:latin typeface="Oswald ExtraLight" pitchFamily="2" charset="-52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2000" kern="1200" dirty="0">
                          <a:solidFill>
                            <a:srgbClr val="33415A"/>
                          </a:solidFill>
                          <a:latin typeface="Oswald ExtraLight" pitchFamily="2" charset="-52"/>
                          <a:ea typeface="+mn-ea"/>
                          <a:cs typeface="+mn-cs"/>
                        </a:rPr>
                        <a:t>Порог предупреждений лимитов </a:t>
                      </a:r>
                      <a:r>
                        <a:rPr lang="en-US" sz="2000" kern="1200" dirty="0">
                          <a:solidFill>
                            <a:srgbClr val="33415A"/>
                          </a:solidFill>
                          <a:latin typeface="Oswald ExtraLight" pitchFamily="2" charset="-52"/>
                          <a:ea typeface="+mn-ea"/>
                          <a:cs typeface="+mn-cs"/>
                        </a:rPr>
                        <a:t>API</a:t>
                      </a:r>
                      <a:endParaRPr lang="LID4096" sz="2000" kern="1200" dirty="0">
                        <a:solidFill>
                          <a:srgbClr val="33415A"/>
                        </a:solidFill>
                        <a:latin typeface="Oswald ExtraLight" pitchFamily="2" charset="-52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7808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 err="1">
                          <a:solidFill>
                            <a:srgbClr val="33415A"/>
                          </a:solidFill>
                          <a:latin typeface="Oswald ExtraLight" pitchFamily="2" charset="-52"/>
                          <a:ea typeface="+mn-ea"/>
                          <a:cs typeface="+mn-cs"/>
                        </a:rPr>
                        <a:t>tg.max_tries</a:t>
                      </a:r>
                      <a:endParaRPr lang="LID4096" sz="2000" kern="1200" dirty="0">
                        <a:solidFill>
                          <a:srgbClr val="33415A"/>
                        </a:solidFill>
                        <a:latin typeface="Oswald ExtraLight" pitchFamily="2" charset="-52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 err="1">
                          <a:solidFill>
                            <a:srgbClr val="33415A"/>
                          </a:solidFill>
                          <a:latin typeface="Oswald ExtraLight" pitchFamily="2" charset="-52"/>
                          <a:ea typeface="+mn-ea"/>
                          <a:cs typeface="+mn-cs"/>
                        </a:rPr>
                        <a:t>tg_set_max_tries</a:t>
                      </a:r>
                      <a:r>
                        <a:rPr lang="en-US" sz="2000" kern="1200" dirty="0">
                          <a:solidFill>
                            <a:srgbClr val="33415A"/>
                          </a:solidFill>
                          <a:latin typeface="Oswald ExtraLight" pitchFamily="2" charset="-52"/>
                          <a:ea typeface="+mn-ea"/>
                          <a:cs typeface="+mn-cs"/>
                        </a:rPr>
                        <a:t>()</a:t>
                      </a:r>
                      <a:endParaRPr lang="LID4096" sz="2000" kern="1200" dirty="0">
                        <a:solidFill>
                          <a:srgbClr val="33415A"/>
                        </a:solidFill>
                        <a:latin typeface="Oswald ExtraLight" pitchFamily="2" charset="-52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>
                          <a:solidFill>
                            <a:srgbClr val="33415A"/>
                          </a:solidFill>
                          <a:latin typeface="Oswald ExtraLight" pitchFamily="2" charset="-52"/>
                          <a:ea typeface="+mn-ea"/>
                          <a:cs typeface="+mn-cs"/>
                        </a:rPr>
                        <a:t>-</a:t>
                      </a:r>
                      <a:endParaRPr lang="LID4096" sz="2000" kern="1200" dirty="0">
                        <a:solidFill>
                          <a:srgbClr val="33415A"/>
                        </a:solidFill>
                        <a:latin typeface="Oswald ExtraLight" pitchFamily="2" charset="-52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2000" kern="1200" dirty="0">
                          <a:solidFill>
                            <a:srgbClr val="33415A"/>
                          </a:solidFill>
                          <a:latin typeface="Oswald ExtraLight" pitchFamily="2" charset="-52"/>
                          <a:ea typeface="+mn-ea"/>
                          <a:cs typeface="+mn-cs"/>
                        </a:rPr>
                        <a:t>Максимальное количество повторных запросов при ошибках</a:t>
                      </a:r>
                      <a:endParaRPr lang="LID4096" sz="2000" kern="1200" dirty="0">
                        <a:solidFill>
                          <a:srgbClr val="33415A"/>
                        </a:solidFill>
                        <a:latin typeface="Oswald ExtraLight" pitchFamily="2" charset="-52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6268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 err="1">
                          <a:solidFill>
                            <a:srgbClr val="33415A"/>
                          </a:solidFill>
                          <a:latin typeface="Oswald ExtraLight" pitchFamily="2" charset="-52"/>
                          <a:ea typeface="+mn-ea"/>
                          <a:cs typeface="+mn-cs"/>
                        </a:rPr>
                        <a:t>tg.interval</a:t>
                      </a:r>
                      <a:endParaRPr lang="LID4096" sz="2000" kern="1200" dirty="0">
                        <a:solidFill>
                          <a:srgbClr val="33415A"/>
                        </a:solidFill>
                        <a:latin typeface="Oswald ExtraLight" pitchFamily="2" charset="-52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 err="1">
                          <a:solidFill>
                            <a:srgbClr val="33415A"/>
                          </a:solidFill>
                          <a:latin typeface="Oswald ExtraLight" pitchFamily="2" charset="-52"/>
                          <a:ea typeface="+mn-ea"/>
                          <a:cs typeface="+mn-cs"/>
                        </a:rPr>
                        <a:t>tg_set_interval</a:t>
                      </a:r>
                      <a:r>
                        <a:rPr lang="en-US" sz="2000" kern="1200" dirty="0">
                          <a:solidFill>
                            <a:srgbClr val="33415A"/>
                          </a:solidFill>
                          <a:latin typeface="Oswald ExtraLight" pitchFamily="2" charset="-52"/>
                          <a:ea typeface="+mn-ea"/>
                          <a:cs typeface="+mn-cs"/>
                        </a:rPr>
                        <a:t>()</a:t>
                      </a:r>
                      <a:endParaRPr lang="LID4096" sz="2000" kern="1200" dirty="0">
                        <a:solidFill>
                          <a:srgbClr val="33415A"/>
                        </a:solidFill>
                        <a:latin typeface="Oswald ExtraLight" pitchFamily="2" charset="-52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>
                          <a:solidFill>
                            <a:srgbClr val="33415A"/>
                          </a:solidFill>
                          <a:latin typeface="Oswald ExtraLight" pitchFamily="2" charset="-52"/>
                          <a:ea typeface="+mn-ea"/>
                          <a:cs typeface="+mn-cs"/>
                        </a:rPr>
                        <a:t>-</a:t>
                      </a:r>
                      <a:endParaRPr lang="LID4096" sz="2000" kern="1200" dirty="0">
                        <a:solidFill>
                          <a:srgbClr val="33415A"/>
                        </a:solidFill>
                        <a:latin typeface="Oswald ExtraLight" pitchFamily="2" charset="-52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2000" kern="1200" dirty="0">
                          <a:solidFill>
                            <a:srgbClr val="33415A"/>
                          </a:solidFill>
                          <a:latin typeface="Oswald ExtraLight" pitchFamily="2" charset="-52"/>
                          <a:ea typeface="+mn-ea"/>
                          <a:cs typeface="+mn-cs"/>
                        </a:rPr>
                        <a:t>Интервал между повторной попыткой отправки запроса</a:t>
                      </a:r>
                      <a:endParaRPr lang="LID4096" sz="2000" kern="1200" dirty="0">
                        <a:solidFill>
                          <a:srgbClr val="33415A"/>
                        </a:solidFill>
                        <a:latin typeface="Oswald ExtraLight" pitchFamily="2" charset="-52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1431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000" kern="1200" dirty="0" err="1">
                          <a:solidFill>
                            <a:srgbClr val="33415A"/>
                          </a:solidFill>
                          <a:latin typeface="Oswald ExtraLight" pitchFamily="2" charset="-52"/>
                          <a:ea typeface="+mn-ea"/>
                          <a:cs typeface="+mn-cs"/>
                        </a:rPr>
                        <a:t>tg.base_url</a:t>
                      </a:r>
                      <a:endParaRPr lang="LID4096" sz="2000" kern="1200" dirty="0">
                        <a:solidFill>
                          <a:srgbClr val="33415A"/>
                        </a:solidFill>
                        <a:latin typeface="Oswald ExtraLight" pitchFamily="2" charset="-52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2000" kern="1200" dirty="0">
                          <a:solidFill>
                            <a:srgbClr val="33415A"/>
                          </a:solidFill>
                          <a:latin typeface="Oswald ExtraLight" pitchFamily="2" charset="-52"/>
                          <a:ea typeface="+mn-ea"/>
                          <a:cs typeface="+mn-cs"/>
                        </a:rPr>
                        <a:t>-</a:t>
                      </a:r>
                      <a:endParaRPr lang="LID4096" sz="2000" kern="1200" dirty="0">
                        <a:solidFill>
                          <a:srgbClr val="33415A"/>
                        </a:solidFill>
                        <a:latin typeface="Oswald ExtraLight" pitchFamily="2" charset="-52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ru-RU" sz="2000" kern="1200" dirty="0">
                          <a:solidFill>
                            <a:srgbClr val="33415A"/>
                          </a:solidFill>
                          <a:latin typeface="Oswald ExtraLight" pitchFamily="2" charset="-52"/>
                          <a:ea typeface="+mn-ea"/>
                          <a:cs typeface="+mn-cs"/>
                        </a:rPr>
                        <a:t>-</a:t>
                      </a:r>
                      <a:endParaRPr lang="LID4096" sz="2000" kern="1200" dirty="0">
                        <a:solidFill>
                          <a:srgbClr val="33415A"/>
                        </a:solidFill>
                        <a:latin typeface="Oswald ExtraLight" pitchFamily="2" charset="-52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ru-RU" sz="2000" kern="1200" dirty="0">
                          <a:solidFill>
                            <a:srgbClr val="33415A"/>
                          </a:solidFill>
                          <a:latin typeface="Oswald ExtraLight" pitchFamily="2" charset="-52"/>
                          <a:ea typeface="+mn-ea"/>
                          <a:cs typeface="+mn-cs"/>
                        </a:rPr>
                        <a:t>Базовый </a:t>
                      </a:r>
                      <a:r>
                        <a:rPr lang="en-US" sz="2000" kern="1200" dirty="0">
                          <a:solidFill>
                            <a:srgbClr val="33415A"/>
                          </a:solidFill>
                          <a:latin typeface="Oswald ExtraLight" pitchFamily="2" charset="-52"/>
                          <a:ea typeface="+mn-ea"/>
                          <a:cs typeface="+mn-cs"/>
                        </a:rPr>
                        <a:t>URL </a:t>
                      </a:r>
                      <a:r>
                        <a:rPr lang="ru-RU" sz="2000" kern="1200" dirty="0">
                          <a:solidFill>
                            <a:srgbClr val="33415A"/>
                          </a:solidFill>
                          <a:latin typeface="Oswald ExtraLight" pitchFamily="2" charset="-52"/>
                          <a:ea typeface="+mn-ea"/>
                          <a:cs typeface="+mn-cs"/>
                        </a:rPr>
                        <a:t>отправки запросов</a:t>
                      </a:r>
                      <a:endParaRPr lang="LID4096" sz="2000" kern="1200" dirty="0">
                        <a:solidFill>
                          <a:srgbClr val="33415A"/>
                        </a:solidFill>
                        <a:latin typeface="Oswald ExtraLight" pitchFamily="2" charset="-52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68895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06503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415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5DF69CE-0707-4F04-9DE1-43EF6ECF39E3}"/>
              </a:ext>
            </a:extLst>
          </p:cNvPr>
          <p:cNvSpPr txBox="1"/>
          <p:nvPr/>
        </p:nvSpPr>
        <p:spPr>
          <a:xfrm>
            <a:off x="1479884" y="2875002"/>
            <a:ext cx="923223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6600" dirty="0">
                <a:solidFill>
                  <a:srgbClr val="D4D0C8"/>
                </a:solidFill>
                <a:latin typeface="Oswald ExtraLight" pitchFamily="2" charset="-52"/>
              </a:rPr>
              <a:t>Спасибо за внимание</a:t>
            </a:r>
            <a:endParaRPr lang="ru-UA" sz="3200" i="1" dirty="0">
              <a:solidFill>
                <a:srgbClr val="D4D0C8"/>
              </a:solidFill>
              <a:latin typeface="Oswald ExtraLight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119054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6C1911-EF32-41EA-B6D2-5046A7D4F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008" y="153370"/>
            <a:ext cx="11550316" cy="1325563"/>
          </a:xfrm>
          <a:solidFill>
            <a:srgbClr val="33415A"/>
          </a:solidFill>
          <a:ln>
            <a:noFill/>
          </a:ln>
          <a:effectLst>
            <a:softEdge rad="50800"/>
          </a:effectLst>
        </p:spPr>
        <p:txBody>
          <a:bodyPr/>
          <a:lstStyle/>
          <a:p>
            <a:r>
              <a:rPr lang="ru-RU" dirty="0">
                <a:solidFill>
                  <a:srgbClr val="D4D0C8"/>
                </a:solidFill>
                <a:latin typeface="Oswald" pitchFamily="2" charset="-52"/>
              </a:rPr>
              <a:t> Возможности </a:t>
            </a:r>
            <a:r>
              <a:rPr lang="en-US" dirty="0" err="1">
                <a:solidFill>
                  <a:srgbClr val="D4D0C8"/>
                </a:solidFill>
                <a:latin typeface="Oswald" pitchFamily="2" charset="-52"/>
              </a:rPr>
              <a:t>TGStat</a:t>
            </a:r>
            <a:r>
              <a:rPr lang="en-US" dirty="0">
                <a:solidFill>
                  <a:srgbClr val="D4D0C8"/>
                </a:solidFill>
                <a:latin typeface="Oswald" pitchFamily="2" charset="-52"/>
              </a:rPr>
              <a:t> API</a:t>
            </a:r>
            <a:endParaRPr lang="ru-UA" dirty="0">
              <a:solidFill>
                <a:srgbClr val="D4D0C8"/>
              </a:solidFill>
              <a:latin typeface="Oswald" pitchFamily="2" charset="-52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FB53249-6F30-4AAB-B476-4C30FBA5C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008" y="1588168"/>
            <a:ext cx="11550316" cy="5116461"/>
          </a:xfrm>
          <a:solidFill>
            <a:srgbClr val="D4D0C8"/>
          </a:solidFill>
          <a:ln>
            <a:noFill/>
          </a:ln>
          <a:effectLst>
            <a:softEdge rad="63500"/>
          </a:effectLst>
        </p:spPr>
        <p:txBody>
          <a:bodyPr/>
          <a:lstStyle/>
          <a:p>
            <a:r>
              <a:rPr lang="ru-RU" dirty="0">
                <a:solidFill>
                  <a:srgbClr val="33415A"/>
                </a:solidFill>
                <a:latin typeface="Oswald ExtraLight" pitchFamily="2" charset="-52"/>
              </a:rPr>
              <a:t>Запрос</a:t>
            </a:r>
            <a:r>
              <a:rPr lang="en-US" dirty="0">
                <a:solidFill>
                  <a:srgbClr val="33415A"/>
                </a:solidFill>
                <a:latin typeface="Oswald ExtraLight" pitchFamily="2" charset="-52"/>
              </a:rPr>
              <a:t> </a:t>
            </a:r>
            <a:r>
              <a:rPr lang="ru-RU" dirty="0">
                <a:solidFill>
                  <a:srgbClr val="33415A"/>
                </a:solidFill>
                <a:latin typeface="Oswald ExtraLight" pitchFamily="2" charset="-52"/>
              </a:rPr>
              <a:t>текущей статистики </a:t>
            </a:r>
            <a:r>
              <a:rPr lang="en-US" dirty="0">
                <a:solidFill>
                  <a:srgbClr val="33415A"/>
                </a:solidFill>
                <a:latin typeface="Oswald ExtraLight" pitchFamily="2" charset="-52"/>
              </a:rPr>
              <a:t>telegram </a:t>
            </a:r>
            <a:r>
              <a:rPr lang="ru-RU" dirty="0">
                <a:solidFill>
                  <a:srgbClr val="33415A"/>
                </a:solidFill>
                <a:latin typeface="Oswald ExtraLight" pitchFamily="2" charset="-52"/>
              </a:rPr>
              <a:t>канала</a:t>
            </a:r>
          </a:p>
          <a:p>
            <a:r>
              <a:rPr lang="ru-RU" dirty="0">
                <a:solidFill>
                  <a:srgbClr val="33415A"/>
                </a:solidFill>
                <a:latin typeface="Oswald ExtraLight" pitchFamily="2" charset="-52"/>
              </a:rPr>
              <a:t>Запрос показателей эффективности каналов в динамике</a:t>
            </a:r>
          </a:p>
          <a:p>
            <a:r>
              <a:rPr lang="ru-RU" dirty="0">
                <a:solidFill>
                  <a:srgbClr val="33415A"/>
                </a:solidFill>
                <a:latin typeface="Oswald ExtraLight" pitchFamily="2" charset="-52"/>
              </a:rPr>
              <a:t>Запрос количества упоминаний канала</a:t>
            </a:r>
          </a:p>
          <a:p>
            <a:r>
              <a:rPr lang="ru-RU" dirty="0">
                <a:solidFill>
                  <a:srgbClr val="33415A"/>
                </a:solidFill>
                <a:latin typeface="Oswald ExtraLight" pitchFamily="2" charset="-52"/>
              </a:rPr>
              <a:t>Запрос упоминаний канала в динамике</a:t>
            </a:r>
          </a:p>
          <a:p>
            <a:r>
              <a:rPr lang="ru-RU" dirty="0">
                <a:solidFill>
                  <a:srgbClr val="33415A"/>
                </a:solidFill>
                <a:latin typeface="Oswald ExtraLight" pitchFamily="2" charset="-52"/>
              </a:rPr>
              <a:t>Запрос публикаций канала</a:t>
            </a:r>
          </a:p>
          <a:p>
            <a:r>
              <a:rPr lang="ru-RU" dirty="0">
                <a:solidFill>
                  <a:srgbClr val="33415A"/>
                </a:solidFill>
                <a:latin typeface="Oswald ExtraLight" pitchFamily="2" charset="-52"/>
              </a:rPr>
              <a:t>Запрос информации по публикации</a:t>
            </a:r>
            <a:endParaRPr lang="en-US" dirty="0">
              <a:solidFill>
                <a:srgbClr val="33415A"/>
              </a:solidFill>
              <a:latin typeface="Oswald ExtraLight" pitchFamily="2" charset="-52"/>
            </a:endParaRPr>
          </a:p>
          <a:p>
            <a:r>
              <a:rPr lang="ru-RU" dirty="0">
                <a:solidFill>
                  <a:srgbClr val="33415A"/>
                </a:solidFill>
                <a:latin typeface="Oswald ExtraLight" pitchFamily="2" charset="-52"/>
              </a:rPr>
              <a:t>Поиск каналов</a:t>
            </a:r>
          </a:p>
          <a:p>
            <a:r>
              <a:rPr lang="ru-RU" dirty="0">
                <a:solidFill>
                  <a:srgbClr val="33415A"/>
                </a:solidFill>
                <a:latin typeface="Oswald ExtraLight" pitchFamily="2" charset="-52"/>
              </a:rPr>
              <a:t>Поиск публикаций</a:t>
            </a:r>
          </a:p>
          <a:p>
            <a:r>
              <a:rPr lang="ru-RU" dirty="0">
                <a:solidFill>
                  <a:srgbClr val="33415A"/>
                </a:solidFill>
                <a:latin typeface="Oswald ExtraLight" pitchFamily="2" charset="-52"/>
              </a:rPr>
              <a:t>Запрос статистики публикаций</a:t>
            </a:r>
          </a:p>
        </p:txBody>
      </p:sp>
    </p:spTree>
    <p:extLst>
      <p:ext uri="{BB962C8B-B14F-4D97-AF65-F5344CB8AC3E}">
        <p14:creationId xmlns:p14="http://schemas.microsoft.com/office/powerpoint/2010/main" val="2945616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6C1911-EF32-41EA-B6D2-5046A7D4F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008" y="153370"/>
            <a:ext cx="11550316" cy="1325563"/>
          </a:xfrm>
          <a:solidFill>
            <a:srgbClr val="33415A"/>
          </a:solidFill>
          <a:ln>
            <a:noFill/>
          </a:ln>
          <a:effectLst>
            <a:softEdge rad="50800"/>
          </a:effectLst>
        </p:spPr>
        <p:txBody>
          <a:bodyPr/>
          <a:lstStyle/>
          <a:p>
            <a:r>
              <a:rPr lang="ru-RU" dirty="0">
                <a:solidFill>
                  <a:srgbClr val="D4D0C8"/>
                </a:solidFill>
                <a:latin typeface="Oswald" pitchFamily="2" charset="-52"/>
              </a:rPr>
              <a:t> Возможности пакета </a:t>
            </a:r>
            <a:r>
              <a:rPr lang="en-US" dirty="0" err="1">
                <a:solidFill>
                  <a:srgbClr val="D4D0C8"/>
                </a:solidFill>
                <a:latin typeface="Oswald" pitchFamily="2" charset="-52"/>
              </a:rPr>
              <a:t>rtgstat</a:t>
            </a:r>
            <a:endParaRPr lang="ru-UA" dirty="0">
              <a:solidFill>
                <a:srgbClr val="D4D0C8"/>
              </a:solidFill>
              <a:latin typeface="Oswald" pitchFamily="2" charset="-52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FB53249-6F30-4AAB-B476-4C30FBA5C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008" y="1588168"/>
            <a:ext cx="11550316" cy="5116461"/>
          </a:xfrm>
          <a:solidFill>
            <a:srgbClr val="D4D0C8"/>
          </a:solidFill>
          <a:ln>
            <a:noFill/>
          </a:ln>
          <a:effectLst>
            <a:softEdge rad="63500"/>
          </a:effectLst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4800" dirty="0">
              <a:solidFill>
                <a:srgbClr val="33415A"/>
              </a:solidFill>
              <a:latin typeface="Oswald ExtraLight" pitchFamily="2" charset="-52"/>
            </a:endParaRPr>
          </a:p>
          <a:p>
            <a:pPr marL="0" indent="0" algn="ctr">
              <a:buNone/>
            </a:pPr>
            <a:r>
              <a:rPr lang="en-US" sz="4800" b="1" dirty="0" err="1">
                <a:solidFill>
                  <a:srgbClr val="33415A"/>
                </a:solidFill>
                <a:latin typeface="Oswald ExtraLight" pitchFamily="2" charset="-52"/>
              </a:rPr>
              <a:t>rtgstat</a:t>
            </a:r>
            <a:r>
              <a:rPr lang="en-US" sz="4800" b="1" dirty="0">
                <a:solidFill>
                  <a:srgbClr val="33415A"/>
                </a:solidFill>
                <a:latin typeface="Oswald ExtraLight" pitchFamily="2" charset="-52"/>
              </a:rPr>
              <a:t> </a:t>
            </a:r>
            <a:r>
              <a:rPr lang="ru-RU" sz="4800" b="1" dirty="0">
                <a:solidFill>
                  <a:srgbClr val="33415A"/>
                </a:solidFill>
                <a:latin typeface="Oswald ExtraLight" pitchFamily="2" charset="-52"/>
              </a:rPr>
              <a:t>содержит отдельные функции под каждый метод </a:t>
            </a:r>
            <a:r>
              <a:rPr lang="en-US" sz="4800" b="1" dirty="0" err="1">
                <a:solidFill>
                  <a:srgbClr val="33415A"/>
                </a:solidFill>
                <a:latin typeface="Oswald ExtraLight" pitchFamily="2" charset="-52"/>
              </a:rPr>
              <a:t>TGStat</a:t>
            </a:r>
            <a:r>
              <a:rPr lang="en-US" sz="4800" b="1" dirty="0">
                <a:solidFill>
                  <a:srgbClr val="33415A"/>
                </a:solidFill>
                <a:latin typeface="Oswald ExtraLight" pitchFamily="2" charset="-52"/>
              </a:rPr>
              <a:t> API</a:t>
            </a:r>
            <a:endParaRPr lang="ru-RU" sz="4800" b="1" dirty="0">
              <a:solidFill>
                <a:srgbClr val="33415A"/>
              </a:solidFill>
              <a:latin typeface="Oswald ExtraLight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560702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6C1911-EF32-41EA-B6D2-5046A7D4F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008" y="153370"/>
            <a:ext cx="11550316" cy="1325563"/>
          </a:xfrm>
          <a:solidFill>
            <a:srgbClr val="33415A"/>
          </a:solidFill>
          <a:ln>
            <a:noFill/>
          </a:ln>
          <a:effectLst>
            <a:softEdge rad="50800"/>
          </a:effectLst>
        </p:spPr>
        <p:txBody>
          <a:bodyPr/>
          <a:lstStyle/>
          <a:p>
            <a:r>
              <a:rPr lang="ru-RU" dirty="0">
                <a:solidFill>
                  <a:srgbClr val="D4D0C8"/>
                </a:solidFill>
                <a:latin typeface="Oswald" pitchFamily="2" charset="-52"/>
              </a:rPr>
              <a:t> Тарифы </a:t>
            </a:r>
            <a:r>
              <a:rPr lang="en-US" dirty="0" err="1">
                <a:solidFill>
                  <a:srgbClr val="D4D0C8"/>
                </a:solidFill>
                <a:latin typeface="Oswald" pitchFamily="2" charset="-52"/>
              </a:rPr>
              <a:t>TGStat</a:t>
            </a:r>
            <a:r>
              <a:rPr lang="en-US" dirty="0">
                <a:solidFill>
                  <a:srgbClr val="D4D0C8"/>
                </a:solidFill>
                <a:latin typeface="Oswald" pitchFamily="2" charset="-52"/>
              </a:rPr>
              <a:t> API</a:t>
            </a:r>
            <a:endParaRPr lang="ru-UA" dirty="0">
              <a:solidFill>
                <a:srgbClr val="D4D0C8"/>
              </a:solidFill>
              <a:latin typeface="Oswald" pitchFamily="2" charset="-52"/>
            </a:endParaRP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DF2C9F49-94C8-41B5-A0BD-69B962CCFD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246" y="1776970"/>
            <a:ext cx="7303924" cy="4516737"/>
          </a:xfrm>
          <a:solidFill>
            <a:srgbClr val="D4D0C8"/>
          </a:solidFill>
          <a:ln>
            <a:noFill/>
          </a:ln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2058669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6C1911-EF32-41EA-B6D2-5046A7D4F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008" y="153370"/>
            <a:ext cx="11550316" cy="1325563"/>
          </a:xfrm>
          <a:solidFill>
            <a:srgbClr val="33415A"/>
          </a:solidFill>
          <a:ln>
            <a:noFill/>
          </a:ln>
          <a:effectLst>
            <a:softEdge rad="50800"/>
          </a:effectLst>
        </p:spPr>
        <p:txBody>
          <a:bodyPr/>
          <a:lstStyle/>
          <a:p>
            <a:r>
              <a:rPr lang="ru-RU" dirty="0">
                <a:solidFill>
                  <a:srgbClr val="D4D0C8"/>
                </a:solidFill>
                <a:latin typeface="Oswald" pitchFamily="2" charset="-52"/>
              </a:rPr>
              <a:t> Функции доступные только на платных тарифах</a:t>
            </a:r>
            <a:endParaRPr lang="ru-UA" dirty="0">
              <a:solidFill>
                <a:srgbClr val="D4D0C8"/>
              </a:solidFill>
              <a:latin typeface="Oswald" pitchFamily="2" charset="-52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FB53249-6F30-4AAB-B476-4C30FBA5C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008" y="1588168"/>
            <a:ext cx="11550316" cy="5116461"/>
          </a:xfrm>
          <a:solidFill>
            <a:srgbClr val="D4D0C8"/>
          </a:solidFill>
          <a:ln>
            <a:noFill/>
          </a:ln>
          <a:effectLst>
            <a:softEdge rad="63500"/>
          </a:effectLst>
        </p:spPr>
        <p:txBody>
          <a:bodyPr>
            <a:normAutofit/>
          </a:bodyPr>
          <a:lstStyle/>
          <a:p>
            <a:r>
              <a:rPr lang="ru-RU" dirty="0" err="1">
                <a:solidFill>
                  <a:srgbClr val="33415A"/>
                </a:solidFill>
                <a:latin typeface="Oswald ExtraLight" pitchFamily="2" charset="-52"/>
              </a:rPr>
              <a:t>tg_channels_search</a:t>
            </a:r>
            <a:r>
              <a:rPr lang="ru-RU" dirty="0">
                <a:solidFill>
                  <a:srgbClr val="33415A"/>
                </a:solidFill>
                <a:latin typeface="Oswald ExtraLight" pitchFamily="2" charset="-52"/>
              </a:rPr>
              <a:t>() - Поиск каналов *</a:t>
            </a:r>
          </a:p>
          <a:p>
            <a:r>
              <a:rPr lang="ru-RU" dirty="0" err="1">
                <a:solidFill>
                  <a:srgbClr val="33415A"/>
                </a:solidFill>
                <a:latin typeface="Oswald ExtraLight" pitchFamily="2" charset="-52"/>
              </a:rPr>
              <a:t>tg_channel_subscribers</a:t>
            </a:r>
            <a:r>
              <a:rPr lang="ru-RU" dirty="0">
                <a:solidFill>
                  <a:srgbClr val="33415A"/>
                </a:solidFill>
                <a:latin typeface="Oswald ExtraLight" pitchFamily="2" charset="-52"/>
              </a:rPr>
              <a:t>() - Получение кол-ва подписчиков в динамике *</a:t>
            </a:r>
          </a:p>
          <a:p>
            <a:r>
              <a:rPr lang="ru-RU" dirty="0" err="1">
                <a:solidFill>
                  <a:srgbClr val="33415A"/>
                </a:solidFill>
                <a:latin typeface="Oswald ExtraLight" pitchFamily="2" charset="-52"/>
              </a:rPr>
              <a:t>tg_channel_views</a:t>
            </a:r>
            <a:r>
              <a:rPr lang="ru-RU" dirty="0">
                <a:solidFill>
                  <a:srgbClr val="33415A"/>
                </a:solidFill>
                <a:latin typeface="Oswald ExtraLight" pitchFamily="2" charset="-52"/>
              </a:rPr>
              <a:t>() - Получение кол-ва просмотров в динамике *</a:t>
            </a:r>
          </a:p>
          <a:p>
            <a:r>
              <a:rPr lang="ru-RU" dirty="0" err="1">
                <a:solidFill>
                  <a:srgbClr val="33415A"/>
                </a:solidFill>
                <a:latin typeface="Oswald ExtraLight" pitchFamily="2" charset="-52"/>
              </a:rPr>
              <a:t>tg_channel_avg_posts_reach</a:t>
            </a:r>
            <a:r>
              <a:rPr lang="ru-RU" dirty="0">
                <a:solidFill>
                  <a:srgbClr val="33415A"/>
                </a:solidFill>
                <a:latin typeface="Oswald ExtraLight" pitchFamily="2" charset="-52"/>
              </a:rPr>
              <a:t>() - Получение среднего охвата публикаций канала в динамике *</a:t>
            </a:r>
          </a:p>
          <a:p>
            <a:r>
              <a:rPr lang="ru-RU" dirty="0" err="1">
                <a:solidFill>
                  <a:srgbClr val="33415A"/>
                </a:solidFill>
                <a:latin typeface="Oswald ExtraLight" pitchFamily="2" charset="-52"/>
              </a:rPr>
              <a:t>tg_channel_err</a:t>
            </a:r>
            <a:r>
              <a:rPr lang="ru-RU" dirty="0">
                <a:solidFill>
                  <a:srgbClr val="33415A"/>
                </a:solidFill>
                <a:latin typeface="Oswald ExtraLight" pitchFamily="2" charset="-52"/>
              </a:rPr>
              <a:t>() - Получение показателя ERR для канала в динамике *</a:t>
            </a:r>
          </a:p>
          <a:p>
            <a:r>
              <a:rPr lang="ru-RU" dirty="0" err="1">
                <a:solidFill>
                  <a:srgbClr val="33415A"/>
                </a:solidFill>
                <a:latin typeface="Oswald ExtraLight" pitchFamily="2" charset="-52"/>
              </a:rPr>
              <a:t>tg_posts_search</a:t>
            </a:r>
            <a:r>
              <a:rPr lang="ru-RU" dirty="0">
                <a:solidFill>
                  <a:srgbClr val="33415A"/>
                </a:solidFill>
                <a:latin typeface="Oswald ExtraLight" pitchFamily="2" charset="-52"/>
              </a:rPr>
              <a:t>() - Поиск публикаций *</a:t>
            </a:r>
          </a:p>
          <a:p>
            <a:r>
              <a:rPr lang="ru-RU" dirty="0" err="1">
                <a:solidFill>
                  <a:srgbClr val="33415A"/>
                </a:solidFill>
                <a:latin typeface="Oswald ExtraLight" pitchFamily="2" charset="-52"/>
              </a:rPr>
              <a:t>tg_mentions_by_period</a:t>
            </a:r>
            <a:r>
              <a:rPr lang="ru-RU" dirty="0">
                <a:solidFill>
                  <a:srgbClr val="33415A"/>
                </a:solidFill>
                <a:latin typeface="Oswald ExtraLight" pitchFamily="2" charset="-52"/>
              </a:rPr>
              <a:t>() - Динамика упоминания ключевого слова по периодам *</a:t>
            </a:r>
          </a:p>
          <a:p>
            <a:r>
              <a:rPr lang="ru-RU" dirty="0" err="1">
                <a:solidFill>
                  <a:srgbClr val="33415A"/>
                </a:solidFill>
                <a:latin typeface="Oswald ExtraLight" pitchFamily="2" charset="-52"/>
              </a:rPr>
              <a:t>tg_mentions_by_channels</a:t>
            </a:r>
            <a:r>
              <a:rPr lang="ru-RU" dirty="0">
                <a:solidFill>
                  <a:srgbClr val="33415A"/>
                </a:solidFill>
                <a:latin typeface="Oswald ExtraLight" pitchFamily="2" charset="-52"/>
              </a:rPr>
              <a:t>() - Упоминания ключевого слова в разрезе каналов *</a:t>
            </a:r>
          </a:p>
        </p:txBody>
      </p:sp>
    </p:spTree>
    <p:extLst>
      <p:ext uri="{BB962C8B-B14F-4D97-AF65-F5344CB8AC3E}">
        <p14:creationId xmlns:p14="http://schemas.microsoft.com/office/powerpoint/2010/main" val="4260655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6C1911-EF32-41EA-B6D2-5046A7D4F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008" y="153370"/>
            <a:ext cx="11550316" cy="1325563"/>
          </a:xfrm>
          <a:solidFill>
            <a:srgbClr val="33415A"/>
          </a:solidFill>
          <a:ln>
            <a:noFill/>
          </a:ln>
          <a:effectLst>
            <a:softEdge rad="50800"/>
          </a:effectLst>
        </p:spPr>
        <p:txBody>
          <a:bodyPr/>
          <a:lstStyle/>
          <a:p>
            <a:r>
              <a:rPr lang="ru-RU" dirty="0">
                <a:solidFill>
                  <a:srgbClr val="D4D0C8"/>
                </a:solidFill>
                <a:latin typeface="Oswald" pitchFamily="2" charset="-52"/>
              </a:rPr>
              <a:t> Запрос данных по </a:t>
            </a:r>
            <a:r>
              <a:rPr lang="en-US" dirty="0">
                <a:solidFill>
                  <a:srgbClr val="D4D0C8"/>
                </a:solidFill>
                <a:latin typeface="Oswald" pitchFamily="2" charset="-52"/>
              </a:rPr>
              <a:t>telegram</a:t>
            </a:r>
            <a:r>
              <a:rPr lang="ru-RU" dirty="0">
                <a:solidFill>
                  <a:srgbClr val="D4D0C8"/>
                </a:solidFill>
                <a:latin typeface="Oswald" pitchFamily="2" charset="-52"/>
              </a:rPr>
              <a:t> каналам</a:t>
            </a:r>
            <a:endParaRPr lang="ru-UA" dirty="0">
              <a:solidFill>
                <a:srgbClr val="D4D0C8"/>
              </a:solidFill>
              <a:latin typeface="Oswald" pitchFamily="2" charset="-52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FB53249-6F30-4AAB-B476-4C30FBA5C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008" y="1588168"/>
            <a:ext cx="11550316" cy="5116461"/>
          </a:xfrm>
          <a:solidFill>
            <a:srgbClr val="D4D0C8"/>
          </a:solidFill>
          <a:ln>
            <a:noFill/>
          </a:ln>
          <a:effectLst>
            <a:softEdge rad="63500"/>
          </a:effectLst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33415A"/>
                </a:solidFill>
                <a:latin typeface="Oswald ExtraLight" pitchFamily="2" charset="-52"/>
              </a:rPr>
              <a:t>tg_channel_stat</a:t>
            </a:r>
            <a:r>
              <a:rPr lang="en-US" dirty="0">
                <a:solidFill>
                  <a:srgbClr val="33415A"/>
                </a:solidFill>
                <a:latin typeface="Oswald ExtraLight" pitchFamily="2" charset="-52"/>
              </a:rPr>
              <a:t>()</a:t>
            </a:r>
            <a:r>
              <a:rPr lang="ru-RU" dirty="0">
                <a:solidFill>
                  <a:srgbClr val="33415A"/>
                </a:solidFill>
                <a:latin typeface="Oswald ExtraLight" pitchFamily="2" charset="-52"/>
              </a:rPr>
              <a:t> – статистика канала</a:t>
            </a:r>
          </a:p>
          <a:p>
            <a:r>
              <a:rPr lang="en-US" dirty="0" err="1">
                <a:solidFill>
                  <a:srgbClr val="33415A"/>
                </a:solidFill>
                <a:latin typeface="Oswald ExtraLight" pitchFamily="2" charset="-52"/>
              </a:rPr>
              <a:t>tg_channel_subscribers</a:t>
            </a:r>
            <a:r>
              <a:rPr lang="en-US" dirty="0">
                <a:solidFill>
                  <a:srgbClr val="33415A"/>
                </a:solidFill>
                <a:latin typeface="Oswald ExtraLight" pitchFamily="2" charset="-52"/>
              </a:rPr>
              <a:t>()</a:t>
            </a:r>
            <a:r>
              <a:rPr lang="ru-RU" dirty="0">
                <a:solidFill>
                  <a:srgbClr val="33415A"/>
                </a:solidFill>
                <a:latin typeface="Oswald ExtraLight" pitchFamily="2" charset="-52"/>
              </a:rPr>
              <a:t> – динамика прироста подписчиков</a:t>
            </a:r>
          </a:p>
          <a:p>
            <a:r>
              <a:rPr lang="en-US" dirty="0" err="1">
                <a:solidFill>
                  <a:srgbClr val="33415A"/>
                </a:solidFill>
                <a:latin typeface="Oswald ExtraLight" pitchFamily="2" charset="-52"/>
              </a:rPr>
              <a:t>tg_channel_views</a:t>
            </a:r>
            <a:r>
              <a:rPr lang="en-US" dirty="0">
                <a:solidFill>
                  <a:srgbClr val="33415A"/>
                </a:solidFill>
                <a:latin typeface="Oswald ExtraLight" pitchFamily="2" charset="-52"/>
              </a:rPr>
              <a:t>()</a:t>
            </a:r>
            <a:r>
              <a:rPr lang="ru-RU" dirty="0">
                <a:solidFill>
                  <a:srgbClr val="33415A"/>
                </a:solidFill>
                <a:latin typeface="Oswald ExtraLight" pitchFamily="2" charset="-52"/>
              </a:rPr>
              <a:t> – количество просмотров в динамике</a:t>
            </a:r>
          </a:p>
          <a:p>
            <a:r>
              <a:rPr lang="en-US" dirty="0" err="1">
                <a:solidFill>
                  <a:srgbClr val="33415A"/>
                </a:solidFill>
                <a:latin typeface="Oswald ExtraLight" pitchFamily="2" charset="-52"/>
              </a:rPr>
              <a:t>tg_channel_avg_posts_reach</a:t>
            </a:r>
            <a:r>
              <a:rPr lang="en-US" dirty="0">
                <a:solidFill>
                  <a:srgbClr val="33415A"/>
                </a:solidFill>
                <a:latin typeface="Oswald ExtraLight" pitchFamily="2" charset="-52"/>
              </a:rPr>
              <a:t>()</a:t>
            </a:r>
            <a:r>
              <a:rPr lang="ru-RU" dirty="0">
                <a:solidFill>
                  <a:srgbClr val="33415A"/>
                </a:solidFill>
                <a:latin typeface="Oswald ExtraLight" pitchFamily="2" charset="-52"/>
              </a:rPr>
              <a:t> – средний охват поста в динамике</a:t>
            </a:r>
          </a:p>
          <a:p>
            <a:r>
              <a:rPr lang="en-US" dirty="0" err="1">
                <a:solidFill>
                  <a:srgbClr val="33415A"/>
                </a:solidFill>
                <a:latin typeface="Oswald ExtraLight" pitchFamily="2" charset="-52"/>
              </a:rPr>
              <a:t>tg_channel_err</a:t>
            </a:r>
            <a:r>
              <a:rPr lang="en-US" dirty="0">
                <a:solidFill>
                  <a:srgbClr val="33415A"/>
                </a:solidFill>
                <a:latin typeface="Oswald ExtraLight" pitchFamily="2" charset="-52"/>
              </a:rPr>
              <a:t>()</a:t>
            </a:r>
            <a:r>
              <a:rPr lang="ru-RU" dirty="0">
                <a:solidFill>
                  <a:srgbClr val="33415A"/>
                </a:solidFill>
                <a:latin typeface="Oswald ExtraLight" pitchFamily="2" charset="-52"/>
              </a:rPr>
              <a:t> – </a:t>
            </a:r>
            <a:r>
              <a:rPr lang="en-US" dirty="0">
                <a:solidFill>
                  <a:srgbClr val="33415A"/>
                </a:solidFill>
                <a:latin typeface="Oswald ExtraLight" pitchFamily="2" charset="-52"/>
              </a:rPr>
              <a:t>ERR </a:t>
            </a:r>
            <a:r>
              <a:rPr lang="ru-RU" dirty="0">
                <a:solidFill>
                  <a:srgbClr val="33415A"/>
                </a:solidFill>
                <a:latin typeface="Oswald ExtraLight" pitchFamily="2" charset="-52"/>
              </a:rPr>
              <a:t>в динамике</a:t>
            </a:r>
          </a:p>
        </p:txBody>
      </p:sp>
    </p:spTree>
    <p:extLst>
      <p:ext uri="{BB962C8B-B14F-4D97-AF65-F5344CB8AC3E}">
        <p14:creationId xmlns:p14="http://schemas.microsoft.com/office/powerpoint/2010/main" val="3131930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6C1911-EF32-41EA-B6D2-5046A7D4F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008" y="153370"/>
            <a:ext cx="11550316" cy="1325563"/>
          </a:xfrm>
          <a:solidFill>
            <a:srgbClr val="33415A"/>
          </a:solidFill>
          <a:ln>
            <a:noFill/>
          </a:ln>
          <a:effectLst>
            <a:softEdge rad="50800"/>
          </a:effectLst>
        </p:spPr>
        <p:txBody>
          <a:bodyPr/>
          <a:lstStyle/>
          <a:p>
            <a:r>
              <a:rPr lang="ru-RU" dirty="0">
                <a:solidFill>
                  <a:srgbClr val="D4D0C8"/>
                </a:solidFill>
                <a:latin typeface="Oswald" pitchFamily="2" charset="-52"/>
              </a:rPr>
              <a:t> Запрос данных по публикациям</a:t>
            </a:r>
            <a:endParaRPr lang="ru-UA" dirty="0">
              <a:solidFill>
                <a:srgbClr val="D4D0C8"/>
              </a:solidFill>
              <a:latin typeface="Oswald" pitchFamily="2" charset="-52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FB53249-6F30-4AAB-B476-4C30FBA5C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008" y="1588168"/>
            <a:ext cx="11550316" cy="5116461"/>
          </a:xfrm>
          <a:solidFill>
            <a:srgbClr val="D4D0C8"/>
          </a:solidFill>
          <a:ln>
            <a:noFill/>
          </a:ln>
          <a:effectLst>
            <a:softEdge rad="63500"/>
          </a:effectLst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33415A"/>
                </a:solidFill>
                <a:latin typeface="Oswald ExtraLight" pitchFamily="2" charset="-52"/>
              </a:rPr>
              <a:t>tg_post</a:t>
            </a:r>
            <a:r>
              <a:rPr lang="ru-RU" dirty="0">
                <a:solidFill>
                  <a:srgbClr val="33415A"/>
                </a:solidFill>
                <a:latin typeface="Oswald ExtraLight" pitchFamily="2" charset="-52"/>
              </a:rPr>
              <a:t>() – данные по публикации</a:t>
            </a:r>
          </a:p>
          <a:p>
            <a:r>
              <a:rPr lang="en-US" dirty="0" err="1">
                <a:solidFill>
                  <a:srgbClr val="33415A"/>
                </a:solidFill>
                <a:latin typeface="Oswald ExtraLight" pitchFamily="2" charset="-52"/>
              </a:rPr>
              <a:t>tg_channel_posts</a:t>
            </a:r>
            <a:r>
              <a:rPr lang="ru-RU" dirty="0">
                <a:solidFill>
                  <a:srgbClr val="33415A"/>
                </a:solidFill>
                <a:latin typeface="Oswald ExtraLight" pitchFamily="2" charset="-52"/>
              </a:rPr>
              <a:t>() – публикации канала</a:t>
            </a:r>
          </a:p>
          <a:p>
            <a:r>
              <a:rPr lang="en-US" dirty="0" err="1">
                <a:solidFill>
                  <a:srgbClr val="33415A"/>
                </a:solidFill>
                <a:latin typeface="Oswald ExtraLight" pitchFamily="2" charset="-52"/>
              </a:rPr>
              <a:t>tg_post_stat</a:t>
            </a:r>
            <a:r>
              <a:rPr lang="ru-RU" dirty="0">
                <a:solidFill>
                  <a:srgbClr val="33415A"/>
                </a:solidFill>
                <a:latin typeface="Oswald ExtraLight" pitchFamily="2" charset="-52"/>
              </a:rPr>
              <a:t>() – статистика публикации</a:t>
            </a:r>
          </a:p>
        </p:txBody>
      </p:sp>
    </p:spTree>
    <p:extLst>
      <p:ext uri="{BB962C8B-B14F-4D97-AF65-F5344CB8AC3E}">
        <p14:creationId xmlns:p14="http://schemas.microsoft.com/office/powerpoint/2010/main" val="1539579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6C1911-EF32-41EA-B6D2-5046A7D4F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008" y="153370"/>
            <a:ext cx="11550316" cy="1325563"/>
          </a:xfrm>
          <a:solidFill>
            <a:srgbClr val="33415A"/>
          </a:solidFill>
          <a:ln>
            <a:noFill/>
          </a:ln>
          <a:effectLst>
            <a:softEdge rad="50800"/>
          </a:effectLst>
        </p:spPr>
        <p:txBody>
          <a:bodyPr/>
          <a:lstStyle/>
          <a:p>
            <a:r>
              <a:rPr lang="ru-RU" dirty="0">
                <a:solidFill>
                  <a:srgbClr val="D4D0C8"/>
                </a:solidFill>
                <a:latin typeface="Oswald" pitchFamily="2" charset="-52"/>
              </a:rPr>
              <a:t> Упоминания</a:t>
            </a:r>
            <a:endParaRPr lang="ru-UA" dirty="0">
              <a:solidFill>
                <a:srgbClr val="D4D0C8"/>
              </a:solidFill>
              <a:latin typeface="Oswald" pitchFamily="2" charset="-52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FB53249-6F30-4AAB-B476-4C30FBA5C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008" y="1588168"/>
            <a:ext cx="11550316" cy="5116461"/>
          </a:xfrm>
          <a:solidFill>
            <a:srgbClr val="D4D0C8"/>
          </a:solidFill>
          <a:ln>
            <a:noFill/>
          </a:ln>
          <a:effectLst>
            <a:softEdge rad="63500"/>
          </a:effectLst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33415A"/>
                </a:solidFill>
                <a:latin typeface="Oswald ExtraLight" pitchFamily="2" charset="-52"/>
              </a:rPr>
              <a:t>tg_mentions_by_period</a:t>
            </a:r>
            <a:r>
              <a:rPr lang="ru-RU" dirty="0">
                <a:solidFill>
                  <a:srgbClr val="33415A"/>
                </a:solidFill>
                <a:latin typeface="Oswald ExtraLight" pitchFamily="2" charset="-52"/>
              </a:rPr>
              <a:t>()– в динамике</a:t>
            </a:r>
          </a:p>
          <a:p>
            <a:r>
              <a:rPr lang="en-US" dirty="0" err="1">
                <a:solidFill>
                  <a:srgbClr val="33415A"/>
                </a:solidFill>
                <a:latin typeface="Oswald ExtraLight" pitchFamily="2" charset="-52"/>
              </a:rPr>
              <a:t>tg_mentions_by_channels</a:t>
            </a:r>
            <a:r>
              <a:rPr lang="ru-RU" dirty="0">
                <a:solidFill>
                  <a:srgbClr val="33415A"/>
                </a:solidFill>
                <a:latin typeface="Oswald ExtraLight" pitchFamily="2" charset="-52"/>
              </a:rPr>
              <a:t>() – в разбивке по каналам</a:t>
            </a:r>
          </a:p>
        </p:txBody>
      </p:sp>
    </p:spTree>
    <p:extLst>
      <p:ext uri="{BB962C8B-B14F-4D97-AF65-F5344CB8AC3E}">
        <p14:creationId xmlns:p14="http://schemas.microsoft.com/office/powerpoint/2010/main" val="14120102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6C1911-EF32-41EA-B6D2-5046A7D4F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008" y="153370"/>
            <a:ext cx="11550316" cy="1325563"/>
          </a:xfrm>
          <a:solidFill>
            <a:srgbClr val="33415A"/>
          </a:solidFill>
          <a:ln>
            <a:noFill/>
          </a:ln>
          <a:effectLst>
            <a:softEdge rad="50800"/>
          </a:effectLst>
        </p:spPr>
        <p:txBody>
          <a:bodyPr/>
          <a:lstStyle/>
          <a:p>
            <a:r>
              <a:rPr lang="ru-RU" dirty="0">
                <a:solidFill>
                  <a:srgbClr val="D4D0C8"/>
                </a:solidFill>
                <a:latin typeface="Oswald" pitchFamily="2" charset="-52"/>
              </a:rPr>
              <a:t> Справочники и поиск каналов</a:t>
            </a:r>
            <a:endParaRPr lang="ru-UA" dirty="0">
              <a:solidFill>
                <a:srgbClr val="D4D0C8"/>
              </a:solidFill>
              <a:latin typeface="Oswald" pitchFamily="2" charset="-52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FB53249-6F30-4AAB-B476-4C30FBA5C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008" y="1588168"/>
            <a:ext cx="11550316" cy="5116461"/>
          </a:xfrm>
          <a:solidFill>
            <a:srgbClr val="D4D0C8"/>
          </a:solidFill>
          <a:ln>
            <a:noFill/>
          </a:ln>
          <a:effectLst>
            <a:softEdge rad="63500"/>
          </a:effectLst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33415A"/>
                </a:solidFill>
                <a:latin typeface="Oswald ExtraLight" pitchFamily="2" charset="-52"/>
              </a:rPr>
              <a:t>tg_languages</a:t>
            </a:r>
            <a:r>
              <a:rPr lang="ru-RU" dirty="0">
                <a:solidFill>
                  <a:srgbClr val="33415A"/>
                </a:solidFill>
                <a:latin typeface="Oswald ExtraLight" pitchFamily="2" charset="-52"/>
              </a:rPr>
              <a:t>() - языки</a:t>
            </a:r>
          </a:p>
          <a:p>
            <a:r>
              <a:rPr lang="en-US" dirty="0" err="1">
                <a:solidFill>
                  <a:srgbClr val="33415A"/>
                </a:solidFill>
                <a:latin typeface="Oswald ExtraLight" pitchFamily="2" charset="-52"/>
              </a:rPr>
              <a:t>tg_countries</a:t>
            </a:r>
            <a:r>
              <a:rPr lang="ru-RU" dirty="0">
                <a:solidFill>
                  <a:srgbClr val="33415A"/>
                </a:solidFill>
                <a:latin typeface="Oswald ExtraLight" pitchFamily="2" charset="-52"/>
              </a:rPr>
              <a:t>() – страны</a:t>
            </a:r>
          </a:p>
          <a:p>
            <a:r>
              <a:rPr lang="en-US" dirty="0" err="1">
                <a:solidFill>
                  <a:srgbClr val="33415A"/>
                </a:solidFill>
                <a:latin typeface="Oswald ExtraLight" pitchFamily="2" charset="-52"/>
              </a:rPr>
              <a:t>tg_categories</a:t>
            </a:r>
            <a:r>
              <a:rPr lang="ru-RU" dirty="0">
                <a:solidFill>
                  <a:srgbClr val="33415A"/>
                </a:solidFill>
                <a:latin typeface="Oswald ExtraLight" pitchFamily="2" charset="-52"/>
              </a:rPr>
              <a:t>() – категории</a:t>
            </a:r>
          </a:p>
          <a:p>
            <a:r>
              <a:rPr lang="en-US" dirty="0" err="1">
                <a:solidFill>
                  <a:srgbClr val="33415A"/>
                </a:solidFill>
                <a:latin typeface="Oswald ExtraLight" pitchFamily="2" charset="-52"/>
              </a:rPr>
              <a:t>tg_channels_search</a:t>
            </a:r>
            <a:r>
              <a:rPr lang="ru-RU" dirty="0">
                <a:solidFill>
                  <a:srgbClr val="33415A"/>
                </a:solidFill>
                <a:latin typeface="Oswald ExtraLight" pitchFamily="2" charset="-52"/>
              </a:rPr>
              <a:t>() – поиск каналов</a:t>
            </a:r>
          </a:p>
        </p:txBody>
      </p:sp>
    </p:spTree>
    <p:extLst>
      <p:ext uri="{BB962C8B-B14F-4D97-AF65-F5344CB8AC3E}">
        <p14:creationId xmlns:p14="http://schemas.microsoft.com/office/powerpoint/2010/main" val="162871583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</TotalTime>
  <Words>484</Words>
  <Application>Microsoft Office PowerPoint</Application>
  <PresentationFormat>Широкоэкранный</PresentationFormat>
  <Paragraphs>78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Oswald</vt:lpstr>
      <vt:lpstr>Oswald ExtraLight</vt:lpstr>
      <vt:lpstr>Тема Office</vt:lpstr>
      <vt:lpstr>Презентация PowerPoint</vt:lpstr>
      <vt:lpstr> Возможности TGStat API</vt:lpstr>
      <vt:lpstr> Возможности пакета rtgstat</vt:lpstr>
      <vt:lpstr> Тарифы TGStat API</vt:lpstr>
      <vt:lpstr> Функции доступные только на платных тарифах</vt:lpstr>
      <vt:lpstr> Запрос данных по telegram каналам</vt:lpstr>
      <vt:lpstr> Запрос данных по публикациям</vt:lpstr>
      <vt:lpstr> Упоминания</vt:lpstr>
      <vt:lpstr> Справочники и поиск каналов</vt:lpstr>
      <vt:lpstr> Опции и переменные среды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Алексей Селезнев</dc:creator>
  <cp:lastModifiedBy>Алексей Селезнев</cp:lastModifiedBy>
  <cp:revision>10</cp:revision>
  <dcterms:created xsi:type="dcterms:W3CDTF">2020-12-17T17:15:15Z</dcterms:created>
  <dcterms:modified xsi:type="dcterms:W3CDTF">2022-01-13T14:47:22Z</dcterms:modified>
</cp:coreProperties>
</file>