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Селезнев" initials="АС" lastIdx="1" clrIdx="0">
    <p:extLst>
      <p:ext uri="{19B8F6BF-5375-455C-9EA6-DF929625EA0E}">
        <p15:presenceInfo xmlns:p15="http://schemas.microsoft.com/office/powerpoint/2012/main" userId="91fcd581088a0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FB12-30F6-469B-9235-52882B5BC4DC}" type="datetimeFigureOut">
              <a:rPr lang="LID4096" smtClean="0"/>
              <a:t>07/01/2022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1647-ACA4-4544-A0AF-0DA7A0F1C7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89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07/01/2022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Работа с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YouTube API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на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 (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пакет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  <a:r>
              <a:rPr lang="en-US" sz="6600" dirty="0" err="1">
                <a:solidFill>
                  <a:srgbClr val="D4D0C8"/>
                </a:solidFill>
                <a:latin typeface="Oswald ExtraLight" pitchFamily="2" charset="-52"/>
              </a:rPr>
              <a:t>rytstat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)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Загрузка основных справочников, 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YouTube Data API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C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Мой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канал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https://img.netpeak.ua/alsey/S5SK4A.png">
            <a:extLst>
              <a:ext uri="{FF2B5EF4-FFF2-40B4-BE49-F238E27FC236}">
                <a16:creationId xmlns:a16="http://schemas.microsoft.com/office/drawing/2014/main" id="{6BEA73BA-EB73-4335-BF94-79E52166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3" y="1715184"/>
            <a:ext cx="3654392" cy="4824120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Структура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YouTube Data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Ресурс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отдельный объект данных с уникальным идентификатором.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Часть (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part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группа свойств, которые должны быть возвращены для ресурса.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Поле 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(field)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определённые поля группы свойств.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31EFFF-4D58-B589-2002-43BDACE8BD78}"/>
              </a:ext>
            </a:extLst>
          </p:cNvPr>
          <p:cNvSpPr/>
          <p:nvPr/>
        </p:nvSpPr>
        <p:spPr>
          <a:xfrm>
            <a:off x="3033228" y="3692285"/>
            <a:ext cx="1622854" cy="4118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Ресурс</a:t>
            </a:r>
            <a:endParaRPr lang="LID4096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2C148CF-D826-1CF1-59B5-4F1162257BB2}"/>
              </a:ext>
            </a:extLst>
          </p:cNvPr>
          <p:cNvSpPr/>
          <p:nvPr/>
        </p:nvSpPr>
        <p:spPr>
          <a:xfrm>
            <a:off x="1410374" y="4314242"/>
            <a:ext cx="1622854" cy="4118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Часть1</a:t>
            </a:r>
            <a:endParaRPr lang="LID4096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488B5CD-604C-5104-29A6-8D6024C0D9DE}"/>
              </a:ext>
            </a:extLst>
          </p:cNvPr>
          <p:cNvSpPr/>
          <p:nvPr/>
        </p:nvSpPr>
        <p:spPr>
          <a:xfrm>
            <a:off x="4626772" y="4314242"/>
            <a:ext cx="1622854" cy="4118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Часть2</a:t>
            </a:r>
            <a:endParaRPr lang="LID4096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00951F6-381B-CDA9-0192-8470103B8D9F}"/>
              </a:ext>
            </a:extLst>
          </p:cNvPr>
          <p:cNvSpPr/>
          <p:nvPr/>
        </p:nvSpPr>
        <p:spPr>
          <a:xfrm>
            <a:off x="666909" y="5003432"/>
            <a:ext cx="982361" cy="411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</a:t>
            </a:r>
            <a:endParaRPr lang="LID4096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4F74B59-A03C-B616-20BF-5FB52CE1DFAD}"/>
              </a:ext>
            </a:extLst>
          </p:cNvPr>
          <p:cNvSpPr/>
          <p:nvPr/>
        </p:nvSpPr>
        <p:spPr>
          <a:xfrm>
            <a:off x="1729471" y="5003432"/>
            <a:ext cx="982361" cy="411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Поле2</a:t>
            </a:r>
            <a:endParaRPr lang="LID4096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774D2AD-0180-49AB-7CFD-6E6C14E0C039}"/>
              </a:ext>
            </a:extLst>
          </p:cNvPr>
          <p:cNvSpPr/>
          <p:nvPr/>
        </p:nvSpPr>
        <p:spPr>
          <a:xfrm>
            <a:off x="2792033" y="4998827"/>
            <a:ext cx="982361" cy="411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Поле3</a:t>
            </a:r>
            <a:endParaRPr lang="LID4096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7AA4DCC-3C22-6BBF-5E49-C8307F7C95C7}"/>
              </a:ext>
            </a:extLst>
          </p:cNvPr>
          <p:cNvSpPr/>
          <p:nvPr/>
        </p:nvSpPr>
        <p:spPr>
          <a:xfrm>
            <a:off x="3884457" y="5003432"/>
            <a:ext cx="982361" cy="411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Поле4</a:t>
            </a:r>
            <a:endParaRPr lang="LID4096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C6622C7-D33B-3EE3-6C37-89F706ABD71F}"/>
              </a:ext>
            </a:extLst>
          </p:cNvPr>
          <p:cNvSpPr/>
          <p:nvPr/>
        </p:nvSpPr>
        <p:spPr>
          <a:xfrm>
            <a:off x="4947019" y="5003432"/>
            <a:ext cx="982361" cy="411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Поле5</a:t>
            </a:r>
            <a:endParaRPr lang="LID4096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6A1E610-7F82-7CFE-D553-11C7B991D369}"/>
              </a:ext>
            </a:extLst>
          </p:cNvPr>
          <p:cNvSpPr/>
          <p:nvPr/>
        </p:nvSpPr>
        <p:spPr>
          <a:xfrm>
            <a:off x="6009581" y="4998827"/>
            <a:ext cx="982361" cy="411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Поле6</a:t>
            </a:r>
            <a:endParaRPr lang="LID4096" dirty="0"/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948D2145-644E-FEAD-EFB2-F757EA2EA8CC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2221802" y="3867338"/>
            <a:ext cx="811427" cy="446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4E206781-248F-DE51-AB90-67BCB9F1608F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656082" y="3898231"/>
            <a:ext cx="782117" cy="416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A95AB05C-0F34-3977-C732-87CA29A20B6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2082578" y="4864209"/>
            <a:ext cx="277298" cy="1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9ACE8D61-5B3B-4D61-DF88-E8B07D50B3B7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1158090" y="4520188"/>
            <a:ext cx="252284" cy="483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0890687-4A33-2B6B-B807-F4E7E3741D9C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3033228" y="4520188"/>
            <a:ext cx="249986" cy="4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A8480EFA-8C6B-B9B4-7D76-5679B06BC537}"/>
              </a:ext>
            </a:extLst>
          </p:cNvPr>
          <p:cNvCxnSpPr>
            <a:stCxn id="6" idx="1"/>
            <a:endCxn id="10" idx="0"/>
          </p:cNvCxnSpPr>
          <p:nvPr/>
        </p:nvCxnSpPr>
        <p:spPr>
          <a:xfrm rot="10800000" flipV="1">
            <a:off x="4375638" y="4520188"/>
            <a:ext cx="251134" cy="483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6A09FC7-B62A-CF32-FE90-97137142D0EF}"/>
              </a:ext>
            </a:extLst>
          </p:cNvPr>
          <p:cNvCxnSpPr>
            <a:stCxn id="6" idx="3"/>
            <a:endCxn id="12" idx="0"/>
          </p:cNvCxnSpPr>
          <p:nvPr/>
        </p:nvCxnSpPr>
        <p:spPr>
          <a:xfrm>
            <a:off x="6249626" y="4520188"/>
            <a:ext cx="251136" cy="4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777C2AEA-0EC6-5F3C-9415-61AA713AC40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5299550" y="4864782"/>
            <a:ext cx="27729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3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</a:t>
            </a:r>
            <a:r>
              <a:rPr lang="ru-RU">
                <a:solidFill>
                  <a:srgbClr val="D4D0C8"/>
                </a:solidFill>
                <a:latin typeface="Oswald" pitchFamily="2" charset="-52"/>
              </a:rPr>
              <a:t>запроса ресурсов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ryt_get_channels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Информация о канале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ryt_get_channel_activities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Активности канала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ryt_get_videos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Список видео опубликованных в канале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ryt_get_video_details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Детальная информация об опубликованных видео</a:t>
            </a:r>
            <a:endParaRPr lang="ru-RU" b="1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ryt_get_playlists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Список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плей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листов канала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ryt_get_playlist_items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Элементы списка воспроизведения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ryt_get_comments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Ветки комментариев к видео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61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Видео - части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contentDetails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информацию о видеоконтенте, включая продолжительность видео и указание на наличие титров для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fileDetails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инкапсулирует информацию о видеофайле, который был загружен на </a:t>
            </a:r>
            <a:r>
              <a:rPr lang="ru-RU" sz="1700" dirty="0" err="1">
                <a:solidFill>
                  <a:srgbClr val="33415A"/>
                </a:solidFill>
                <a:latin typeface="Oswald ExtraLight" pitchFamily="2" charset="-52"/>
              </a:rPr>
              <a:t>YouTube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, включая разрешение файла, продолжительность, аудио- и видеокодеки, скорость потока и многое другое. 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Id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Идентификатор, который </a:t>
            </a:r>
            <a:r>
              <a:rPr lang="ru-RU" sz="1700" dirty="0" err="1">
                <a:solidFill>
                  <a:srgbClr val="33415A"/>
                </a:solidFill>
                <a:latin typeface="Oswald ExtraLight" pitchFamily="2" charset="-52"/>
              </a:rPr>
              <a:t>YouTube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 использует для уникальной идентификации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liveStreamingDetails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метаданные о прямой видеотрансляции. 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Localizations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переводы метаданных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Player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информацию, которую можно использовать для воспроизведения видео во встроенном проигрывателе.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processingDetails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-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инкапсулирует информацию о ходе обработки </a:t>
            </a:r>
            <a:r>
              <a:rPr lang="ru-RU" sz="1700" dirty="0" err="1">
                <a:solidFill>
                  <a:srgbClr val="33415A"/>
                </a:solidFill>
                <a:latin typeface="Oswald ExtraLight" pitchFamily="2" charset="-52"/>
              </a:rPr>
              <a:t>YouTube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 загруженного видеофайла. Свойства объекта определяют текущий статус обработки и оценку времени, оставшегося до завершения обработки видео </a:t>
            </a:r>
            <a:r>
              <a:rPr lang="ru-RU" sz="1700" dirty="0" err="1">
                <a:solidFill>
                  <a:srgbClr val="33415A"/>
                </a:solidFill>
                <a:latin typeface="Oswald ExtraLight" pitchFamily="2" charset="-52"/>
              </a:rPr>
              <a:t>YouTube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. 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recordingDetails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-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инкапсулирует информацию о местоположении, дате и адресе, где было записано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Snippet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основные сведения о видео, такие как его название, описание и категория.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Statistics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статистику о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Status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-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информацию о статусах загрузки, обработки и конфиденциальности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Suggestions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-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инкапсулирует предложения, которые определяют возможности для улучшения качества видео или метаданных для загруженного видео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topicDetails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-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инкапсулирует информацию о темах, связанных с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en-US" sz="2000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51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Синтаксис запроса отдельных полей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В основе синтаксиса обращения к отдельным полям частей лежит </a:t>
            </a:r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xPath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:</a:t>
            </a:r>
            <a:endParaRPr lang="en-US" sz="2000" b="1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Используйте список, разделенный запятыми (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fields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=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a,b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), чтобы выбрать несколько полей.</a:t>
            </a:r>
          </a:p>
          <a:p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Используйте звездочку (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fields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=*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) в качестве подстановочного знака для обозначения всех полей. (по умолчанию)</a:t>
            </a:r>
          </a:p>
          <a:p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Используйте круглые скобки (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fields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=a(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b,c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)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) для указания группы вложенных свойств, которые будут включены в ответ API.</a:t>
            </a:r>
          </a:p>
          <a:p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Используйте косую черту (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fields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=a/b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), чтобы указать вложенное свойство.</a:t>
            </a:r>
          </a:p>
          <a:p>
            <a:pPr marL="0" indent="0">
              <a:buNone/>
            </a:pP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Пример: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fields=items/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id,playlistItems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/snippet/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title,playlistItems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/snippet/position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fields=items(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id,snippet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/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title,snippet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/position)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fields=items(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id,snippet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title,position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))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2582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Плейлисты - части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contentDetails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информация о содержимом списка воспроизведения, включая количество видео в списке воспроизведения.</a:t>
            </a:r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Id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Идентификатор, который </a:t>
            </a:r>
            <a:r>
              <a:rPr lang="ru-RU" sz="1700" dirty="0" err="1">
                <a:solidFill>
                  <a:srgbClr val="33415A"/>
                </a:solidFill>
                <a:latin typeface="Oswald ExtraLight" pitchFamily="2" charset="-52"/>
              </a:rPr>
              <a:t>YouTube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 использует для уникальной идентификации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Localizations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инкапсулирует переводы метаданных списка воспроизведения.</a:t>
            </a: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Player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информацию, которую можно использовать для воспроизведения видео во встроенном проигрывателе.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Snippet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основные сведения о списке воспроизведения, такие как его название и описание.</a:t>
            </a: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Status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-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информацию о статусе списка воспроизведения.</a:t>
            </a:r>
            <a:endParaRPr lang="en-US" sz="2000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65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Элементы плейлистов - части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sz="1700" b="1" dirty="0" err="1">
                <a:solidFill>
                  <a:srgbClr val="33415A"/>
                </a:solidFill>
                <a:latin typeface="Oswald ExtraLight" pitchFamily="2" charset="-52"/>
              </a:rPr>
              <a:t>contentDetails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информация о содержимом списка воспроизведения, включая количество видео в списке воспроизведения.</a:t>
            </a:r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Id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Идентификатор, который </a:t>
            </a:r>
            <a:r>
              <a:rPr lang="ru-RU" sz="1700" dirty="0" err="1">
                <a:solidFill>
                  <a:srgbClr val="33415A"/>
                </a:solidFill>
                <a:latin typeface="Oswald ExtraLight" pitchFamily="2" charset="-52"/>
              </a:rPr>
              <a:t>YouTube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 использует для уникальной идентификации видео.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id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Идентификатор, который </a:t>
            </a:r>
            <a:r>
              <a:rPr lang="ru-RU" sz="1700" dirty="0" err="1">
                <a:solidFill>
                  <a:srgbClr val="33415A"/>
                </a:solidFill>
                <a:latin typeface="Oswald ExtraLight" pitchFamily="2" charset="-52"/>
              </a:rPr>
              <a:t>YouTube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 использует для уникальной идентификации элемента плейлиста.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Snippet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основные сведения об элементе списка воспроизведения, такие как его название и положение в списке воспроизведения.</a:t>
            </a:r>
            <a:endParaRPr lang="en-US" sz="17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1700" b="1" dirty="0">
                <a:solidFill>
                  <a:srgbClr val="33415A"/>
                </a:solidFill>
                <a:latin typeface="Oswald ExtraLight" pitchFamily="2" charset="-52"/>
              </a:rPr>
              <a:t>Status</a:t>
            </a:r>
            <a:r>
              <a:rPr lang="en-US" sz="1700" dirty="0">
                <a:solidFill>
                  <a:srgbClr val="33415A"/>
                </a:solidFill>
                <a:latin typeface="Oswald ExtraLight" pitchFamily="2" charset="-52"/>
              </a:rPr>
              <a:t> - </a:t>
            </a:r>
            <a:r>
              <a:rPr lang="ru-RU" sz="1700" dirty="0">
                <a:solidFill>
                  <a:srgbClr val="33415A"/>
                </a:solidFill>
                <a:latin typeface="Oswald ExtraLight" pitchFamily="2" charset="-52"/>
              </a:rPr>
              <a:t>содержит информацию о статусе конфиденциальности элемента списка воспроизведения.</a:t>
            </a:r>
            <a:endParaRPr lang="en-US" sz="2000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34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Поиск видео, </a:t>
            </a:r>
            <a:r>
              <a:rPr lang="ru-RU" dirty="0" err="1">
                <a:solidFill>
                  <a:srgbClr val="D4D0C8"/>
                </a:solidFill>
                <a:latin typeface="Oswald" pitchFamily="2" charset="-52"/>
              </a:rPr>
              <a:t>плей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листов и каналов (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ryt_search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()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)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3415A"/>
                </a:solidFill>
                <a:latin typeface="Oswald ExtraLight" pitchFamily="2" charset="-52"/>
              </a:rPr>
              <a:t>q</a:t>
            </a:r>
            <a:r>
              <a:rPr lang="en-US" sz="24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 Поисковый запрос.</a:t>
            </a:r>
            <a:endParaRPr lang="en-US" sz="24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2400" b="1" dirty="0" err="1">
                <a:solidFill>
                  <a:srgbClr val="33415A"/>
                </a:solidFill>
                <a:latin typeface="Oswald ExtraLight" pitchFamily="2" charset="-52"/>
              </a:rPr>
              <a:t>published_before</a:t>
            </a:r>
            <a:r>
              <a:rPr lang="en-US" sz="2400" b="1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sz="2400" b="1" dirty="0" err="1">
                <a:solidFill>
                  <a:srgbClr val="33415A"/>
                </a:solidFill>
                <a:latin typeface="Oswald ExtraLight" pitchFamily="2" charset="-52"/>
              </a:rPr>
              <a:t>published_after</a:t>
            </a:r>
            <a:r>
              <a:rPr lang="en-US" sz="2400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Фильтр по дате публикации.</a:t>
            </a:r>
            <a:endParaRPr lang="en-US" sz="24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2400" b="1" dirty="0">
                <a:solidFill>
                  <a:srgbClr val="33415A"/>
                </a:solidFill>
                <a:latin typeface="Oswald ExtraLight" pitchFamily="2" charset="-52"/>
              </a:rPr>
              <a:t>type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sz="2400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тип искомого контента: видео, плейлист, канал.</a:t>
            </a:r>
            <a:endParaRPr lang="en-US" sz="24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sz="2400" b="1" dirty="0">
                <a:solidFill>
                  <a:srgbClr val="33415A"/>
                </a:solidFill>
                <a:latin typeface="Oswald ExtraLight" pitchFamily="2" charset="-52"/>
              </a:rPr>
              <a:t>channel</a:t>
            </a:r>
            <a:r>
              <a:rPr lang="ru-RU" sz="2400" b="1" dirty="0">
                <a:solidFill>
                  <a:srgbClr val="33415A"/>
                </a:solidFill>
                <a:latin typeface="Oswald ExtraLight" pitchFamily="2" charset="-52"/>
              </a:rPr>
              <a:t>_</a:t>
            </a:r>
            <a:r>
              <a:rPr lang="en-US" sz="2400" b="1" dirty="0">
                <a:solidFill>
                  <a:srgbClr val="33415A"/>
                </a:solidFill>
                <a:latin typeface="Oswald ExtraLight" pitchFamily="2" charset="-52"/>
              </a:rPr>
              <a:t>id </a:t>
            </a:r>
            <a:r>
              <a:rPr lang="en-US" sz="2400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поиск содержимого конкретного канала.</a:t>
            </a:r>
          </a:p>
          <a:p>
            <a:r>
              <a:rPr lang="en-US" sz="2400" b="1" dirty="0">
                <a:solidFill>
                  <a:srgbClr val="33415A"/>
                </a:solidFill>
                <a:latin typeface="Oswald ExtraLight" pitchFamily="2" charset="-52"/>
              </a:rPr>
              <a:t>relevance</a:t>
            </a:r>
            <a:r>
              <a:rPr lang="ru-RU" sz="2400" b="1" dirty="0">
                <a:solidFill>
                  <a:srgbClr val="33415A"/>
                </a:solidFill>
                <a:latin typeface="Oswald ExtraLight" pitchFamily="2" charset="-52"/>
              </a:rPr>
              <a:t>_</a:t>
            </a:r>
            <a:r>
              <a:rPr lang="en-US" sz="2400" b="1" dirty="0">
                <a:solidFill>
                  <a:srgbClr val="33415A"/>
                </a:solidFill>
                <a:latin typeface="Oswald ExtraLight" pitchFamily="2" charset="-52"/>
              </a:rPr>
              <a:t>language </a:t>
            </a:r>
            <a:r>
              <a:rPr lang="en-US" sz="2400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ограничение поиска по видео на заданном языке</a:t>
            </a:r>
            <a:endParaRPr lang="en-US" sz="2400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61250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716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Мой telegram канал</vt:lpstr>
      <vt:lpstr> Структура YouTube Data API</vt:lpstr>
      <vt:lpstr> Функции запроса ресурсов</vt:lpstr>
      <vt:lpstr> Видео - части</vt:lpstr>
      <vt:lpstr> Синтаксис запроса отдельных полей</vt:lpstr>
      <vt:lpstr> Плейлисты - части</vt:lpstr>
      <vt:lpstr>Элементы плейлистов - части</vt:lpstr>
      <vt:lpstr>Поиск видео, плей листов и каналов (ryt_search())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29</cp:revision>
  <dcterms:created xsi:type="dcterms:W3CDTF">2020-12-17T17:15:15Z</dcterms:created>
  <dcterms:modified xsi:type="dcterms:W3CDTF">2022-07-01T12:42:15Z</dcterms:modified>
</cp:coreProperties>
</file>