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8" r:id="rId6"/>
    <p:sldId id="263" r:id="rId7"/>
    <p:sldId id="265" r:id="rId8"/>
    <p:sldId id="262" r:id="rId9"/>
    <p:sldId id="264" r:id="rId10"/>
    <p:sldId id="266" r:id="rId11"/>
    <p:sldId id="267" r:id="rId12"/>
    <p:sldId id="259" r:id="rId13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415A"/>
    <a:srgbClr val="D4D0C8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C8AFA3-8D4B-4FB6-82DF-5B69591E9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A46AB27-7D80-4890-9419-AFB077660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1418AA-D88E-4383-B2C5-90C88F167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04/19/2022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C6F221-C20B-4B20-B3FA-C377BF5E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AAAB2C-9388-4D4B-AADC-557A8CD9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8634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65EE55-C264-405B-BAFF-C911A6FA7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D41074D-ED27-475F-BD1A-DF2083297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56A232-A471-438F-9CE0-84F90ECA6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04/19/2022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7087F4-6110-4401-8EE5-09AEFB10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9F2EBC-3F22-4FFF-8B11-E675AB366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7221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BB6DFCB-472F-4830-9E86-6C7D09DE19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621A82-B920-4ECF-A027-48E4B479B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3BD412-A992-4922-B6D3-39DC27BBE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04/19/2022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9748E9-F8BE-498C-8B43-EC92F1927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EFD3E7-7D7D-41E3-8011-83C9D3267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90321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5C40E3-9B2B-43B8-9FE8-CF32BAADF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668ABE-21D6-42DB-A63A-08673AEA6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B69066-FBFA-40A4-A754-7081C2D1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04/19/2022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9B3EA4-D3AE-4682-9E1F-48C8CE053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FAEB94-158F-4BFE-BF12-0FEF3F00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96845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AF8E5F-67F7-4DBA-BA85-A0AA9F7B0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F06BEC-A3C9-4CD0-9C58-F3A4C8B57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3A910E-894E-4342-A4FB-5FB46B92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04/19/2022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1308C7-B474-4ACF-9D3C-6D3C39A46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427BE4-AD88-4E2D-9C1F-55F4590A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7425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48D6FD-61ED-48BC-B63B-0AC3C5241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9083CD-33DA-4925-9A85-F6BCFE98E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4EA9AC-DAD6-41D6-9D9F-CDB159FBC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989617-C42F-43AF-8DD8-4B2D7A244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04/19/2022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BECBF5-A217-44EB-B3A2-ABAE1064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9D6CAE-D2A8-43B6-B3FF-D4F001F7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8501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2888C9-E585-4497-9F41-1BB71D6DB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FBF472-4C46-4EA5-96FD-C3AFBAFD2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A0A324-27F5-48CC-A681-E99018230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240A75D-0492-4BD4-9BC9-A0E97AC89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24AC8C-23A2-4C0E-8FC4-C20734F61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9AB9322-6140-4792-94DF-038412E6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04/19/2022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8C2BF2D-C3E1-4852-A31E-A09DAA1B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610A890-B7ED-40BF-8246-71F988CF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6706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FFF01-01BA-44B2-ADCC-05C5CDFE8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A033051-F453-4FF2-99D0-8901FED59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04/19/2022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7654288-A7E2-43B0-A90B-6901C413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208CE2-7A69-4EB0-B71E-A4C223854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5477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8E85800-3C1A-4ED9-9DCB-31B172593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04/19/2022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AD603BA-E5E8-4794-930F-FB8D6281B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8F4696D-4E51-4A49-86AE-07BD90E0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2403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CB3D0-5012-4C42-95ED-2B9F665D5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73426F-92B1-4094-8670-10CF14EB1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F98FD8-6423-488C-BDC4-C3B60B671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69DAC4-11CF-47A7-9C58-B00DC4846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04/19/2022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0F0E48-997C-4121-A89D-5E911DB2F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422CF2-C2B9-4202-A693-72E37FBE5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3908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5EE198-79E3-4B37-A9DC-D5646B7D0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C5F7A5E-53CC-4560-BFED-8B89E33E4D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9A88FE-DF76-4F33-93E8-5B4824A10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076A39-1EF5-4CAF-8EC3-38D9B2E87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04/19/2022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FFFC55-56DB-4DB2-8DF9-836809CFC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F3BE68-18A9-42A6-9A68-8C2065CAA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7412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7B716B-1BD7-4DE4-B7FD-9F572E2BF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2E2C44-8461-4F7B-9421-E8010E410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9B1BC1-1F5C-4A86-B798-BF82C03D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3D2C7-6FDF-44F9-9F47-4A1301A63EA7}" type="datetimeFigureOut">
              <a:rPr lang="ru-UA" smtClean="0"/>
              <a:t>04/19/2022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31E902-977B-4DE4-A346-4CDCF657F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F5793A-3469-473B-9264-03AE44F8C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2686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google-ads/api/fields/v10/overview_query_build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1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A85A64-7E63-4E32-A4D2-2C11299C57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33"/>
          <a:stretch/>
        </p:blipFill>
        <p:spPr>
          <a:xfrm>
            <a:off x="0" y="0"/>
            <a:ext cx="2394284" cy="68418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DF69CE-0707-4F04-9DE1-43EF6ECF39E3}"/>
              </a:ext>
            </a:extLst>
          </p:cNvPr>
          <p:cNvSpPr txBox="1"/>
          <p:nvPr/>
        </p:nvSpPr>
        <p:spPr>
          <a:xfrm>
            <a:off x="2916454" y="1193532"/>
            <a:ext cx="828735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dirty="0">
                <a:solidFill>
                  <a:srgbClr val="D4D0C8"/>
                </a:solidFill>
                <a:latin typeface="Oswald ExtraLight" pitchFamily="2" charset="-52"/>
              </a:rPr>
              <a:t>Запрос отчётов и объектов</a:t>
            </a:r>
          </a:p>
          <a:p>
            <a:r>
              <a:rPr lang="ru-RU" sz="6600" dirty="0">
                <a:solidFill>
                  <a:srgbClr val="D4D0C8"/>
                </a:solidFill>
                <a:latin typeface="Oswald ExtraLight" pitchFamily="2" charset="-52"/>
              </a:rPr>
              <a:t>из </a:t>
            </a:r>
            <a:r>
              <a:rPr lang="en-US" sz="6600" dirty="0">
                <a:solidFill>
                  <a:srgbClr val="D4D0C8"/>
                </a:solidFill>
                <a:latin typeface="Oswald ExtraLight" pitchFamily="2" charset="-52"/>
              </a:rPr>
              <a:t>Google Ads API</a:t>
            </a:r>
            <a:endParaRPr lang="ru-RU" sz="6600" dirty="0">
              <a:solidFill>
                <a:srgbClr val="D4D0C8"/>
              </a:solidFill>
              <a:latin typeface="Oswald ExtraLight" pitchFamily="2" charset="-52"/>
            </a:endParaRPr>
          </a:p>
          <a:p>
            <a:r>
              <a:rPr lang="ru-RU" sz="3200" i="1" dirty="0">
                <a:solidFill>
                  <a:srgbClr val="D4D0C8"/>
                </a:solidFill>
                <a:latin typeface="Oswald ExtraLight" pitchFamily="2" charset="-52"/>
              </a:rPr>
              <a:t>С помощью пакета </a:t>
            </a:r>
            <a:r>
              <a:rPr lang="en-US" sz="3200" i="1" dirty="0" err="1">
                <a:solidFill>
                  <a:srgbClr val="D4D0C8"/>
                </a:solidFill>
                <a:latin typeface="Oswald ExtraLight" pitchFamily="2" charset="-52"/>
              </a:rPr>
              <a:t>rgoogleads</a:t>
            </a:r>
            <a:endParaRPr lang="ru-UA" sz="3200" i="1" dirty="0">
              <a:solidFill>
                <a:srgbClr val="D4D0C8"/>
              </a:solidFill>
              <a:latin typeface="Oswald ExtraLight" pitchFamily="2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F18AD9-F7D9-44BC-9927-32708274F079}"/>
              </a:ext>
            </a:extLst>
          </p:cNvPr>
          <p:cNvSpPr txBox="1"/>
          <p:nvPr/>
        </p:nvSpPr>
        <p:spPr>
          <a:xfrm>
            <a:off x="9654139" y="6155356"/>
            <a:ext cx="2424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969696"/>
                </a:solidFill>
                <a:latin typeface="Oswald ExtraLight" pitchFamily="2" charset="-52"/>
              </a:rPr>
              <a:t>Алексей Селезнёв</a:t>
            </a:r>
            <a:endParaRPr lang="ru-UA" sz="2800" dirty="0">
              <a:solidFill>
                <a:srgbClr val="969696"/>
              </a:solidFill>
              <a:latin typeface="Oswald ExtraLigh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11784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Использование многопоточности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/>
          <a:lstStyle/>
          <a:p>
            <a:r>
              <a:rPr lang="en-US" b="1" dirty="0" err="1">
                <a:solidFill>
                  <a:srgbClr val="33415A"/>
                </a:solidFill>
                <a:latin typeface="Oswald ExtraLight" pitchFamily="2" charset="-52"/>
              </a:rPr>
              <a:t>gads_get_report</a:t>
            </a:r>
            <a:r>
              <a:rPr lang="en-US" b="1" dirty="0">
                <a:solidFill>
                  <a:srgbClr val="33415A"/>
                </a:solidFill>
                <a:latin typeface="Oswald ExtraLight" pitchFamily="2" charset="-52"/>
              </a:rPr>
              <a:t>()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–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функция запроса отчётов из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Google Ads API</a:t>
            </a:r>
          </a:p>
          <a:p>
            <a:pPr lvl="1"/>
            <a:r>
              <a:rPr lang="en-US" b="1" dirty="0">
                <a:solidFill>
                  <a:srgbClr val="33415A"/>
                </a:solidFill>
                <a:latin typeface="Oswald ExtraLight" pitchFamily="2" charset="-52"/>
              </a:rPr>
              <a:t>cl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 –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принимает кластер созданный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parallel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::</a:t>
            </a:r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makeCluster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()</a:t>
            </a:r>
            <a:endParaRPr lang="ru-RU" dirty="0">
              <a:solidFill>
                <a:srgbClr val="33415A"/>
              </a:solidFill>
              <a:latin typeface="Oswald ExtraLigh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085118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Запрос объектов рекламного кабинета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/>
          <a:lstStyle/>
          <a:p>
            <a:r>
              <a:rPr lang="en-US" b="1" dirty="0" err="1">
                <a:solidFill>
                  <a:srgbClr val="33415A"/>
                </a:solidFill>
                <a:latin typeface="Oswald ExtraLight" pitchFamily="2" charset="-52"/>
              </a:rPr>
              <a:t>gads_get_campaigns</a:t>
            </a:r>
            <a:r>
              <a:rPr lang="en-US" b="1" dirty="0">
                <a:solidFill>
                  <a:srgbClr val="33415A"/>
                </a:solidFill>
                <a:latin typeface="Oswald ExtraLight" pitchFamily="2" charset="-52"/>
              </a:rPr>
              <a:t>()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–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список рекламных кампаний</a:t>
            </a:r>
          </a:p>
          <a:p>
            <a:r>
              <a:rPr lang="en-US" b="1" dirty="0" err="1">
                <a:solidFill>
                  <a:srgbClr val="33415A"/>
                </a:solidFill>
                <a:latin typeface="Oswald ExtraLight" pitchFamily="2" charset="-52"/>
              </a:rPr>
              <a:t>gads_get_ad_groups</a:t>
            </a:r>
            <a:r>
              <a:rPr lang="en-US" b="1" dirty="0">
                <a:solidFill>
                  <a:srgbClr val="33415A"/>
                </a:solidFill>
                <a:latin typeface="Oswald ExtraLight" pitchFamily="2" charset="-52"/>
              </a:rPr>
              <a:t>()</a:t>
            </a:r>
            <a:r>
              <a:rPr lang="ru-RU" b="1" dirty="0">
                <a:solidFill>
                  <a:srgbClr val="33415A"/>
                </a:solidFill>
                <a:latin typeface="Oswald ExtraLight" pitchFamily="2" charset="-52"/>
              </a:rPr>
              <a:t>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– список групп объявлений</a:t>
            </a:r>
          </a:p>
          <a:p>
            <a:r>
              <a:rPr lang="en-US" b="1" dirty="0" err="1">
                <a:solidFill>
                  <a:srgbClr val="33415A"/>
                </a:solidFill>
                <a:latin typeface="Oswald ExtraLight" pitchFamily="2" charset="-52"/>
              </a:rPr>
              <a:t>gads_get_ads</a:t>
            </a:r>
            <a:r>
              <a:rPr lang="ru-RU" b="1" dirty="0">
                <a:solidFill>
                  <a:srgbClr val="33415A"/>
                </a:solidFill>
                <a:latin typeface="Oswald ExtraLight" pitchFamily="2" charset="-52"/>
              </a:rPr>
              <a:t>()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– список объявлений</a:t>
            </a:r>
          </a:p>
          <a:p>
            <a:r>
              <a:rPr lang="en-US" b="1" dirty="0" err="1">
                <a:solidFill>
                  <a:srgbClr val="33415A"/>
                </a:solidFill>
                <a:latin typeface="Oswald ExtraLight" pitchFamily="2" charset="-52"/>
              </a:rPr>
              <a:t>gads_get_keywords</a:t>
            </a:r>
            <a:r>
              <a:rPr lang="ru-RU" b="1" dirty="0">
                <a:solidFill>
                  <a:srgbClr val="33415A"/>
                </a:solidFill>
                <a:latin typeface="Oswald ExtraLight" pitchFamily="2" charset="-52"/>
              </a:rPr>
              <a:t>()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– список ключевых слов</a:t>
            </a:r>
            <a:endParaRPr lang="en-US" dirty="0">
              <a:solidFill>
                <a:srgbClr val="33415A"/>
              </a:solidFill>
              <a:latin typeface="Oswald ExtraLigh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50890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1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5DF69CE-0707-4F04-9DE1-43EF6ECF39E3}"/>
              </a:ext>
            </a:extLst>
          </p:cNvPr>
          <p:cNvSpPr txBox="1"/>
          <p:nvPr/>
        </p:nvSpPr>
        <p:spPr>
          <a:xfrm>
            <a:off x="1479884" y="2875002"/>
            <a:ext cx="92322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>
                <a:solidFill>
                  <a:srgbClr val="D4D0C8"/>
                </a:solidFill>
                <a:latin typeface="Oswald ExtraLight" pitchFamily="2" charset="-52"/>
              </a:rPr>
              <a:t>СПАСИБО ЗА ВНИМАНИЕ</a:t>
            </a:r>
            <a:endParaRPr lang="ru-UA" sz="3200" i="1" dirty="0">
              <a:solidFill>
                <a:srgbClr val="D4D0C8"/>
              </a:solidFill>
              <a:latin typeface="Oswald ExtraLigh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1905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Мой </a:t>
            </a:r>
            <a:r>
              <a:rPr lang="en-US" dirty="0">
                <a:solidFill>
                  <a:srgbClr val="D4D0C8"/>
                </a:solidFill>
                <a:latin typeface="Oswald" pitchFamily="2" charset="-52"/>
              </a:rPr>
              <a:t>telegram </a:t>
            </a:r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канал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pic>
        <p:nvPicPr>
          <p:cNvPr id="1026" name="Picture 2" descr="https://img.netpeak.ua/alsey/S5SK4A.png">
            <a:extLst>
              <a:ext uri="{FF2B5EF4-FFF2-40B4-BE49-F238E27FC236}">
                <a16:creationId xmlns:a16="http://schemas.microsoft.com/office/drawing/2014/main" id="{6BEA73BA-EB73-4335-BF94-79E521664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83" y="1715184"/>
            <a:ext cx="3654392" cy="4824120"/>
          </a:xfrm>
          <a:prstGeom prst="rect">
            <a:avLst/>
          </a:prstGeom>
          <a:noFill/>
          <a:effectLst>
            <a:softEdge rad="1143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925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Объектная структура </a:t>
            </a:r>
            <a:r>
              <a:rPr lang="en-US" dirty="0">
                <a:solidFill>
                  <a:srgbClr val="D4D0C8"/>
                </a:solidFill>
                <a:latin typeface="Oswald" pitchFamily="2" charset="-52"/>
              </a:rPr>
              <a:t>Google Ads API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17C63BB-1554-4D62-8C56-ADE5B3C3D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08" y="2054824"/>
            <a:ext cx="8863469" cy="349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616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en-US" dirty="0">
                <a:solidFill>
                  <a:srgbClr val="D4D0C8"/>
                </a:solidFill>
                <a:latin typeface="Oswald" pitchFamily="2" charset="-52"/>
              </a:rPr>
              <a:t>GAQL </a:t>
            </a:r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запросы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Oswald ExtraLight" pitchFamily="2" charset="-52"/>
              </a:rPr>
              <a:t>SELECT</a:t>
            </a:r>
          </a:p>
          <a:p>
            <a:pPr marL="0" indent="0">
              <a:buNone/>
            </a:pP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  campaign.id,</a:t>
            </a:r>
          </a:p>
          <a:p>
            <a:pPr marL="0" indent="0">
              <a:buNone/>
            </a:pP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  campaign.name,</a:t>
            </a:r>
          </a:p>
          <a:p>
            <a:pPr marL="0" indent="0">
              <a:buNone/>
            </a:pP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  </a:t>
            </a:r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campaign.status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  </a:t>
            </a:r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metrics.impressions</a:t>
            </a:r>
            <a:endParaRPr lang="en-US" dirty="0">
              <a:solidFill>
                <a:srgbClr val="33415A"/>
              </a:solidFill>
              <a:latin typeface="Oswald ExtraLight" pitchFamily="2" charset="-52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Oswald ExtraLight" pitchFamily="2" charset="-52"/>
              </a:rPr>
              <a:t>FROM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 campaign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Oswald ExtraLight" pitchFamily="2" charset="-52"/>
              </a:rPr>
              <a:t>WHERE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 </a:t>
            </a:r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campaign.status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 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Oswald ExtraLight" pitchFamily="2" charset="-52"/>
              </a:rPr>
              <a:t>'PAUSED'</a:t>
            </a:r>
          </a:p>
          <a:p>
            <a:pPr marL="0" indent="0">
              <a:buNone/>
            </a:pP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Oswald ExtraLight" pitchFamily="2" charset="-52"/>
              </a:rPr>
              <a:t>AND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 </a:t>
            </a:r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metrics.impressions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 &gt;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Oswald ExtraLight" pitchFamily="2" charset="-52"/>
              </a:rPr>
              <a:t>1000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Oswald ExtraLight" pitchFamily="2" charset="-52"/>
              </a:rPr>
              <a:t>ORDER BY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campaign.id</a:t>
            </a:r>
            <a:endParaRPr lang="ru-RU" dirty="0">
              <a:solidFill>
                <a:srgbClr val="33415A"/>
              </a:solidFill>
              <a:latin typeface="Oswald ExtraLigh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81745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Основные ресурсы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/>
          <a:lstStyle/>
          <a:p>
            <a:r>
              <a:rPr lang="en-US" b="1" dirty="0">
                <a:solidFill>
                  <a:srgbClr val="33415A"/>
                </a:solidFill>
                <a:latin typeface="Oswald ExtraLight" pitchFamily="2" charset="-52"/>
              </a:rPr>
              <a:t>customer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 – аккаунт</a:t>
            </a:r>
          </a:p>
          <a:p>
            <a:r>
              <a:rPr lang="en-US" b="1" dirty="0">
                <a:solidFill>
                  <a:srgbClr val="33415A"/>
                </a:solidFill>
                <a:latin typeface="Oswald ExtraLight" pitchFamily="2" charset="-52"/>
              </a:rPr>
              <a:t>campaign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 – рекламные кампании</a:t>
            </a:r>
          </a:p>
          <a:p>
            <a:r>
              <a:rPr lang="en-US" b="1" dirty="0" err="1">
                <a:solidFill>
                  <a:srgbClr val="33415A"/>
                </a:solidFill>
                <a:latin typeface="Oswald ExtraLight" pitchFamily="2" charset="-52"/>
              </a:rPr>
              <a:t>ad_group</a:t>
            </a:r>
            <a:r>
              <a:rPr lang="en-US" b="1" dirty="0">
                <a:solidFill>
                  <a:srgbClr val="33415A"/>
                </a:solidFill>
                <a:latin typeface="Oswald ExtraLight" pitchFamily="2" charset="-52"/>
              </a:rPr>
              <a:t>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–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группы объявлений</a:t>
            </a:r>
          </a:p>
          <a:p>
            <a:r>
              <a:rPr lang="en-US" b="1" dirty="0" err="1">
                <a:solidFill>
                  <a:srgbClr val="33415A"/>
                </a:solidFill>
                <a:latin typeface="Oswald ExtraLight" pitchFamily="2" charset="-52"/>
              </a:rPr>
              <a:t>ad_group_ad</a:t>
            </a:r>
            <a:r>
              <a:rPr lang="ru-RU" b="1" dirty="0">
                <a:solidFill>
                  <a:srgbClr val="33415A"/>
                </a:solidFill>
                <a:latin typeface="Oswald ExtraLight" pitchFamily="2" charset="-52"/>
              </a:rPr>
              <a:t>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– объявления</a:t>
            </a:r>
          </a:p>
          <a:p>
            <a:r>
              <a:rPr lang="en-US" b="1" dirty="0" err="1">
                <a:solidFill>
                  <a:srgbClr val="33415A"/>
                </a:solidFill>
                <a:latin typeface="Oswald ExtraLight" pitchFamily="2" charset="-52"/>
              </a:rPr>
              <a:t>keyword_view</a:t>
            </a:r>
            <a:r>
              <a:rPr lang="en-US" b="1" dirty="0">
                <a:solidFill>
                  <a:srgbClr val="33415A"/>
                </a:solidFill>
                <a:latin typeface="Oswald ExtraLight" pitchFamily="2" charset="-52"/>
              </a:rPr>
              <a:t>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–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ключевые слова</a:t>
            </a:r>
          </a:p>
        </p:txBody>
      </p:sp>
    </p:spTree>
    <p:extLst>
      <p:ext uri="{BB962C8B-B14F-4D97-AF65-F5344CB8AC3E}">
        <p14:creationId xmlns:p14="http://schemas.microsoft.com/office/powerpoint/2010/main" val="3788843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Типы полей в запросах </a:t>
            </a:r>
            <a:r>
              <a:rPr lang="en-US" dirty="0">
                <a:solidFill>
                  <a:srgbClr val="D4D0C8"/>
                </a:solidFill>
                <a:latin typeface="Oswald" pitchFamily="2" charset="-52"/>
              </a:rPr>
              <a:t>Google Ads API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/>
          <a:lstStyle/>
          <a:p>
            <a:r>
              <a:rPr lang="ru-RU" b="1" dirty="0">
                <a:solidFill>
                  <a:srgbClr val="33415A"/>
                </a:solidFill>
                <a:latin typeface="Oswald ExtraLight" pitchFamily="2" charset="-52"/>
              </a:rPr>
              <a:t>Атрибуты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 – Свойства запрашиваемых ресурсов, категориальные переменные, не изменяют общее количество строк в отчёте;</a:t>
            </a:r>
          </a:p>
          <a:p>
            <a:r>
              <a:rPr lang="ru-RU" b="1" dirty="0">
                <a:solidFill>
                  <a:srgbClr val="33415A"/>
                </a:solidFill>
                <a:latin typeface="Oswald ExtraLight" pitchFamily="2" charset="-52"/>
              </a:rPr>
              <a:t>Сегменты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 – Категориальные данные, которые позволяют разбивать отчёт на сегменты, например на даты, эти поля изменяют количество строк в конечном отчёте, т.к. меняют его группировку;</a:t>
            </a:r>
          </a:p>
          <a:p>
            <a:r>
              <a:rPr lang="ru-RU" b="1" dirty="0">
                <a:solidFill>
                  <a:srgbClr val="33415A"/>
                </a:solidFill>
                <a:latin typeface="Oswald ExtraLight" pitchFamily="2" charset="-52"/>
              </a:rPr>
              <a:t>Метрики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 – Количественные данные, клики, показы, расходы и т.д.</a:t>
            </a:r>
          </a:p>
        </p:txBody>
      </p:sp>
    </p:spTree>
    <p:extLst>
      <p:ext uri="{BB962C8B-B14F-4D97-AF65-F5344CB8AC3E}">
        <p14:creationId xmlns:p14="http://schemas.microsoft.com/office/powerpoint/2010/main" val="1204957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</a:t>
            </a:r>
            <a:r>
              <a:rPr lang="en-US" dirty="0">
                <a:solidFill>
                  <a:srgbClr val="D4D0C8"/>
                </a:solidFill>
                <a:latin typeface="Oswald" pitchFamily="2" charset="-52"/>
              </a:rPr>
              <a:t>GAQL </a:t>
            </a:r>
            <a:r>
              <a:rPr lang="en-US" dirty="0" err="1">
                <a:solidFill>
                  <a:srgbClr val="D4D0C8"/>
                </a:solidFill>
                <a:latin typeface="Oswald" pitchFamily="2" charset="-52"/>
              </a:rPr>
              <a:t>QueryBuilder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33415A"/>
                </a:solidFill>
                <a:latin typeface="Oswald ExtraLight" pitchFamily="2" charset="-52"/>
                <a:hlinkClick r:id="rId2"/>
              </a:rPr>
              <a:t>GAQL </a:t>
            </a:r>
            <a:r>
              <a:rPr lang="en-US" b="1" dirty="0" err="1">
                <a:solidFill>
                  <a:srgbClr val="33415A"/>
                </a:solidFill>
                <a:latin typeface="Oswald ExtraLight" pitchFamily="2" charset="-52"/>
                <a:hlinkClick r:id="rId2"/>
              </a:rPr>
              <a:t>QueryBuilder</a:t>
            </a:r>
            <a:r>
              <a:rPr lang="en-US" b="1" dirty="0">
                <a:solidFill>
                  <a:srgbClr val="33415A"/>
                </a:solidFill>
                <a:latin typeface="Oswald ExtraLight" pitchFamily="2" charset="-52"/>
                <a:hlinkClick r:id="rId2"/>
              </a:rPr>
              <a:t>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–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Интерактивный конструктор запросов Google </a:t>
            </a:r>
            <a:r>
              <a:rPr lang="ru-RU" dirty="0" err="1">
                <a:solidFill>
                  <a:srgbClr val="33415A"/>
                </a:solidFill>
                <a:latin typeface="Oswald ExtraLight" pitchFamily="2" charset="-52"/>
              </a:rPr>
              <a:t>Ads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 </a:t>
            </a:r>
            <a:r>
              <a:rPr lang="ru-RU" dirty="0" err="1">
                <a:solidFill>
                  <a:srgbClr val="33415A"/>
                </a:solidFill>
                <a:latin typeface="Oswald ExtraLight" pitchFamily="2" charset="-52"/>
              </a:rPr>
              <a:t>Query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 Language организован по ресурсу в предложении FROM запроса. Чтобы начать построение запроса, выберите ресурс из списка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.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 Вы также можете вручную вводить и проверять запросы с помощью средства проверки запросов.</a:t>
            </a:r>
          </a:p>
        </p:txBody>
      </p:sp>
    </p:spTree>
    <p:extLst>
      <p:ext uri="{BB962C8B-B14F-4D97-AF65-F5344CB8AC3E}">
        <p14:creationId xmlns:p14="http://schemas.microsoft.com/office/powerpoint/2010/main" val="2197499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Метаданные и информация о ресурсах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/>
          <a:lstStyle/>
          <a:p>
            <a:r>
              <a:rPr lang="en-US" b="1" dirty="0" err="1">
                <a:solidFill>
                  <a:srgbClr val="33415A"/>
                </a:solidFill>
                <a:latin typeface="Oswald ExtraLight" pitchFamily="2" charset="-52"/>
              </a:rPr>
              <a:t>gads_get_metadata</a:t>
            </a:r>
            <a:r>
              <a:rPr lang="ru-RU" b="1" dirty="0">
                <a:solidFill>
                  <a:srgbClr val="33415A"/>
                </a:solidFill>
                <a:latin typeface="Oswald ExtraLight" pitchFamily="2" charset="-52"/>
              </a:rPr>
              <a:t>()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– Запросить список объектов, ресурсов, атрибутов, сегментов ил метрик</a:t>
            </a:r>
          </a:p>
          <a:p>
            <a:r>
              <a:rPr lang="en-US" b="1" dirty="0" err="1">
                <a:solidFill>
                  <a:srgbClr val="33415A"/>
                </a:solidFill>
                <a:latin typeface="Oswald ExtraLight" pitchFamily="2" charset="-52"/>
              </a:rPr>
              <a:t>gads_get_fields</a:t>
            </a:r>
            <a:r>
              <a:rPr lang="en-US" b="1" dirty="0">
                <a:solidFill>
                  <a:srgbClr val="33415A"/>
                </a:solidFill>
                <a:latin typeface="Oswald ExtraLight" pitchFamily="2" charset="-52"/>
              </a:rPr>
              <a:t>()</a:t>
            </a:r>
            <a:r>
              <a:rPr lang="ru-RU" b="1" dirty="0">
                <a:solidFill>
                  <a:srgbClr val="33415A"/>
                </a:solidFill>
                <a:latin typeface="Oswald ExtraLight" pitchFamily="2" charset="-52"/>
              </a:rPr>
              <a:t>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– Получить информацию о ресурсе</a:t>
            </a:r>
          </a:p>
        </p:txBody>
      </p:sp>
    </p:spTree>
    <p:extLst>
      <p:ext uri="{BB962C8B-B14F-4D97-AF65-F5344CB8AC3E}">
        <p14:creationId xmlns:p14="http://schemas.microsoft.com/office/powerpoint/2010/main" val="3554956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Функция запроса отчётов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/>
          <a:lstStyle/>
          <a:p>
            <a:r>
              <a:rPr lang="en-US" b="1" dirty="0" err="1">
                <a:solidFill>
                  <a:srgbClr val="33415A"/>
                </a:solidFill>
                <a:latin typeface="Oswald ExtraLight" pitchFamily="2" charset="-52"/>
              </a:rPr>
              <a:t>gads_get_report</a:t>
            </a:r>
            <a:r>
              <a:rPr lang="en-US" b="1" dirty="0">
                <a:solidFill>
                  <a:srgbClr val="33415A"/>
                </a:solidFill>
                <a:latin typeface="Oswald ExtraLight" pitchFamily="2" charset="-52"/>
              </a:rPr>
              <a:t>()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–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функция запроса отчётов из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Google Ads API</a:t>
            </a:r>
          </a:p>
          <a:p>
            <a:pPr lvl="1"/>
            <a:r>
              <a:rPr lang="en-US" b="1" dirty="0">
                <a:solidFill>
                  <a:srgbClr val="33415A"/>
                </a:solidFill>
                <a:latin typeface="Oswald ExtraLight" pitchFamily="2" charset="-52"/>
              </a:rPr>
              <a:t>resource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 –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ресурс, блок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FROM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в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GAQL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запросе</a:t>
            </a:r>
          </a:p>
          <a:p>
            <a:pPr lvl="1"/>
            <a:r>
              <a:rPr lang="en-US" b="1" dirty="0">
                <a:solidFill>
                  <a:srgbClr val="33415A"/>
                </a:solidFill>
                <a:latin typeface="Oswald ExtraLight" pitchFamily="2" charset="-52"/>
              </a:rPr>
              <a:t>fields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 – запрашиваемые поля, блок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SELECT</a:t>
            </a:r>
          </a:p>
          <a:p>
            <a:pPr lvl="1"/>
            <a:r>
              <a:rPr lang="en-US" b="1" dirty="0">
                <a:solidFill>
                  <a:srgbClr val="33415A"/>
                </a:solidFill>
                <a:latin typeface="Oswald ExtraLight" pitchFamily="2" charset="-52"/>
              </a:rPr>
              <a:t>where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 –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фильтры</a:t>
            </a:r>
          </a:p>
          <a:p>
            <a:pPr lvl="1"/>
            <a:r>
              <a:rPr lang="en-US" b="1" dirty="0" err="1">
                <a:solidFill>
                  <a:srgbClr val="33415A"/>
                </a:solidFill>
                <a:latin typeface="Oswald ExtraLight" pitchFamily="2" charset="-52"/>
              </a:rPr>
              <a:t>order_by</a:t>
            </a:r>
            <a:r>
              <a:rPr lang="ru-RU" b="1" dirty="0">
                <a:solidFill>
                  <a:srgbClr val="33415A"/>
                </a:solidFill>
                <a:latin typeface="Oswald ExtraLight" pitchFamily="2" charset="-52"/>
              </a:rPr>
              <a:t>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– сортировка</a:t>
            </a:r>
          </a:p>
          <a:p>
            <a:pPr lvl="1"/>
            <a:r>
              <a:rPr lang="en-US" b="1" dirty="0">
                <a:solidFill>
                  <a:srgbClr val="33415A"/>
                </a:solidFill>
                <a:latin typeface="Oswald ExtraLight" pitchFamily="2" charset="-52"/>
              </a:rPr>
              <a:t>limit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 – ограничение по количеству строк отчёта</a:t>
            </a:r>
          </a:p>
          <a:p>
            <a:pPr lvl="1"/>
            <a:r>
              <a:rPr lang="en-US" b="1" dirty="0" err="1">
                <a:solidFill>
                  <a:srgbClr val="33415A"/>
                </a:solidFill>
                <a:latin typeface="Oswald ExtraLight" pitchFamily="2" charset="-52"/>
              </a:rPr>
              <a:t>date_from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, </a:t>
            </a:r>
            <a:r>
              <a:rPr lang="en-US" b="1" dirty="0" err="1">
                <a:solidFill>
                  <a:srgbClr val="33415A"/>
                </a:solidFill>
                <a:latin typeface="Oswald ExtraLight" pitchFamily="2" charset="-52"/>
              </a:rPr>
              <a:t>date_to</a:t>
            </a:r>
            <a:r>
              <a:rPr lang="ru-RU" b="1" dirty="0">
                <a:solidFill>
                  <a:srgbClr val="33415A"/>
                </a:solidFill>
                <a:latin typeface="Oswald ExtraLight" pitchFamily="2" charset="-52"/>
              </a:rPr>
              <a:t>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– позволяют задать статичный период отчёта</a:t>
            </a:r>
          </a:p>
          <a:p>
            <a:pPr lvl="1"/>
            <a:r>
              <a:rPr lang="en-US" b="1" dirty="0">
                <a:solidFill>
                  <a:srgbClr val="33415A"/>
                </a:solidFill>
                <a:latin typeface="Oswald ExtraLight" pitchFamily="2" charset="-52"/>
              </a:rPr>
              <a:t>during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 – позволяет задать относительный период отчёта</a:t>
            </a:r>
          </a:p>
          <a:p>
            <a:pPr lvl="1"/>
            <a:r>
              <a:rPr lang="en-US" b="1" dirty="0" err="1">
                <a:solidFill>
                  <a:srgbClr val="33415A"/>
                </a:solidFill>
                <a:latin typeface="Oswald ExtraLight" pitchFamily="2" charset="-52"/>
              </a:rPr>
              <a:t>customer_id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, </a:t>
            </a:r>
            <a:r>
              <a:rPr lang="en-US" b="1" dirty="0" err="1">
                <a:solidFill>
                  <a:srgbClr val="33415A"/>
                </a:solidFill>
                <a:latin typeface="Oswald ExtraLight" pitchFamily="2" charset="-52"/>
              </a:rPr>
              <a:t>login_customer_id</a:t>
            </a:r>
            <a:r>
              <a:rPr lang="ru-RU" b="1" dirty="0">
                <a:solidFill>
                  <a:srgbClr val="33415A"/>
                </a:solidFill>
                <a:latin typeface="Oswald ExtraLight" pitchFamily="2" charset="-52"/>
              </a:rPr>
              <a:t>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–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id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клиентского и управляющего аккаунта (лучше задать опцией)</a:t>
            </a:r>
          </a:p>
          <a:p>
            <a:pPr lvl="1"/>
            <a:r>
              <a:rPr lang="en-US" b="1" dirty="0" err="1">
                <a:solidFill>
                  <a:srgbClr val="33415A"/>
                </a:solidFill>
                <a:latin typeface="Oswald ExtraLight" pitchFamily="2" charset="-52"/>
              </a:rPr>
              <a:t>gaql_query</a:t>
            </a:r>
            <a:r>
              <a:rPr lang="ru-RU" b="1" dirty="0">
                <a:solidFill>
                  <a:srgbClr val="33415A"/>
                </a:solidFill>
                <a:latin typeface="Oswald ExtraLight" pitchFamily="2" charset="-52"/>
              </a:rPr>
              <a:t>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– позволяет передать текст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GAQL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запроса, опустив предыдущие параметры построения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2918071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427</Words>
  <Application>Microsoft Office PowerPoint</Application>
  <PresentationFormat>Широкоэкранный</PresentationFormat>
  <Paragraphs>51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Oswald</vt:lpstr>
      <vt:lpstr>Oswald ExtraLight</vt:lpstr>
      <vt:lpstr>Тема Office</vt:lpstr>
      <vt:lpstr>Презентация PowerPoint</vt:lpstr>
      <vt:lpstr> Мой telegram канал</vt:lpstr>
      <vt:lpstr> Объектная структура Google Ads API</vt:lpstr>
      <vt:lpstr>GAQL запросы</vt:lpstr>
      <vt:lpstr>Основные ресурсы</vt:lpstr>
      <vt:lpstr> Типы полей в запросах Google Ads API</vt:lpstr>
      <vt:lpstr> GAQL QueryBuilder</vt:lpstr>
      <vt:lpstr> Метаданные и информация о ресурсах</vt:lpstr>
      <vt:lpstr> Функция запроса отчётов</vt:lpstr>
      <vt:lpstr> Использование многопоточности</vt:lpstr>
      <vt:lpstr> Запрос объектов рекламного кабинета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Селезнев</dc:creator>
  <cp:lastModifiedBy>Алексей Селезнев</cp:lastModifiedBy>
  <cp:revision>16</cp:revision>
  <dcterms:created xsi:type="dcterms:W3CDTF">2020-12-17T17:15:15Z</dcterms:created>
  <dcterms:modified xsi:type="dcterms:W3CDTF">2022-04-19T10:38:59Z</dcterms:modified>
</cp:coreProperties>
</file>