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4" r:id="rId6"/>
    <p:sldId id="260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59" r:id="rId15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B6FF"/>
    <a:srgbClr val="83D185"/>
    <a:srgbClr val="F58D93"/>
    <a:srgbClr val="33415A"/>
    <a:srgbClr val="D4D0C8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C8AFA3-8D4B-4FB6-82DF-5B69591E9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A46AB27-7D80-4890-9419-AFB077660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1418AA-D88E-4383-B2C5-90C88F167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02/12/2022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C6F221-C20B-4B20-B3FA-C377BF5E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AAAB2C-9388-4D4B-AADC-557A8CD99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86345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65EE55-C264-405B-BAFF-C911A6FA7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D41074D-ED27-475F-BD1A-DF2083297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56A232-A471-438F-9CE0-84F90ECA6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02/12/2022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7087F4-6110-4401-8EE5-09AEFB104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9F2EBC-3F22-4FFF-8B11-E675AB366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72215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BB6DFCB-472F-4830-9E86-6C7D09DE19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D621A82-B920-4ECF-A027-48E4B479B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3BD412-A992-4922-B6D3-39DC27BBE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02/12/2022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9748E9-F8BE-498C-8B43-EC92F1927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EFD3E7-7D7D-41E3-8011-83C9D3267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903213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5C40E3-9B2B-43B8-9FE8-CF32BAADF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668ABE-21D6-42DB-A63A-08673AEA6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B69066-FBFA-40A4-A754-7081C2D1E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02/12/2022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9B3EA4-D3AE-4682-9E1F-48C8CE053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FAEB94-158F-4BFE-BF12-0FEF3F00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968459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AF8E5F-67F7-4DBA-BA85-A0AA9F7B0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F06BEC-A3C9-4CD0-9C58-F3A4C8B57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3A910E-894E-4342-A4FB-5FB46B92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02/12/2022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1308C7-B474-4ACF-9D3C-6D3C39A46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427BE4-AD88-4E2D-9C1F-55F4590A6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7425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48D6FD-61ED-48BC-B63B-0AC3C5241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9083CD-33DA-4925-9A85-F6BCFE98E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C4EA9AC-DAD6-41D6-9D9F-CDB159FBC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989617-C42F-43AF-8DD8-4B2D7A244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02/12/2022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BECBF5-A217-44EB-B3A2-ABAE1064D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9D6CAE-D2A8-43B6-B3FF-D4F001F73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18501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2888C9-E585-4497-9F41-1BB71D6DB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FBF472-4C46-4EA5-96FD-C3AFBAFD2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8A0A324-27F5-48CC-A681-E99018230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240A75D-0492-4BD4-9BC9-A0E97AC89F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B24AC8C-23A2-4C0E-8FC4-C20734F611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9AB9322-6140-4792-94DF-038412E68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02/12/2022</a:t>
            </a:fld>
            <a:endParaRPr lang="ru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8C2BF2D-C3E1-4852-A31E-A09DAA1B5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610A890-B7ED-40BF-8246-71F988CF4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67069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FFF01-01BA-44B2-ADCC-05C5CDFE8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A033051-F453-4FF2-99D0-8901FED59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02/12/2022</a:t>
            </a:fld>
            <a:endParaRPr 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7654288-A7E2-43B0-A90B-6901C4136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9208CE2-7A69-4EB0-B71E-A4C223854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5477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8E85800-3C1A-4ED9-9DCB-31B172593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02/12/2022</a:t>
            </a:fld>
            <a:endParaRPr lang="ru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AD603BA-E5E8-4794-930F-FB8D6281B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8F4696D-4E51-4A49-86AE-07BD90E07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2403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ECB3D0-5012-4C42-95ED-2B9F665D5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73426F-92B1-4094-8670-10CF14EB1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8F98FD8-6423-488C-BDC4-C3B60B671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69DAC4-11CF-47A7-9C58-B00DC4846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02/12/2022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0F0E48-997C-4121-A89D-5E911DB2F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C422CF2-C2B9-4202-A693-72E37FBE5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039085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5EE198-79E3-4B37-A9DC-D5646B7D0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C5F7A5E-53CC-4560-BFED-8B89E33E4D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79A88FE-DF76-4F33-93E8-5B4824A10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5076A39-1EF5-4CAF-8EC3-38D9B2E87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02/12/2022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BFFFC55-56DB-4DB2-8DF9-836809CFC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F3BE68-18A9-42A6-9A68-8C2065CAA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7412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7B716B-1BD7-4DE4-B7FD-9F572E2BF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2E2C44-8461-4F7B-9421-E8010E410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9B1BC1-1F5C-4A86-B798-BF82C03D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3D2C7-6FDF-44F9-9F47-4A1301A63EA7}" type="datetimeFigureOut">
              <a:rPr lang="ru-UA" smtClean="0"/>
              <a:t>02/12/2022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31E902-977B-4DE4-A346-4CDCF657F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F5793A-3469-473B-9264-03AE44F8CB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026861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1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A85A64-7E63-4E32-A4D2-2C11299C57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33"/>
          <a:stretch/>
        </p:blipFill>
        <p:spPr>
          <a:xfrm>
            <a:off x="0" y="0"/>
            <a:ext cx="2394284" cy="68418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DF69CE-0707-4F04-9DE1-43EF6ECF39E3}"/>
              </a:ext>
            </a:extLst>
          </p:cNvPr>
          <p:cNvSpPr txBox="1"/>
          <p:nvPr/>
        </p:nvSpPr>
        <p:spPr>
          <a:xfrm>
            <a:off x="2916454" y="1193532"/>
            <a:ext cx="828735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dirty="0" err="1">
                <a:solidFill>
                  <a:srgbClr val="D4D0C8"/>
                </a:solidFill>
                <a:latin typeface="Oswald ExtraLight" pitchFamily="2" charset="-52"/>
              </a:rPr>
              <a:t>Бекенды</a:t>
            </a:r>
            <a:r>
              <a:rPr lang="ru-RU" sz="6600" dirty="0">
                <a:solidFill>
                  <a:srgbClr val="D4D0C8"/>
                </a:solidFill>
                <a:latin typeface="Oswald ExtraLight" pitchFamily="2" charset="-52"/>
              </a:rPr>
              <a:t> </a:t>
            </a:r>
            <a:r>
              <a:rPr lang="en-US" sz="6600" dirty="0" err="1">
                <a:solidFill>
                  <a:srgbClr val="D4D0C8"/>
                </a:solidFill>
                <a:latin typeface="Oswald ExtraLight" pitchFamily="2" charset="-52"/>
              </a:rPr>
              <a:t>dplyr</a:t>
            </a:r>
            <a:endParaRPr lang="ru-RU" sz="6600" dirty="0">
              <a:solidFill>
                <a:srgbClr val="D4D0C8"/>
              </a:solidFill>
              <a:latin typeface="Oswald ExtraLight" pitchFamily="2" charset="-52"/>
            </a:endParaRPr>
          </a:p>
          <a:p>
            <a:r>
              <a:rPr lang="en-US" sz="3200" i="1" dirty="0">
                <a:solidFill>
                  <a:srgbClr val="D4D0C8"/>
                </a:solidFill>
                <a:latin typeface="Oswald ExtraLight" pitchFamily="2" charset="-52"/>
              </a:rPr>
              <a:t>dtplyr, </a:t>
            </a:r>
            <a:r>
              <a:rPr lang="en-US" sz="3200" i="1" dirty="0" err="1">
                <a:solidFill>
                  <a:srgbClr val="D4D0C8"/>
                </a:solidFill>
                <a:latin typeface="Oswald ExtraLight" pitchFamily="2" charset="-52"/>
              </a:rPr>
              <a:t>dbplyr</a:t>
            </a:r>
            <a:r>
              <a:rPr lang="en-US" sz="3200" i="1" dirty="0">
                <a:solidFill>
                  <a:srgbClr val="D4D0C8"/>
                </a:solidFill>
                <a:latin typeface="Oswald ExtraLight" pitchFamily="2" charset="-52"/>
              </a:rPr>
              <a:t>, </a:t>
            </a:r>
            <a:r>
              <a:rPr lang="en-US" sz="3200" i="1" dirty="0" err="1">
                <a:solidFill>
                  <a:srgbClr val="D4D0C8"/>
                </a:solidFill>
                <a:latin typeface="Oswald ExtraLight" pitchFamily="2" charset="-52"/>
              </a:rPr>
              <a:t>multidplyr</a:t>
            </a:r>
            <a:endParaRPr lang="ru-UA" sz="3200" i="1" dirty="0">
              <a:solidFill>
                <a:srgbClr val="D4D0C8"/>
              </a:solidFill>
              <a:latin typeface="Oswald ExtraLight" pitchFamily="2" charset="-5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F18AD9-F7D9-44BC-9927-32708274F079}"/>
              </a:ext>
            </a:extLst>
          </p:cNvPr>
          <p:cNvSpPr txBox="1"/>
          <p:nvPr/>
        </p:nvSpPr>
        <p:spPr>
          <a:xfrm>
            <a:off x="9654139" y="6155356"/>
            <a:ext cx="2424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969696"/>
                </a:solidFill>
                <a:latin typeface="Oswald ExtraLight" pitchFamily="2" charset="-52"/>
              </a:rPr>
              <a:t>Алексей Селезнёв</a:t>
            </a:r>
            <a:endParaRPr lang="ru-UA" sz="2800" dirty="0">
              <a:solidFill>
                <a:srgbClr val="969696"/>
              </a:solidFill>
              <a:latin typeface="Oswald ExtraLigh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11784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53370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Перевод функций внутри </a:t>
            </a:r>
            <a:r>
              <a:rPr lang="en-US" dirty="0" err="1">
                <a:solidFill>
                  <a:srgbClr val="D4D0C8"/>
                </a:solidFill>
                <a:latin typeface="Oswald" pitchFamily="2" charset="-52"/>
              </a:rPr>
              <a:t>dplyr</a:t>
            </a:r>
            <a:r>
              <a:rPr lang="en-US" dirty="0">
                <a:solidFill>
                  <a:srgbClr val="D4D0C8"/>
                </a:solidFill>
                <a:latin typeface="Oswald" pitchFamily="2" charset="-52"/>
              </a:rPr>
              <a:t> </a:t>
            </a:r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глаголов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6A3B0E3-F072-4D08-A679-9A14BBD0C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08" y="2066797"/>
            <a:ext cx="824865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157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53370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</a:t>
            </a:r>
            <a:r>
              <a:rPr lang="en-US" dirty="0" err="1">
                <a:solidFill>
                  <a:srgbClr val="D4D0C8"/>
                </a:solidFill>
                <a:latin typeface="Oswald" pitchFamily="2" charset="-52"/>
              </a:rPr>
              <a:t>multidplyr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8F88DE-C143-42D7-93C0-84CCA56690EB}"/>
              </a:ext>
            </a:extLst>
          </p:cNvPr>
          <p:cNvSpPr txBox="1"/>
          <p:nvPr/>
        </p:nvSpPr>
        <p:spPr>
          <a:xfrm>
            <a:off x="478022" y="2120786"/>
            <a:ext cx="78648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002060"/>
                </a:solidFill>
                <a:latin typeface="Oswald" pitchFamily="2" charset="-52"/>
              </a:rPr>
              <a:t>multidplyr</a:t>
            </a:r>
            <a:r>
              <a:rPr lang="en-US" sz="2800" b="1" dirty="0">
                <a:solidFill>
                  <a:srgbClr val="002060"/>
                </a:solidFill>
                <a:latin typeface="Oswald" pitchFamily="2" charset="-52"/>
              </a:rPr>
              <a:t> </a:t>
            </a:r>
            <a:r>
              <a:rPr lang="ru-RU" sz="2800" dirty="0">
                <a:solidFill>
                  <a:srgbClr val="002060"/>
                </a:solidFill>
                <a:latin typeface="Oswald" pitchFamily="2" charset="-52"/>
              </a:rPr>
              <a:t>— позволить вам</a:t>
            </a:r>
            <a:r>
              <a:rPr lang="en-US" sz="2800" dirty="0">
                <a:solidFill>
                  <a:srgbClr val="002060"/>
                </a:solidFill>
                <a:latin typeface="Oswald" pitchFamily="2" charset="-52"/>
              </a:rPr>
              <a:t> </a:t>
            </a:r>
            <a:r>
              <a:rPr lang="ru-RU" sz="2800" dirty="0">
                <a:solidFill>
                  <a:srgbClr val="002060"/>
                </a:solidFill>
                <a:latin typeface="Oswald" pitchFamily="2" charset="-52"/>
              </a:rPr>
              <a:t>разделить данные с помощью </a:t>
            </a:r>
            <a:r>
              <a:rPr lang="ru-RU" sz="2800" b="1" dirty="0" err="1">
                <a:solidFill>
                  <a:srgbClr val="002060"/>
                </a:solidFill>
                <a:latin typeface="Oswald" pitchFamily="2" charset="-52"/>
              </a:rPr>
              <a:t>partition</a:t>
            </a:r>
            <a:r>
              <a:rPr lang="ru-RU" sz="2800" b="1" dirty="0">
                <a:solidFill>
                  <a:srgbClr val="002060"/>
                </a:solidFill>
                <a:latin typeface="Oswald" pitchFamily="2" charset="-52"/>
              </a:rPr>
              <a:t>()</a:t>
            </a:r>
            <a:r>
              <a:rPr lang="en-US" sz="2800" dirty="0">
                <a:solidFill>
                  <a:srgbClr val="002060"/>
                </a:solidFill>
                <a:latin typeface="Oswald" pitchFamily="2" charset="-52"/>
              </a:rPr>
              <a:t>, </a:t>
            </a:r>
            <a:r>
              <a:rPr lang="ru-RU" sz="2800" dirty="0">
                <a:solidFill>
                  <a:srgbClr val="002060"/>
                </a:solidFill>
                <a:latin typeface="Oswald" pitchFamily="2" charset="-52"/>
              </a:rPr>
              <a:t>затем данные остаются на каждом узле до тех пор, пока вы явно не извлечете их с помощью </a:t>
            </a:r>
            <a:r>
              <a:rPr lang="ru-RU" sz="2800" b="1" dirty="0" err="1">
                <a:solidFill>
                  <a:srgbClr val="002060"/>
                </a:solidFill>
                <a:latin typeface="Oswald" pitchFamily="2" charset="-52"/>
              </a:rPr>
              <a:t>collect</a:t>
            </a:r>
            <a:r>
              <a:rPr lang="ru-RU" sz="2800" b="1" dirty="0">
                <a:solidFill>
                  <a:srgbClr val="002060"/>
                </a:solidFill>
                <a:latin typeface="Oswald" pitchFamily="2" charset="-52"/>
              </a:rPr>
              <a:t>()</a:t>
            </a:r>
            <a:r>
              <a:rPr lang="ru-RU" sz="2800" dirty="0">
                <a:solidFill>
                  <a:srgbClr val="002060"/>
                </a:solidFill>
                <a:latin typeface="Oswald" pitchFamily="2" charset="-52"/>
              </a:rPr>
              <a:t>. </a:t>
            </a:r>
            <a:endParaRPr lang="LID4096" sz="2800" dirty="0">
              <a:solidFill>
                <a:srgbClr val="002060"/>
              </a:solidFill>
              <a:latin typeface="Oswald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565973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53370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Варианты разбиения данных на кластера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53249-6F30-4AAB-B476-4C30FBA5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008" y="1588168"/>
            <a:ext cx="11550316" cy="5116461"/>
          </a:xfrm>
          <a:solidFill>
            <a:srgbClr val="D4D0C8"/>
          </a:solidFill>
          <a:ln>
            <a:noFill/>
          </a:ln>
          <a:effectLst>
            <a:softEdge rad="63500"/>
          </a:effectLst>
        </p:spPr>
        <p:txBody>
          <a:bodyPr/>
          <a:lstStyle/>
          <a:p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Разбиение уже существующей в памяти таблицы на кластера с помощью </a:t>
            </a:r>
            <a:r>
              <a:rPr lang="en-US" b="1" dirty="0">
                <a:solidFill>
                  <a:srgbClr val="33415A"/>
                </a:solidFill>
                <a:latin typeface="Oswald ExtraLight" pitchFamily="2" charset="-52"/>
              </a:rPr>
              <a:t>partition()</a:t>
            </a:r>
            <a:endParaRPr lang="ru-RU" b="1" dirty="0">
              <a:solidFill>
                <a:srgbClr val="33415A"/>
              </a:solidFill>
              <a:latin typeface="Oswald ExtraLight" pitchFamily="2" charset="-52"/>
            </a:endParaRPr>
          </a:p>
          <a:p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Загрузка разных частей данных в различные кластера.</a:t>
            </a:r>
          </a:p>
        </p:txBody>
      </p:sp>
    </p:spTree>
    <p:extLst>
      <p:ext uri="{BB962C8B-B14F-4D97-AF65-F5344CB8AC3E}">
        <p14:creationId xmlns:p14="http://schemas.microsoft.com/office/powerpoint/2010/main" val="1315882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53370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Что выбрать </a:t>
            </a:r>
            <a:r>
              <a:rPr lang="en-US" dirty="0">
                <a:solidFill>
                  <a:srgbClr val="D4D0C8"/>
                </a:solidFill>
                <a:latin typeface="Oswald" pitchFamily="2" charset="-52"/>
              </a:rPr>
              <a:t>dtplyr </a:t>
            </a:r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или </a:t>
            </a:r>
            <a:r>
              <a:rPr lang="en-US" dirty="0" err="1">
                <a:solidFill>
                  <a:srgbClr val="D4D0C8"/>
                </a:solidFill>
                <a:latin typeface="Oswald" pitchFamily="2" charset="-52"/>
              </a:rPr>
              <a:t>multidplyr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53249-6F30-4AAB-B476-4C30FBA5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008" y="1588168"/>
            <a:ext cx="11550316" cy="5116461"/>
          </a:xfrm>
          <a:solidFill>
            <a:srgbClr val="D4D0C8"/>
          </a:solidFill>
          <a:ln>
            <a:noFill/>
          </a:ln>
          <a:effectLst>
            <a:softEdge rad="63500"/>
          </a:effectLst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000" dirty="0">
                <a:solidFill>
                  <a:srgbClr val="33415A"/>
                </a:solidFill>
                <a:latin typeface="Oswald ExtraLight" pitchFamily="2" charset="-52"/>
              </a:rPr>
              <a:t>На данных среднего объёма</a:t>
            </a:r>
            <a:endParaRPr lang="en-US" sz="4000" dirty="0">
              <a:solidFill>
                <a:srgbClr val="33415A"/>
              </a:solidFill>
              <a:latin typeface="Oswald ExtraLight" pitchFamily="2" charset="-52"/>
            </a:endParaRPr>
          </a:p>
          <a:p>
            <a:pPr marL="0" indent="0" algn="ctr">
              <a:buNone/>
            </a:pPr>
            <a:r>
              <a:rPr lang="ru-RU" sz="4000" dirty="0">
                <a:solidFill>
                  <a:srgbClr val="33415A"/>
                </a:solidFill>
                <a:latin typeface="Oswald ExtraLight" pitchFamily="2" charset="-52"/>
              </a:rPr>
              <a:t>предпочтительнее использовать </a:t>
            </a:r>
            <a:r>
              <a:rPr lang="en-US" sz="4000" b="1" dirty="0">
                <a:solidFill>
                  <a:srgbClr val="33415A"/>
                </a:solidFill>
                <a:latin typeface="Oswald ExtraLight" pitchFamily="2" charset="-52"/>
              </a:rPr>
              <a:t>dtplyr</a:t>
            </a:r>
            <a:r>
              <a:rPr lang="en-US" sz="4000" dirty="0">
                <a:solidFill>
                  <a:srgbClr val="33415A"/>
                </a:solidFill>
                <a:latin typeface="Oswald ExtraLight" pitchFamily="2" charset="-52"/>
              </a:rPr>
              <a:t>, </a:t>
            </a:r>
          </a:p>
          <a:p>
            <a:pPr marL="0" indent="0" algn="ctr">
              <a:buNone/>
            </a:pPr>
            <a:r>
              <a:rPr lang="ru-RU" sz="4000" dirty="0">
                <a:solidFill>
                  <a:srgbClr val="33415A"/>
                </a:solidFill>
                <a:latin typeface="Oswald ExtraLight" pitchFamily="2" charset="-52"/>
              </a:rPr>
              <a:t>если ваши насчитывают более 10 млн наблюдений, </a:t>
            </a:r>
          </a:p>
          <a:p>
            <a:pPr marL="0" indent="0" algn="ctr">
              <a:buNone/>
            </a:pPr>
            <a:r>
              <a:rPr lang="ru-RU" sz="4000" dirty="0">
                <a:solidFill>
                  <a:srgbClr val="33415A"/>
                </a:solidFill>
                <a:latin typeface="Oswald ExtraLight" pitchFamily="2" charset="-52"/>
              </a:rPr>
              <a:t>то возможно более производительным будет </a:t>
            </a:r>
            <a:r>
              <a:rPr lang="en-US" sz="4000" b="1" dirty="0" err="1">
                <a:solidFill>
                  <a:srgbClr val="33415A"/>
                </a:solidFill>
                <a:latin typeface="Oswald ExtraLight" pitchFamily="2" charset="-52"/>
              </a:rPr>
              <a:t>multidplyr</a:t>
            </a:r>
            <a:r>
              <a:rPr lang="en-US" sz="4000" dirty="0">
                <a:solidFill>
                  <a:srgbClr val="33415A"/>
                </a:solidFill>
                <a:latin typeface="Oswald ExtraLight" pitchFamily="2" charset="-52"/>
              </a:rPr>
              <a:t>.</a:t>
            </a:r>
            <a:endParaRPr lang="ru-RU" sz="4000" dirty="0">
              <a:solidFill>
                <a:srgbClr val="33415A"/>
              </a:solidFill>
              <a:latin typeface="Oswald ExtraLigh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233966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1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5DF69CE-0707-4F04-9DE1-43EF6ECF39E3}"/>
              </a:ext>
            </a:extLst>
          </p:cNvPr>
          <p:cNvSpPr txBox="1"/>
          <p:nvPr/>
        </p:nvSpPr>
        <p:spPr>
          <a:xfrm>
            <a:off x="1479884" y="2875002"/>
            <a:ext cx="92322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dirty="0">
                <a:solidFill>
                  <a:srgbClr val="D4D0C8"/>
                </a:solidFill>
                <a:latin typeface="Oswald ExtraLight" pitchFamily="2" charset="-52"/>
              </a:rPr>
              <a:t>СПАСИБО ЗА ВНИМАНИЕ</a:t>
            </a:r>
            <a:endParaRPr lang="ru-UA" sz="3200" i="1" dirty="0">
              <a:solidFill>
                <a:srgbClr val="D4D0C8"/>
              </a:solidFill>
              <a:latin typeface="Oswald ExtraLigh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19054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53370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Какие </a:t>
            </a:r>
            <a:r>
              <a:rPr lang="ru-RU" dirty="0" err="1">
                <a:solidFill>
                  <a:srgbClr val="D4D0C8"/>
                </a:solidFill>
                <a:latin typeface="Oswald" pitchFamily="2" charset="-52"/>
              </a:rPr>
              <a:t>бекенды</a:t>
            </a:r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мы рассмотрим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53249-6F30-4AAB-B476-4C30FBA5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008" y="1588168"/>
            <a:ext cx="11550316" cy="5116461"/>
          </a:xfrm>
          <a:solidFill>
            <a:srgbClr val="D4D0C8"/>
          </a:solidFill>
          <a:ln>
            <a:noFill/>
          </a:ln>
          <a:effectLst>
            <a:softEdge rad="63500"/>
          </a:effectLst>
        </p:spPr>
        <p:txBody>
          <a:bodyPr/>
          <a:lstStyle/>
          <a:p>
            <a:r>
              <a:rPr lang="en-US" b="1" dirty="0">
                <a:solidFill>
                  <a:srgbClr val="33415A"/>
                </a:solidFill>
                <a:latin typeface="Oswald ExtraLight" pitchFamily="2" charset="-52"/>
              </a:rPr>
              <a:t>dtplyr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 –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транслирует </a:t>
            </a:r>
            <a:r>
              <a:rPr lang="en-US" dirty="0" err="1">
                <a:solidFill>
                  <a:srgbClr val="33415A"/>
                </a:solidFill>
                <a:latin typeface="Oswald ExtraLight" pitchFamily="2" charset="-52"/>
              </a:rPr>
              <a:t>dplyr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синтаксис в </a:t>
            </a:r>
            <a:r>
              <a:rPr lang="en-US" dirty="0" err="1">
                <a:solidFill>
                  <a:srgbClr val="33415A"/>
                </a:solidFill>
                <a:latin typeface="Oswald ExtraLight" pitchFamily="2" charset="-52"/>
              </a:rPr>
              <a:t>data.table</a:t>
            </a:r>
            <a:endParaRPr lang="en-US" dirty="0">
              <a:solidFill>
                <a:srgbClr val="33415A"/>
              </a:solidFill>
              <a:latin typeface="Oswald ExtraLight" pitchFamily="2" charset="-52"/>
            </a:endParaRPr>
          </a:p>
          <a:p>
            <a:r>
              <a:rPr lang="en-US" b="1" dirty="0" err="1">
                <a:solidFill>
                  <a:srgbClr val="33415A"/>
                </a:solidFill>
                <a:latin typeface="Oswald ExtraLight" pitchFamily="2" charset="-52"/>
              </a:rPr>
              <a:t>dbplyr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 – </a:t>
            </a:r>
            <a:r>
              <a:rPr lang="ru-RU" dirty="0" err="1">
                <a:solidFill>
                  <a:srgbClr val="33415A"/>
                </a:solidFill>
                <a:latin typeface="Oswald ExtraLight" pitchFamily="2" charset="-52"/>
              </a:rPr>
              <a:t>бекенд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 для работы с базами данных</a:t>
            </a:r>
          </a:p>
          <a:p>
            <a:r>
              <a:rPr lang="en-US" b="1" dirty="0" err="1">
                <a:solidFill>
                  <a:srgbClr val="33415A"/>
                </a:solidFill>
                <a:latin typeface="Oswald ExtraLight" pitchFamily="2" charset="-52"/>
              </a:rPr>
              <a:t>multidplyr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 –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многопоточный </a:t>
            </a:r>
            <a:r>
              <a:rPr lang="ru-RU" dirty="0" err="1">
                <a:solidFill>
                  <a:srgbClr val="33415A"/>
                </a:solidFill>
                <a:latin typeface="Oswald ExtraLight" pitchFamily="2" charset="-52"/>
              </a:rPr>
              <a:t>бекенд</a:t>
            </a:r>
            <a:endParaRPr lang="ru-RU" dirty="0">
              <a:solidFill>
                <a:srgbClr val="33415A"/>
              </a:solidFill>
              <a:latin typeface="Oswald ExtraLigh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94561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53370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</a:t>
            </a:r>
            <a:r>
              <a:rPr lang="en-US" dirty="0">
                <a:solidFill>
                  <a:srgbClr val="D4D0C8"/>
                </a:solidFill>
                <a:latin typeface="Oswald" pitchFamily="2" charset="-52"/>
              </a:rPr>
              <a:t>dtplyr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8F88DE-C143-42D7-93C0-84CCA56690EB}"/>
              </a:ext>
            </a:extLst>
          </p:cNvPr>
          <p:cNvSpPr txBox="1"/>
          <p:nvPr/>
        </p:nvSpPr>
        <p:spPr>
          <a:xfrm>
            <a:off x="478022" y="2120786"/>
            <a:ext cx="78648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rgbClr val="002060"/>
                </a:solidFill>
                <a:latin typeface="Oswald" pitchFamily="2" charset="-52"/>
              </a:rPr>
              <a:t>Цель </a:t>
            </a:r>
            <a:r>
              <a:rPr lang="ru-RU" sz="2800" b="1" dirty="0" err="1">
                <a:solidFill>
                  <a:srgbClr val="002060"/>
                </a:solidFill>
                <a:latin typeface="Oswald" pitchFamily="2" charset="-52"/>
              </a:rPr>
              <a:t>dtplyr</a:t>
            </a:r>
            <a:r>
              <a:rPr lang="ru-RU" sz="2800" dirty="0">
                <a:solidFill>
                  <a:srgbClr val="002060"/>
                </a:solidFill>
                <a:latin typeface="Oswald" pitchFamily="2" charset="-52"/>
              </a:rPr>
              <a:t> — позволить вам писать код </a:t>
            </a:r>
            <a:r>
              <a:rPr lang="ru-RU" sz="2800" dirty="0" err="1">
                <a:solidFill>
                  <a:srgbClr val="002060"/>
                </a:solidFill>
                <a:latin typeface="Oswald" pitchFamily="2" charset="-52"/>
              </a:rPr>
              <a:t>dplyr</a:t>
            </a:r>
            <a:r>
              <a:rPr lang="ru-RU" sz="2800" dirty="0">
                <a:solidFill>
                  <a:srgbClr val="002060"/>
                </a:solidFill>
                <a:latin typeface="Oswald" pitchFamily="2" charset="-52"/>
              </a:rPr>
              <a:t>, </a:t>
            </a:r>
            <a:endParaRPr lang="en-US" sz="2800" dirty="0">
              <a:solidFill>
                <a:srgbClr val="002060"/>
              </a:solidFill>
              <a:latin typeface="Oswald" pitchFamily="2" charset="-52"/>
            </a:endParaRPr>
          </a:p>
          <a:p>
            <a:pPr algn="ctr"/>
            <a:r>
              <a:rPr lang="ru-RU" sz="2800" dirty="0">
                <a:solidFill>
                  <a:srgbClr val="002060"/>
                </a:solidFill>
                <a:latin typeface="Oswald" pitchFamily="2" charset="-52"/>
              </a:rPr>
              <a:t>который автоматически транслируется в эквивалентный, </a:t>
            </a:r>
            <a:endParaRPr lang="en-US" sz="2800" dirty="0">
              <a:solidFill>
                <a:srgbClr val="002060"/>
              </a:solidFill>
              <a:latin typeface="Oswald" pitchFamily="2" charset="-52"/>
            </a:endParaRPr>
          </a:p>
          <a:p>
            <a:pPr algn="ctr"/>
            <a:r>
              <a:rPr lang="ru-RU" sz="2800" dirty="0">
                <a:solidFill>
                  <a:srgbClr val="002060"/>
                </a:solidFill>
                <a:latin typeface="Oswald" pitchFamily="2" charset="-52"/>
              </a:rPr>
              <a:t>но обычно гораздо более быстрый код </a:t>
            </a:r>
            <a:r>
              <a:rPr lang="ru-RU" sz="2800" b="1" dirty="0" err="1">
                <a:solidFill>
                  <a:srgbClr val="002060"/>
                </a:solidFill>
                <a:latin typeface="Oswald" pitchFamily="2" charset="-52"/>
              </a:rPr>
              <a:t>data.table</a:t>
            </a:r>
            <a:r>
              <a:rPr lang="ru-RU" sz="2800" dirty="0">
                <a:solidFill>
                  <a:srgbClr val="002060"/>
                </a:solidFill>
                <a:latin typeface="Oswald" pitchFamily="2" charset="-52"/>
              </a:rPr>
              <a:t>.</a:t>
            </a:r>
            <a:r>
              <a:rPr lang="en-US" sz="2800" dirty="0">
                <a:solidFill>
                  <a:srgbClr val="002060"/>
                </a:solidFill>
                <a:latin typeface="Oswald" pitchFamily="2" charset="-52"/>
              </a:rPr>
              <a:t> </a:t>
            </a:r>
            <a:endParaRPr lang="LID4096" sz="2800" dirty="0">
              <a:solidFill>
                <a:srgbClr val="002060"/>
              </a:solidFill>
              <a:latin typeface="Oswald" pitchFamily="2" charset="-5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F95FE1-4711-413F-A764-E7137CEC0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4254" y="1599042"/>
            <a:ext cx="22860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998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53370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Синтаксис </a:t>
            </a:r>
            <a:r>
              <a:rPr lang="en-US" dirty="0">
                <a:solidFill>
                  <a:srgbClr val="D4D0C8"/>
                </a:solidFill>
                <a:latin typeface="Oswald" pitchFamily="2" charset="-52"/>
              </a:rPr>
              <a:t>dtplyr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53249-6F30-4AAB-B476-4C30FBA5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008" y="1588168"/>
            <a:ext cx="11550316" cy="5116461"/>
          </a:xfrm>
          <a:solidFill>
            <a:srgbClr val="D4D0C8"/>
          </a:solidFill>
          <a:ln>
            <a:noFill/>
          </a:ln>
          <a:effectLst>
            <a:softEdge rad="63500"/>
          </a:effectLst>
        </p:spPr>
        <p:txBody>
          <a:bodyPr/>
          <a:lstStyle/>
          <a:p>
            <a:r>
              <a:rPr lang="en-US" b="1" dirty="0" err="1">
                <a:solidFill>
                  <a:srgbClr val="33415A"/>
                </a:solidFill>
                <a:latin typeface="Oswald ExtraLight" pitchFamily="2" charset="-52"/>
              </a:rPr>
              <a:t>lazy_dt</a:t>
            </a:r>
            <a:r>
              <a:rPr lang="en-US" b="1" dirty="0">
                <a:solidFill>
                  <a:srgbClr val="33415A"/>
                </a:solidFill>
                <a:latin typeface="Oswald ExtraLight" pitchFamily="2" charset="-52"/>
              </a:rPr>
              <a:t>() 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–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создаём объект 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dtplyr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 для ленивых вычислений</a:t>
            </a:r>
          </a:p>
          <a:p>
            <a:r>
              <a:rPr lang="en-US" b="1" dirty="0" err="1">
                <a:solidFill>
                  <a:srgbClr val="33415A"/>
                </a:solidFill>
                <a:latin typeface="Oswald ExtraLight" pitchFamily="2" charset="-52"/>
              </a:rPr>
              <a:t>dplyr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 –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далее производим манипуляцию данными, используя глаголы </a:t>
            </a:r>
            <a:r>
              <a:rPr lang="en-US" dirty="0" err="1">
                <a:solidFill>
                  <a:srgbClr val="33415A"/>
                </a:solidFill>
                <a:latin typeface="Oswald ExtraLight" pitchFamily="2" charset="-52"/>
              </a:rPr>
              <a:t>dplyr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, при этом формируем выражение </a:t>
            </a:r>
            <a:r>
              <a:rPr lang="en-US" dirty="0" err="1">
                <a:solidFill>
                  <a:srgbClr val="33415A"/>
                </a:solidFill>
                <a:latin typeface="Oswald ExtraLight" pitchFamily="2" charset="-52"/>
              </a:rPr>
              <a:t>data.table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для будущего вычисления</a:t>
            </a:r>
            <a:endParaRPr lang="en-US" dirty="0">
              <a:solidFill>
                <a:srgbClr val="33415A"/>
              </a:solidFill>
              <a:latin typeface="Oswald ExtraLight" pitchFamily="2" charset="-52"/>
            </a:endParaRPr>
          </a:p>
          <a:p>
            <a:r>
              <a:rPr lang="en-US" b="1" dirty="0" err="1">
                <a:solidFill>
                  <a:srgbClr val="33415A"/>
                </a:solidFill>
                <a:latin typeface="Oswald ExtraLight" pitchFamily="2" charset="-52"/>
              </a:rPr>
              <a:t>show_query</a:t>
            </a:r>
            <a:r>
              <a:rPr lang="en-US" b="1" dirty="0">
                <a:solidFill>
                  <a:srgbClr val="33415A"/>
                </a:solidFill>
                <a:latin typeface="Oswald ExtraLight" pitchFamily="2" charset="-52"/>
              </a:rPr>
              <a:t>() 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–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позволяет посмотреть, в какое выражение </a:t>
            </a:r>
            <a:r>
              <a:rPr lang="en-US" dirty="0" err="1">
                <a:solidFill>
                  <a:srgbClr val="33415A"/>
                </a:solidFill>
                <a:latin typeface="Oswald ExtraLight" pitchFamily="2" charset="-52"/>
              </a:rPr>
              <a:t>data.table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будет преобразован код</a:t>
            </a:r>
          </a:p>
          <a:p>
            <a:r>
              <a:rPr lang="en-US" b="1" dirty="0" err="1">
                <a:solidFill>
                  <a:srgbClr val="33415A"/>
                </a:solidFill>
                <a:latin typeface="Oswald ExtraLight" pitchFamily="2" charset="-52"/>
              </a:rPr>
              <a:t>as.data.table</a:t>
            </a:r>
            <a:r>
              <a:rPr lang="en-US" b="1" dirty="0">
                <a:solidFill>
                  <a:srgbClr val="33415A"/>
                </a:solidFill>
                <a:latin typeface="Oswald ExtraLight" pitchFamily="2" charset="-52"/>
              </a:rPr>
              <a:t>()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/</a:t>
            </a:r>
            <a:r>
              <a:rPr lang="en-US" b="1" dirty="0" err="1">
                <a:solidFill>
                  <a:srgbClr val="33415A"/>
                </a:solidFill>
                <a:latin typeface="Oswald ExtraLight" pitchFamily="2" charset="-52"/>
              </a:rPr>
              <a:t>as.data.frame</a:t>
            </a:r>
            <a:r>
              <a:rPr lang="en-US" b="1" dirty="0">
                <a:solidFill>
                  <a:srgbClr val="33415A"/>
                </a:solidFill>
                <a:latin typeface="Oswald ExtraLight" pitchFamily="2" charset="-52"/>
              </a:rPr>
              <a:t>()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/</a:t>
            </a:r>
            <a:r>
              <a:rPr lang="en-US" b="1" dirty="0" err="1">
                <a:solidFill>
                  <a:srgbClr val="33415A"/>
                </a:solidFill>
                <a:latin typeface="Oswald ExtraLight" pitchFamily="2" charset="-52"/>
              </a:rPr>
              <a:t>as_tibble</a:t>
            </a:r>
            <a:r>
              <a:rPr lang="en-US" b="1" dirty="0">
                <a:solidFill>
                  <a:srgbClr val="33415A"/>
                </a:solidFill>
                <a:latin typeface="Oswald ExtraLight" pitchFamily="2" charset="-52"/>
              </a:rPr>
              <a:t>()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 – выполняет вычисление, и возвращает результат в одном из приведённых табличных типов данных</a:t>
            </a:r>
          </a:p>
        </p:txBody>
      </p:sp>
    </p:spTree>
    <p:extLst>
      <p:ext uri="{BB962C8B-B14F-4D97-AF65-F5344CB8AC3E}">
        <p14:creationId xmlns:p14="http://schemas.microsoft.com/office/powerpoint/2010/main" val="2232167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53370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</a:t>
            </a:r>
            <a:r>
              <a:rPr lang="en-US" dirty="0">
                <a:solidFill>
                  <a:srgbClr val="D4D0C8"/>
                </a:solidFill>
                <a:latin typeface="Oswald" pitchFamily="2" charset="-52"/>
              </a:rPr>
              <a:t>dtplyr</a:t>
            </a:r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: основы трансляции выражений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32F56A7-783D-459F-91A4-8554CF8BF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786" y="1838550"/>
            <a:ext cx="4325380" cy="180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0BDE316D-6AED-4B01-A4EF-37535C6FD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073748"/>
              </p:ext>
            </p:extLst>
          </p:nvPr>
        </p:nvGraphicFramePr>
        <p:xfrm>
          <a:off x="308008" y="3998325"/>
          <a:ext cx="7838465" cy="243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1671">
                  <a:extLst>
                    <a:ext uri="{9D8B030D-6E8A-4147-A177-3AD203B41FA5}">
                      <a16:colId xmlns:a16="http://schemas.microsoft.com/office/drawing/2014/main" val="3818406607"/>
                    </a:ext>
                  </a:extLst>
                </a:gridCol>
                <a:gridCol w="1257562">
                  <a:extLst>
                    <a:ext uri="{9D8B030D-6E8A-4147-A177-3AD203B41FA5}">
                      <a16:colId xmlns:a16="http://schemas.microsoft.com/office/drawing/2014/main" val="3194347403"/>
                    </a:ext>
                  </a:extLst>
                </a:gridCol>
                <a:gridCol w="1959616">
                  <a:extLst>
                    <a:ext uri="{9D8B030D-6E8A-4147-A177-3AD203B41FA5}">
                      <a16:colId xmlns:a16="http://schemas.microsoft.com/office/drawing/2014/main" val="823580790"/>
                    </a:ext>
                  </a:extLst>
                </a:gridCol>
                <a:gridCol w="1959616">
                  <a:extLst>
                    <a:ext uri="{9D8B030D-6E8A-4147-A177-3AD203B41FA5}">
                      <a16:colId xmlns:a16="http://schemas.microsoft.com/office/drawing/2014/main" val="21060544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/>
                        <a:t>dplyr</a:t>
                      </a:r>
                      <a:endParaRPr lang="LID4096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/>
                        <a:t>data.table</a:t>
                      </a:r>
                      <a:endParaRPr lang="LID4096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/>
                        <a:t>dplyr</a:t>
                      </a:r>
                      <a:endParaRPr lang="LID4096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/>
                        <a:t>data.table</a:t>
                      </a:r>
                      <a:endParaRPr lang="LID4096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706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  <a:latin typeface="Oswald" pitchFamily="2" charset="-52"/>
                        </a:rPr>
                        <a:t>filter() / arrange()</a:t>
                      </a:r>
                      <a:endParaRPr lang="LID4096" sz="1600" b="0" dirty="0">
                        <a:solidFill>
                          <a:srgbClr val="002060"/>
                        </a:solidFill>
                        <a:latin typeface="Oswald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rgbClr val="F58D93"/>
                          </a:solidFill>
                          <a:latin typeface="Oswald" pitchFamily="2" charset="-52"/>
                        </a:rPr>
                        <a:t>i</a:t>
                      </a:r>
                      <a:endParaRPr lang="LID4096" sz="1600" b="1" dirty="0">
                        <a:solidFill>
                          <a:srgbClr val="F58D93"/>
                        </a:solidFill>
                        <a:latin typeface="Oswald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rgbClr val="002060"/>
                          </a:solidFill>
                          <a:latin typeface="Oswald" pitchFamily="2" charset="-52"/>
                        </a:rPr>
                        <a:t>inner_join</a:t>
                      </a:r>
                      <a:r>
                        <a:rPr lang="en-US" sz="1600" b="0" dirty="0">
                          <a:solidFill>
                            <a:srgbClr val="002060"/>
                          </a:solidFill>
                          <a:latin typeface="Oswald" pitchFamily="2" charset="-52"/>
                        </a:rPr>
                        <a:t>(), </a:t>
                      </a:r>
                      <a:r>
                        <a:rPr lang="en-US" sz="1600" b="0" dirty="0" err="1">
                          <a:solidFill>
                            <a:srgbClr val="002060"/>
                          </a:solidFill>
                          <a:latin typeface="Oswald" pitchFamily="2" charset="-52"/>
                        </a:rPr>
                        <a:t>right_join</a:t>
                      </a:r>
                      <a:r>
                        <a:rPr lang="en-US" sz="1600" b="0" dirty="0">
                          <a:solidFill>
                            <a:srgbClr val="002060"/>
                          </a:solidFill>
                          <a:latin typeface="Oswald" pitchFamily="2" charset="-52"/>
                        </a:rPr>
                        <a:t>(), </a:t>
                      </a:r>
                      <a:r>
                        <a:rPr lang="en-US" sz="1600" b="0" dirty="0" err="1">
                          <a:solidFill>
                            <a:srgbClr val="002060"/>
                          </a:solidFill>
                          <a:latin typeface="Oswald" pitchFamily="2" charset="-52"/>
                        </a:rPr>
                        <a:t>left_join</a:t>
                      </a:r>
                      <a:r>
                        <a:rPr lang="en-US" sz="1600" b="0" dirty="0">
                          <a:solidFill>
                            <a:srgbClr val="002060"/>
                          </a:solidFill>
                          <a:latin typeface="Oswald" pitchFamily="2" charset="-52"/>
                        </a:rPr>
                        <a:t>(), </a:t>
                      </a:r>
                      <a:r>
                        <a:rPr lang="en-US" sz="1600" b="0" dirty="0" err="1">
                          <a:solidFill>
                            <a:srgbClr val="002060"/>
                          </a:solidFill>
                          <a:latin typeface="Oswald" pitchFamily="2" charset="-52"/>
                        </a:rPr>
                        <a:t>anti_join</a:t>
                      </a:r>
                      <a:r>
                        <a:rPr lang="en-US" sz="1600" b="0" dirty="0">
                          <a:solidFill>
                            <a:srgbClr val="002060"/>
                          </a:solidFill>
                          <a:latin typeface="Oswald" pitchFamily="2" charset="-52"/>
                        </a:rPr>
                        <a:t>()</a:t>
                      </a:r>
                      <a:endParaRPr lang="LID4096" sz="1600" b="0" dirty="0">
                        <a:solidFill>
                          <a:srgbClr val="002060"/>
                        </a:solidFill>
                        <a:latin typeface="Oswald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  <a:latin typeface="Oswald" pitchFamily="2" charset="-52"/>
                        </a:rPr>
                        <a:t>[.</a:t>
                      </a:r>
                      <a:r>
                        <a:rPr lang="en-US" sz="1600" b="0" dirty="0" err="1">
                          <a:solidFill>
                            <a:srgbClr val="002060"/>
                          </a:solidFill>
                          <a:latin typeface="Oswald" pitchFamily="2" charset="-52"/>
                        </a:rPr>
                        <a:t>data.table</a:t>
                      </a:r>
                      <a:endParaRPr lang="LID4096" sz="1600" b="0" dirty="0">
                        <a:solidFill>
                          <a:srgbClr val="002060"/>
                        </a:solidFill>
                        <a:latin typeface="Oswald" pitchFamily="2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037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  <a:latin typeface="Oswald" pitchFamily="2" charset="-52"/>
                        </a:rPr>
                        <a:t>select(), </a:t>
                      </a:r>
                      <a:r>
                        <a:rPr lang="en-US" sz="1600" b="0" dirty="0" err="1">
                          <a:solidFill>
                            <a:srgbClr val="002060"/>
                          </a:solidFill>
                          <a:latin typeface="Oswald" pitchFamily="2" charset="-52"/>
                        </a:rPr>
                        <a:t>summarise</a:t>
                      </a:r>
                      <a:r>
                        <a:rPr lang="en-US" sz="1600" b="0" dirty="0">
                          <a:solidFill>
                            <a:srgbClr val="002060"/>
                          </a:solidFill>
                          <a:latin typeface="Oswald" pitchFamily="2" charset="-52"/>
                        </a:rPr>
                        <a:t>(),</a:t>
                      </a:r>
                      <a:r>
                        <a:rPr lang="ru-RU" sz="1600" b="0" dirty="0">
                          <a:solidFill>
                            <a:srgbClr val="002060"/>
                          </a:solidFill>
                          <a:latin typeface="Oswald" pitchFamily="2" charset="-52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002060"/>
                          </a:solidFill>
                          <a:latin typeface="Oswald" pitchFamily="2" charset="-52"/>
                        </a:rPr>
                        <a:t>transmute()</a:t>
                      </a:r>
                      <a:endParaRPr lang="LID4096" sz="1600" b="0" dirty="0">
                        <a:solidFill>
                          <a:srgbClr val="002060"/>
                        </a:solidFill>
                        <a:latin typeface="Oswald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83D185"/>
                          </a:solidFill>
                          <a:latin typeface="Oswald" pitchFamily="2" charset="-52"/>
                        </a:rPr>
                        <a:t>j</a:t>
                      </a:r>
                      <a:endParaRPr lang="LID4096" sz="1600" b="1" dirty="0">
                        <a:solidFill>
                          <a:srgbClr val="83D185"/>
                        </a:solidFill>
                        <a:latin typeface="Oswald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rgbClr val="002060"/>
                          </a:solidFill>
                          <a:latin typeface="Oswald" pitchFamily="2" charset="-52"/>
                        </a:rPr>
                        <a:t>full_join</a:t>
                      </a:r>
                      <a:r>
                        <a:rPr lang="en-US" sz="1600" b="0" dirty="0">
                          <a:solidFill>
                            <a:srgbClr val="002060"/>
                          </a:solidFill>
                          <a:latin typeface="Oswald" pitchFamily="2" charset="-52"/>
                        </a:rPr>
                        <a:t>()</a:t>
                      </a:r>
                      <a:endParaRPr lang="LID4096" sz="1600" b="0" dirty="0">
                        <a:solidFill>
                          <a:srgbClr val="002060"/>
                        </a:solidFill>
                        <a:latin typeface="Oswald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  <a:latin typeface="Oswald" pitchFamily="2" charset="-52"/>
                        </a:rPr>
                        <a:t>merge()</a:t>
                      </a:r>
                      <a:endParaRPr lang="LID4096" sz="1600" b="0" dirty="0">
                        <a:solidFill>
                          <a:srgbClr val="002060"/>
                        </a:solidFill>
                        <a:latin typeface="Oswald" pitchFamily="2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111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  <a:latin typeface="Oswald" pitchFamily="2" charset="-52"/>
                        </a:rPr>
                        <a:t>mutate()</a:t>
                      </a:r>
                      <a:endParaRPr lang="LID4096" sz="1600" b="0" dirty="0">
                        <a:solidFill>
                          <a:srgbClr val="002060"/>
                        </a:solidFill>
                        <a:latin typeface="Oswald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83D185"/>
                          </a:solidFill>
                          <a:latin typeface="Oswald" pitchFamily="2" charset="-52"/>
                        </a:rPr>
                        <a:t>j</a:t>
                      </a:r>
                      <a:r>
                        <a:rPr lang="en-US" sz="1600" b="0" dirty="0">
                          <a:solidFill>
                            <a:srgbClr val="002060"/>
                          </a:solidFill>
                          <a:latin typeface="Oswald" pitchFamily="2" charset="-52"/>
                        </a:rPr>
                        <a:t> + :=</a:t>
                      </a:r>
                      <a:endParaRPr lang="LID4096" sz="1600" b="0" dirty="0">
                        <a:solidFill>
                          <a:srgbClr val="002060"/>
                        </a:solidFill>
                        <a:latin typeface="Oswald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rgbClr val="002060"/>
                          </a:solidFill>
                          <a:latin typeface="Oswald" pitchFamily="2" charset="-52"/>
                        </a:rPr>
                        <a:t>group_by</a:t>
                      </a:r>
                      <a:r>
                        <a:rPr lang="en-US" sz="1600" b="0" dirty="0">
                          <a:solidFill>
                            <a:srgbClr val="002060"/>
                          </a:solidFill>
                          <a:latin typeface="Oswald" pitchFamily="2" charset="-52"/>
                        </a:rPr>
                        <a:t>()</a:t>
                      </a:r>
                      <a:endParaRPr lang="LID4096" sz="1600" b="0" dirty="0">
                        <a:solidFill>
                          <a:srgbClr val="002060"/>
                        </a:solidFill>
                        <a:latin typeface="Oswald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rgbClr val="6CB6FF"/>
                          </a:solidFill>
                          <a:latin typeface="Oswald" pitchFamily="2" charset="-52"/>
                        </a:rPr>
                        <a:t>keyby</a:t>
                      </a:r>
                      <a:r>
                        <a:rPr lang="en-US" sz="1600" b="0" dirty="0">
                          <a:solidFill>
                            <a:srgbClr val="002060"/>
                          </a:solidFill>
                          <a:latin typeface="Oswald" pitchFamily="2" charset="-52"/>
                        </a:rPr>
                        <a:t> / </a:t>
                      </a:r>
                      <a:r>
                        <a:rPr lang="en-US" sz="1600" b="1" dirty="0">
                          <a:solidFill>
                            <a:srgbClr val="6CB6FF"/>
                          </a:solidFill>
                          <a:latin typeface="Oswald" pitchFamily="2" charset="-52"/>
                        </a:rPr>
                        <a:t>by</a:t>
                      </a:r>
                      <a:endParaRPr lang="LID4096" sz="1600" b="1" dirty="0">
                        <a:solidFill>
                          <a:srgbClr val="6CB6FF"/>
                        </a:solidFill>
                        <a:latin typeface="Oswald" pitchFamily="2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23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  <a:latin typeface="Oswald" pitchFamily="2" charset="-52"/>
                        </a:rPr>
                        <a:t>rename()</a:t>
                      </a:r>
                      <a:endParaRPr lang="LID4096" sz="1600" b="0" dirty="0">
                        <a:solidFill>
                          <a:srgbClr val="002060"/>
                        </a:solidFill>
                        <a:latin typeface="Oswald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rgbClr val="002060"/>
                          </a:solidFill>
                          <a:latin typeface="Oswald" pitchFamily="2" charset="-52"/>
                        </a:rPr>
                        <a:t>setnames</a:t>
                      </a:r>
                      <a:r>
                        <a:rPr lang="en-US" sz="1600" b="0" dirty="0">
                          <a:solidFill>
                            <a:srgbClr val="002060"/>
                          </a:solidFill>
                          <a:latin typeface="Oswald" pitchFamily="2" charset="-52"/>
                        </a:rPr>
                        <a:t>()</a:t>
                      </a:r>
                      <a:endParaRPr lang="LID4096" sz="1600" b="0" dirty="0">
                        <a:solidFill>
                          <a:srgbClr val="002060"/>
                        </a:solidFill>
                        <a:latin typeface="Oswald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sz="1600" b="0" dirty="0">
                        <a:solidFill>
                          <a:srgbClr val="002060"/>
                        </a:solidFill>
                        <a:latin typeface="Oswald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sz="1600" b="0">
                        <a:solidFill>
                          <a:srgbClr val="002060"/>
                        </a:solidFill>
                        <a:latin typeface="Oswald" pitchFamily="2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75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  <a:latin typeface="Oswald" pitchFamily="2" charset="-52"/>
                        </a:rPr>
                        <a:t>distinct()</a:t>
                      </a:r>
                      <a:endParaRPr lang="LID4096" sz="1600" b="0" dirty="0">
                        <a:solidFill>
                          <a:srgbClr val="002060"/>
                        </a:solidFill>
                        <a:latin typeface="Oswald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2060"/>
                          </a:solidFill>
                          <a:latin typeface="Oswald" pitchFamily="2" charset="-52"/>
                        </a:rPr>
                        <a:t>unique()</a:t>
                      </a:r>
                      <a:endParaRPr lang="LID4096" sz="1600" b="0" dirty="0">
                        <a:solidFill>
                          <a:srgbClr val="002060"/>
                        </a:solidFill>
                        <a:latin typeface="Oswald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sz="1600" b="0" dirty="0">
                        <a:solidFill>
                          <a:srgbClr val="002060"/>
                        </a:solidFill>
                        <a:latin typeface="Oswald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sz="1600" b="0" dirty="0">
                        <a:solidFill>
                          <a:srgbClr val="002060"/>
                        </a:solidFill>
                        <a:latin typeface="Oswald" pitchFamily="2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517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755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53370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Почему </a:t>
            </a:r>
            <a:r>
              <a:rPr lang="en-US" dirty="0">
                <a:solidFill>
                  <a:srgbClr val="D4D0C8"/>
                </a:solidFill>
                <a:latin typeface="Oswald" pitchFamily="2" charset="-52"/>
              </a:rPr>
              <a:t>dtplyr </a:t>
            </a:r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медленнее чем </a:t>
            </a:r>
            <a:r>
              <a:rPr lang="en-US" dirty="0" err="1">
                <a:solidFill>
                  <a:srgbClr val="D4D0C8"/>
                </a:solidFill>
                <a:latin typeface="Oswald" pitchFamily="2" charset="-52"/>
              </a:rPr>
              <a:t>data.table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53249-6F30-4AAB-B476-4C30FBA5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008" y="1588168"/>
            <a:ext cx="11550316" cy="5116461"/>
          </a:xfrm>
          <a:solidFill>
            <a:srgbClr val="D4D0C8"/>
          </a:solidFill>
          <a:ln>
            <a:noFill/>
          </a:ln>
          <a:effectLst>
            <a:softEdge rad="63500"/>
          </a:effectLst>
        </p:spPr>
        <p:txBody>
          <a:bodyPr/>
          <a:lstStyle/>
          <a:p>
            <a:r>
              <a:rPr lang="en-US" sz="2000" b="1" dirty="0">
                <a:solidFill>
                  <a:srgbClr val="33415A"/>
                </a:solidFill>
                <a:latin typeface="Oswald ExtraLight" pitchFamily="2" charset="-52"/>
              </a:rPr>
              <a:t>dtplyr</a:t>
            </a:r>
            <a:r>
              <a:rPr lang="en-US" sz="2000" dirty="0">
                <a:solidFill>
                  <a:srgbClr val="33415A"/>
                </a:solidFill>
                <a:latin typeface="Oswald ExtraLight" pitchFamily="2" charset="-52"/>
              </a:rPr>
              <a:t> </a:t>
            </a:r>
            <a:r>
              <a:rPr lang="ru-RU" sz="2000" dirty="0">
                <a:solidFill>
                  <a:srgbClr val="33415A"/>
                </a:solidFill>
                <a:latin typeface="Oswald ExtraLight" pitchFamily="2" charset="-52"/>
              </a:rPr>
              <a:t>изначально преобразует вычисления в синтаксис </a:t>
            </a:r>
            <a:r>
              <a:rPr lang="en-US" sz="2000" b="1" dirty="0" err="1">
                <a:solidFill>
                  <a:srgbClr val="33415A"/>
                </a:solidFill>
                <a:latin typeface="Oswald ExtraLight" pitchFamily="2" charset="-52"/>
              </a:rPr>
              <a:t>data.table</a:t>
            </a:r>
            <a:r>
              <a:rPr lang="ru-RU" sz="2000" dirty="0">
                <a:solidFill>
                  <a:srgbClr val="33415A"/>
                </a:solidFill>
                <a:latin typeface="Oswald ExtraLight" pitchFamily="2" charset="-52"/>
              </a:rPr>
              <a:t>, это требует некоторых временных затрат, хоть и незначительных (</a:t>
            </a:r>
            <a:r>
              <a:rPr lang="en-US" sz="2000" dirty="0">
                <a:solidFill>
                  <a:srgbClr val="33415A"/>
                </a:solidFill>
                <a:latin typeface="Oswald ExtraLight" pitchFamily="2" charset="-52"/>
              </a:rPr>
              <a:t>~ </a:t>
            </a:r>
            <a:r>
              <a:rPr lang="ru-RU" sz="2000" dirty="0">
                <a:solidFill>
                  <a:srgbClr val="33415A"/>
                </a:solidFill>
                <a:latin typeface="Oswald ExtraLight" pitchFamily="2" charset="-52"/>
              </a:rPr>
              <a:t>1 </a:t>
            </a:r>
            <a:r>
              <a:rPr lang="ru-RU" sz="2000" dirty="0" err="1">
                <a:solidFill>
                  <a:srgbClr val="33415A"/>
                </a:solidFill>
                <a:latin typeface="Oswald ExtraLight" pitchFamily="2" charset="-52"/>
              </a:rPr>
              <a:t>м.сек</a:t>
            </a:r>
            <a:r>
              <a:rPr lang="ru-RU" sz="2000" dirty="0">
                <a:solidFill>
                  <a:srgbClr val="33415A"/>
                </a:solidFill>
                <a:latin typeface="Oswald ExtraLight" pitchFamily="2" charset="-52"/>
              </a:rPr>
              <a:t>).</a:t>
            </a:r>
          </a:p>
          <a:p>
            <a:r>
              <a:rPr lang="ru-RU" sz="2000" dirty="0">
                <a:solidFill>
                  <a:srgbClr val="33415A"/>
                </a:solidFill>
                <a:latin typeface="Oswald ExtraLight" pitchFamily="2" charset="-52"/>
              </a:rPr>
              <a:t>Некоторые выражения </a:t>
            </a:r>
            <a:r>
              <a:rPr lang="ru-RU" sz="2000" b="1" dirty="0" err="1">
                <a:solidFill>
                  <a:srgbClr val="33415A"/>
                </a:solidFill>
                <a:latin typeface="Oswald ExtraLight" pitchFamily="2" charset="-52"/>
              </a:rPr>
              <a:t>data.table</a:t>
            </a:r>
            <a:r>
              <a:rPr lang="ru-RU" sz="2000" b="1" dirty="0">
                <a:solidFill>
                  <a:srgbClr val="33415A"/>
                </a:solidFill>
                <a:latin typeface="Oswald ExtraLight" pitchFamily="2" charset="-52"/>
              </a:rPr>
              <a:t> </a:t>
            </a:r>
            <a:r>
              <a:rPr lang="ru-RU" sz="2000" dirty="0">
                <a:solidFill>
                  <a:srgbClr val="33415A"/>
                </a:solidFill>
                <a:latin typeface="Oswald ExtraLight" pitchFamily="2" charset="-52"/>
              </a:rPr>
              <a:t>не имеют прямого эквивалента </a:t>
            </a:r>
            <a:r>
              <a:rPr lang="ru-RU" sz="2000" b="1" dirty="0" err="1">
                <a:solidFill>
                  <a:srgbClr val="33415A"/>
                </a:solidFill>
                <a:latin typeface="Oswald ExtraLight" pitchFamily="2" charset="-52"/>
              </a:rPr>
              <a:t>dplyr</a:t>
            </a:r>
            <a:r>
              <a:rPr lang="ru-RU" sz="2000" dirty="0">
                <a:solidFill>
                  <a:srgbClr val="33415A"/>
                </a:solidFill>
                <a:latin typeface="Oswald ExtraLight" pitchFamily="2" charset="-52"/>
              </a:rPr>
              <a:t>. Например, с помощью </a:t>
            </a:r>
            <a:r>
              <a:rPr lang="ru-RU" sz="2000" b="1" dirty="0" err="1">
                <a:solidFill>
                  <a:srgbClr val="33415A"/>
                </a:solidFill>
                <a:latin typeface="Oswald ExtraLight" pitchFamily="2" charset="-52"/>
              </a:rPr>
              <a:t>dplyr</a:t>
            </a:r>
            <a:r>
              <a:rPr lang="ru-RU" sz="2000" dirty="0">
                <a:solidFill>
                  <a:srgbClr val="33415A"/>
                </a:solidFill>
                <a:latin typeface="Oswald ExtraLight" pitchFamily="2" charset="-52"/>
              </a:rPr>
              <a:t> нельзя выразить перекрестное или скользящее соединение.</a:t>
            </a:r>
          </a:p>
          <a:p>
            <a:r>
              <a:rPr lang="ru-RU" sz="2000" dirty="0">
                <a:solidFill>
                  <a:srgbClr val="33415A"/>
                </a:solidFill>
                <a:latin typeface="Oswald ExtraLight" pitchFamily="2" charset="-52"/>
              </a:rPr>
              <a:t>Чтобы соответствовать семантике </a:t>
            </a:r>
            <a:r>
              <a:rPr lang="ru-RU" sz="2000" b="1" dirty="0" err="1">
                <a:solidFill>
                  <a:srgbClr val="33415A"/>
                </a:solidFill>
                <a:latin typeface="Oswald ExtraLight" pitchFamily="2" charset="-52"/>
              </a:rPr>
              <a:t>dplyr</a:t>
            </a:r>
            <a:r>
              <a:rPr lang="ru-RU" sz="2000" dirty="0">
                <a:solidFill>
                  <a:srgbClr val="33415A"/>
                </a:solidFill>
                <a:latin typeface="Oswald ExtraLight" pitchFamily="2" charset="-52"/>
              </a:rPr>
              <a:t>, </a:t>
            </a:r>
            <a:r>
              <a:rPr lang="ru-RU" sz="2000" dirty="0" err="1">
                <a:solidFill>
                  <a:srgbClr val="33415A"/>
                </a:solidFill>
                <a:latin typeface="Oswald ExtraLight" pitchFamily="2" charset="-52"/>
              </a:rPr>
              <a:t>mutate</a:t>
            </a:r>
            <a:r>
              <a:rPr lang="ru-RU" sz="2000" dirty="0">
                <a:solidFill>
                  <a:srgbClr val="33415A"/>
                </a:solidFill>
                <a:latin typeface="Oswald ExtraLight" pitchFamily="2" charset="-52"/>
              </a:rPr>
              <a:t>() по умолчанию не изменяет объект «на лету», а делает его копию. При использовании </a:t>
            </a:r>
            <a:r>
              <a:rPr lang="en-US" sz="2000" b="1" dirty="0" err="1">
                <a:solidFill>
                  <a:srgbClr val="33415A"/>
                </a:solidFill>
                <a:latin typeface="Oswald ExtraLight" pitchFamily="2" charset="-52"/>
              </a:rPr>
              <a:t>data.table</a:t>
            </a:r>
            <a:r>
              <a:rPr lang="en-US" sz="2000" b="1" dirty="0">
                <a:solidFill>
                  <a:srgbClr val="33415A"/>
                </a:solidFill>
                <a:latin typeface="Oswald ExtraLight" pitchFamily="2" charset="-52"/>
              </a:rPr>
              <a:t> </a:t>
            </a:r>
            <a:r>
              <a:rPr lang="ru-RU" sz="2000" dirty="0">
                <a:solidFill>
                  <a:srgbClr val="33415A"/>
                </a:solidFill>
                <a:latin typeface="Oswald ExtraLight" pitchFamily="2" charset="-52"/>
              </a:rPr>
              <a:t>напрямую вы можете изменять объекты «на лету», не создавая ненужные копии.</a:t>
            </a:r>
          </a:p>
          <a:p>
            <a:endParaRPr lang="ru-RU" dirty="0">
              <a:solidFill>
                <a:srgbClr val="33415A"/>
              </a:solidFill>
              <a:latin typeface="Oswald ExtraLight" pitchFamily="2" charset="-52"/>
            </a:endParaRPr>
          </a:p>
          <a:p>
            <a:pPr marL="0" indent="0">
              <a:buNone/>
            </a:pPr>
            <a:r>
              <a:rPr lang="ru-RU" b="1" dirty="0">
                <a:solidFill>
                  <a:srgbClr val="FF0000"/>
                </a:solidFill>
                <a:latin typeface="Oswald ExtraLight" pitchFamily="2" charset="-52"/>
              </a:rPr>
              <a:t>!</a:t>
            </a:r>
            <a:r>
              <a:rPr lang="ru-RU" b="1" dirty="0">
                <a:solidFill>
                  <a:srgbClr val="33415A"/>
                </a:solidFill>
                <a:latin typeface="Oswald ExtraLight" pitchFamily="2" charset="-52"/>
              </a:rPr>
              <a:t> время выполнения </a:t>
            </a:r>
            <a:r>
              <a:rPr lang="ru-RU" b="1" dirty="0" err="1">
                <a:solidFill>
                  <a:srgbClr val="33415A"/>
                </a:solidFill>
                <a:latin typeface="Oswald ExtraLight" pitchFamily="2" charset="-52"/>
              </a:rPr>
              <a:t>dtplyr</a:t>
            </a:r>
            <a:r>
              <a:rPr lang="ru-RU" b="1" dirty="0">
                <a:solidFill>
                  <a:srgbClr val="33415A"/>
                </a:solidFill>
                <a:latin typeface="Oswald ExtraLight" pitchFamily="2" charset="-52"/>
              </a:rPr>
              <a:t> зависит от сложности конвейера, а не от размера данных, поэтому эти временные параметры должны применяться независимо от размера базовых данных</a:t>
            </a:r>
          </a:p>
        </p:txBody>
      </p:sp>
    </p:spTree>
    <p:extLst>
      <p:ext uri="{BB962C8B-B14F-4D97-AF65-F5344CB8AC3E}">
        <p14:creationId xmlns:p14="http://schemas.microsoft.com/office/powerpoint/2010/main" val="329754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FC62708C-6950-4600-8A7C-2278D1FDD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4254" y="1597136"/>
            <a:ext cx="2286001" cy="2640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53370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</a:t>
            </a:r>
            <a:r>
              <a:rPr lang="en-US" dirty="0" err="1">
                <a:solidFill>
                  <a:srgbClr val="D4D0C8"/>
                </a:solidFill>
                <a:latin typeface="Oswald" pitchFamily="2" charset="-52"/>
              </a:rPr>
              <a:t>dbplyr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8F88DE-C143-42D7-93C0-84CCA56690EB}"/>
              </a:ext>
            </a:extLst>
          </p:cNvPr>
          <p:cNvSpPr txBox="1"/>
          <p:nvPr/>
        </p:nvSpPr>
        <p:spPr>
          <a:xfrm>
            <a:off x="478022" y="2120786"/>
            <a:ext cx="78648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rgbClr val="002060"/>
                </a:solidFill>
                <a:latin typeface="Oswald" pitchFamily="2" charset="-52"/>
              </a:rPr>
              <a:t>Цель </a:t>
            </a:r>
            <a:r>
              <a:rPr lang="ru-RU" sz="2800" b="1" dirty="0">
                <a:solidFill>
                  <a:srgbClr val="002060"/>
                </a:solidFill>
                <a:latin typeface="Oswald" pitchFamily="2" charset="-52"/>
              </a:rPr>
              <a:t>d</a:t>
            </a:r>
            <a:r>
              <a:rPr lang="en-US" sz="2800" b="1" dirty="0">
                <a:solidFill>
                  <a:srgbClr val="002060"/>
                </a:solidFill>
                <a:latin typeface="Oswald" pitchFamily="2" charset="-52"/>
              </a:rPr>
              <a:t>b</a:t>
            </a:r>
            <a:r>
              <a:rPr lang="ru-RU" sz="2800" b="1" dirty="0" err="1">
                <a:solidFill>
                  <a:srgbClr val="002060"/>
                </a:solidFill>
                <a:latin typeface="Oswald" pitchFamily="2" charset="-52"/>
              </a:rPr>
              <a:t>plyr</a:t>
            </a:r>
            <a:r>
              <a:rPr lang="ru-RU" sz="2800" dirty="0">
                <a:solidFill>
                  <a:srgbClr val="002060"/>
                </a:solidFill>
                <a:latin typeface="Oswald" pitchFamily="2" charset="-52"/>
              </a:rPr>
              <a:t> — позволить вам манипулировать таблицами, хранящимися в базах данных, так же, как если бы они были </a:t>
            </a:r>
            <a:r>
              <a:rPr lang="ru-RU" sz="2800" dirty="0" err="1">
                <a:solidFill>
                  <a:srgbClr val="002060"/>
                </a:solidFill>
                <a:latin typeface="Oswald" pitchFamily="2" charset="-52"/>
              </a:rPr>
              <a:t>датафреймами</a:t>
            </a:r>
            <a:r>
              <a:rPr lang="ru-RU" sz="2800" dirty="0">
                <a:solidFill>
                  <a:srgbClr val="002060"/>
                </a:solidFill>
                <a:latin typeface="Oswald" pitchFamily="2" charset="-52"/>
              </a:rPr>
              <a:t> в среде </a:t>
            </a:r>
            <a:r>
              <a:rPr lang="en-US" sz="2800" dirty="0">
                <a:solidFill>
                  <a:srgbClr val="002060"/>
                </a:solidFill>
                <a:latin typeface="Oswald" pitchFamily="2" charset="-52"/>
              </a:rPr>
              <a:t>R</a:t>
            </a:r>
            <a:r>
              <a:rPr lang="ru-RU" sz="2800" dirty="0">
                <a:solidFill>
                  <a:srgbClr val="002060"/>
                </a:solidFill>
                <a:latin typeface="Oswald" pitchFamily="2" charset="-52"/>
              </a:rPr>
              <a:t>.</a:t>
            </a:r>
            <a:r>
              <a:rPr lang="en-US" sz="2800" dirty="0">
                <a:solidFill>
                  <a:srgbClr val="002060"/>
                </a:solidFill>
                <a:latin typeface="Oswald" pitchFamily="2" charset="-52"/>
              </a:rPr>
              <a:t>  </a:t>
            </a:r>
            <a:r>
              <a:rPr lang="ru-RU" sz="2800" dirty="0">
                <a:solidFill>
                  <a:srgbClr val="002060"/>
                </a:solidFill>
                <a:latin typeface="Oswald" pitchFamily="2" charset="-52"/>
              </a:rPr>
              <a:t>Данный </a:t>
            </a:r>
            <a:r>
              <a:rPr lang="ru-RU" sz="2800" dirty="0" err="1">
                <a:solidFill>
                  <a:srgbClr val="002060"/>
                </a:solidFill>
                <a:latin typeface="Oswald" pitchFamily="2" charset="-52"/>
              </a:rPr>
              <a:t>бекенд</a:t>
            </a:r>
            <a:r>
              <a:rPr lang="ru-RU" sz="2800" dirty="0">
                <a:solidFill>
                  <a:srgbClr val="002060"/>
                </a:solidFill>
                <a:latin typeface="Oswald" pitchFamily="2" charset="-52"/>
              </a:rPr>
              <a:t> переводит </a:t>
            </a:r>
            <a:r>
              <a:rPr lang="en-US" sz="2800" b="1" dirty="0" err="1">
                <a:solidFill>
                  <a:srgbClr val="002060"/>
                </a:solidFill>
                <a:latin typeface="Oswald" pitchFamily="2" charset="-52"/>
              </a:rPr>
              <a:t>dplyr</a:t>
            </a:r>
            <a:r>
              <a:rPr lang="en-US" sz="2800" dirty="0">
                <a:solidFill>
                  <a:srgbClr val="002060"/>
                </a:solidFill>
                <a:latin typeface="Oswald" pitchFamily="2" charset="-52"/>
              </a:rPr>
              <a:t> </a:t>
            </a:r>
            <a:r>
              <a:rPr lang="ru-RU" sz="2800" dirty="0">
                <a:solidFill>
                  <a:srgbClr val="002060"/>
                </a:solidFill>
                <a:latin typeface="Oswald" pitchFamily="2" charset="-52"/>
              </a:rPr>
              <a:t>глаголы в </a:t>
            </a:r>
            <a:r>
              <a:rPr lang="en-US" sz="2800" b="1" dirty="0">
                <a:solidFill>
                  <a:srgbClr val="002060"/>
                </a:solidFill>
                <a:latin typeface="Oswald" pitchFamily="2" charset="-52"/>
              </a:rPr>
              <a:t>SQL</a:t>
            </a:r>
            <a:r>
              <a:rPr lang="en-US" sz="2800" dirty="0">
                <a:solidFill>
                  <a:srgbClr val="002060"/>
                </a:solidFill>
                <a:latin typeface="Oswald" pitchFamily="2" charset="-52"/>
              </a:rPr>
              <a:t> </a:t>
            </a:r>
            <a:r>
              <a:rPr lang="ru-RU" sz="2800" dirty="0">
                <a:solidFill>
                  <a:srgbClr val="002060"/>
                </a:solidFill>
                <a:latin typeface="Oswald" pitchFamily="2" charset="-52"/>
              </a:rPr>
              <a:t>синтаксис.</a:t>
            </a:r>
            <a:endParaRPr lang="LID4096" sz="2800" dirty="0">
              <a:solidFill>
                <a:srgbClr val="002060"/>
              </a:solidFill>
              <a:latin typeface="Oswald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791959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53370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Синтаксис </a:t>
            </a:r>
            <a:r>
              <a:rPr lang="en-US" dirty="0" err="1">
                <a:solidFill>
                  <a:srgbClr val="D4D0C8"/>
                </a:solidFill>
                <a:latin typeface="Oswald" pitchFamily="2" charset="-52"/>
              </a:rPr>
              <a:t>dbplyr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53249-6F30-4AAB-B476-4C30FBA5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008" y="1588168"/>
            <a:ext cx="11550316" cy="5116461"/>
          </a:xfrm>
          <a:solidFill>
            <a:srgbClr val="D4D0C8"/>
          </a:solidFill>
          <a:ln>
            <a:noFill/>
          </a:ln>
          <a:effectLst>
            <a:softEdge rad="63500"/>
          </a:effectLst>
        </p:spPr>
        <p:txBody>
          <a:bodyPr/>
          <a:lstStyle/>
          <a:p>
            <a:r>
              <a:rPr lang="en-US" b="1" dirty="0">
                <a:solidFill>
                  <a:srgbClr val="33415A"/>
                </a:solidFill>
                <a:latin typeface="Oswald ExtraLight" pitchFamily="2" charset="-52"/>
              </a:rPr>
              <a:t>DBI –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для инициализации подключения к базе данных</a:t>
            </a:r>
          </a:p>
          <a:p>
            <a:r>
              <a:rPr lang="en-US" b="1" dirty="0" err="1">
                <a:solidFill>
                  <a:srgbClr val="33415A"/>
                </a:solidFill>
                <a:latin typeface="Oswald ExtraLight" pitchFamily="2" charset="-52"/>
              </a:rPr>
              <a:t>tbl</a:t>
            </a:r>
            <a:r>
              <a:rPr lang="en-US" b="1" dirty="0">
                <a:solidFill>
                  <a:srgbClr val="33415A"/>
                </a:solidFill>
                <a:latin typeface="Oswald ExtraLight" pitchFamily="2" charset="-52"/>
              </a:rPr>
              <a:t>() 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–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для подключения к таблице</a:t>
            </a:r>
          </a:p>
          <a:p>
            <a:r>
              <a:rPr lang="en-US" b="1" dirty="0" err="1">
                <a:solidFill>
                  <a:srgbClr val="33415A"/>
                </a:solidFill>
                <a:latin typeface="Oswald ExtraLight" pitchFamily="2" charset="-52"/>
              </a:rPr>
              <a:t>dplyr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 –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далее производим манипуляцию данными, используя глаголы </a:t>
            </a:r>
            <a:r>
              <a:rPr lang="en-US" dirty="0" err="1">
                <a:solidFill>
                  <a:srgbClr val="33415A"/>
                </a:solidFill>
                <a:latin typeface="Oswald ExtraLight" pitchFamily="2" charset="-52"/>
              </a:rPr>
              <a:t>dplyr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, при этом формируем 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SQL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 запрос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для будущего вычисления</a:t>
            </a:r>
            <a:endParaRPr lang="en-US" dirty="0">
              <a:solidFill>
                <a:srgbClr val="33415A"/>
              </a:solidFill>
              <a:latin typeface="Oswald ExtraLight" pitchFamily="2" charset="-52"/>
            </a:endParaRPr>
          </a:p>
          <a:p>
            <a:r>
              <a:rPr lang="en-US" b="1" dirty="0" err="1">
                <a:solidFill>
                  <a:srgbClr val="33415A"/>
                </a:solidFill>
                <a:latin typeface="Oswald ExtraLight" pitchFamily="2" charset="-52"/>
              </a:rPr>
              <a:t>show_query</a:t>
            </a:r>
            <a:r>
              <a:rPr lang="en-US" b="1" dirty="0">
                <a:solidFill>
                  <a:srgbClr val="33415A"/>
                </a:solidFill>
                <a:latin typeface="Oswald ExtraLight" pitchFamily="2" charset="-52"/>
              </a:rPr>
              <a:t>() 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–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позволяет посмотреть, в какое 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SQL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выражение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будет преобразован код</a:t>
            </a:r>
          </a:p>
          <a:p>
            <a:r>
              <a:rPr lang="en-US" b="1" dirty="0">
                <a:solidFill>
                  <a:srgbClr val="33415A"/>
                </a:solidFill>
                <a:latin typeface="Oswald ExtraLight" pitchFamily="2" charset="-52"/>
              </a:rPr>
              <a:t>collect()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– выполняет вычисление, и возвращает</a:t>
            </a:r>
          </a:p>
        </p:txBody>
      </p:sp>
    </p:spTree>
    <p:extLst>
      <p:ext uri="{BB962C8B-B14F-4D97-AF65-F5344CB8AC3E}">
        <p14:creationId xmlns:p14="http://schemas.microsoft.com/office/powerpoint/2010/main" val="3749636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53370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Перевод </a:t>
            </a:r>
            <a:r>
              <a:rPr lang="en-US" dirty="0" err="1">
                <a:solidFill>
                  <a:srgbClr val="D4D0C8"/>
                </a:solidFill>
                <a:latin typeface="Oswald" pitchFamily="2" charset="-52"/>
              </a:rPr>
              <a:t>dplyr</a:t>
            </a:r>
            <a:r>
              <a:rPr lang="en-US" dirty="0">
                <a:solidFill>
                  <a:srgbClr val="D4D0C8"/>
                </a:solidFill>
                <a:latin typeface="Oswald" pitchFamily="2" charset="-52"/>
              </a:rPr>
              <a:t> </a:t>
            </a:r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глаголов</a:t>
            </a:r>
            <a:r>
              <a:rPr lang="en-US" dirty="0">
                <a:solidFill>
                  <a:srgbClr val="D4D0C8"/>
                </a:solidFill>
                <a:latin typeface="Oswald" pitchFamily="2" charset="-52"/>
              </a:rPr>
              <a:t> </a:t>
            </a:r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в </a:t>
            </a:r>
            <a:r>
              <a:rPr lang="en-US" dirty="0">
                <a:solidFill>
                  <a:srgbClr val="D4D0C8"/>
                </a:solidFill>
                <a:latin typeface="Oswald" pitchFamily="2" charset="-52"/>
              </a:rPr>
              <a:t>SQL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44EDBA6-2198-4C11-B8E8-F43F273E2B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9768360"/>
              </p:ext>
            </p:extLst>
          </p:nvPr>
        </p:nvGraphicFramePr>
        <p:xfrm>
          <a:off x="7853868" y="1957431"/>
          <a:ext cx="2570204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237">
                  <a:extLst>
                    <a:ext uri="{9D8B030D-6E8A-4147-A177-3AD203B41FA5}">
                      <a16:colId xmlns:a16="http://schemas.microsoft.com/office/drawing/2014/main" val="2095925225"/>
                    </a:ext>
                  </a:extLst>
                </a:gridCol>
                <a:gridCol w="1039967">
                  <a:extLst>
                    <a:ext uri="{9D8B030D-6E8A-4147-A177-3AD203B41FA5}">
                      <a16:colId xmlns:a16="http://schemas.microsoft.com/office/drawing/2014/main" val="26249744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dplyr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SQL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243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rgbClr val="002060"/>
                          </a:solidFill>
                          <a:latin typeface="Oswald" pitchFamily="2" charset="-52"/>
                          <a:ea typeface="+mn-ea"/>
                          <a:cs typeface="+mn-cs"/>
                        </a:rPr>
                        <a:t>select(),</a:t>
                      </a:r>
                      <a:r>
                        <a:rPr lang="ru-RU" sz="1400" b="0" kern="1200" dirty="0">
                          <a:solidFill>
                            <a:srgbClr val="002060"/>
                          </a:solidFill>
                          <a:latin typeface="Oswald" pitchFamily="2" charset="-5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rgbClr val="002060"/>
                          </a:solidFill>
                          <a:latin typeface="Oswald" pitchFamily="2" charset="-52"/>
                          <a:ea typeface="+mn-ea"/>
                          <a:cs typeface="+mn-cs"/>
                        </a:rPr>
                        <a:t>mutate()</a:t>
                      </a:r>
                      <a:endParaRPr lang="LID4096" sz="1400" b="0" kern="1200" dirty="0">
                        <a:solidFill>
                          <a:srgbClr val="002060"/>
                        </a:solidFill>
                        <a:latin typeface="Oswald" pitchFamily="2" charset="-52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rgbClr val="002060"/>
                          </a:solidFill>
                          <a:latin typeface="Oswald" pitchFamily="2" charset="-52"/>
                          <a:ea typeface="+mn-ea"/>
                          <a:cs typeface="+mn-cs"/>
                        </a:rPr>
                        <a:t>SELECT</a:t>
                      </a:r>
                      <a:endParaRPr lang="LID4096" sz="1400" b="0" kern="1200" dirty="0">
                        <a:solidFill>
                          <a:srgbClr val="002060"/>
                        </a:solidFill>
                        <a:latin typeface="Oswald" pitchFamily="2" charset="-52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805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rgbClr val="002060"/>
                          </a:solidFill>
                          <a:latin typeface="Oswald" pitchFamily="2" charset="-52"/>
                          <a:ea typeface="+mn-ea"/>
                          <a:cs typeface="+mn-cs"/>
                        </a:rPr>
                        <a:t>filter()</a:t>
                      </a:r>
                      <a:endParaRPr lang="LID4096" sz="1400" b="0" kern="1200" dirty="0">
                        <a:solidFill>
                          <a:srgbClr val="002060"/>
                        </a:solidFill>
                        <a:latin typeface="Oswald" pitchFamily="2" charset="-52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rgbClr val="002060"/>
                          </a:solidFill>
                          <a:latin typeface="Oswald" pitchFamily="2" charset="-52"/>
                          <a:ea typeface="+mn-ea"/>
                          <a:cs typeface="+mn-cs"/>
                        </a:rPr>
                        <a:t>WHERE</a:t>
                      </a:r>
                      <a:endParaRPr lang="LID4096" sz="1400" b="0" kern="1200" dirty="0">
                        <a:solidFill>
                          <a:srgbClr val="002060"/>
                        </a:solidFill>
                        <a:latin typeface="Oswald" pitchFamily="2" charset="-52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229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rgbClr val="002060"/>
                          </a:solidFill>
                          <a:latin typeface="Oswald" pitchFamily="2" charset="-52"/>
                          <a:ea typeface="+mn-ea"/>
                          <a:cs typeface="+mn-cs"/>
                        </a:rPr>
                        <a:t>arrange()</a:t>
                      </a:r>
                      <a:endParaRPr lang="LID4096" sz="1400" b="0" kern="1200" dirty="0">
                        <a:solidFill>
                          <a:srgbClr val="002060"/>
                        </a:solidFill>
                        <a:latin typeface="Oswald" pitchFamily="2" charset="-52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rgbClr val="002060"/>
                          </a:solidFill>
                          <a:latin typeface="Oswald" pitchFamily="2" charset="-52"/>
                          <a:ea typeface="+mn-ea"/>
                          <a:cs typeface="+mn-cs"/>
                        </a:rPr>
                        <a:t>ORDER BY</a:t>
                      </a:r>
                      <a:endParaRPr lang="LID4096" sz="1400" b="0" kern="1200" dirty="0">
                        <a:solidFill>
                          <a:srgbClr val="002060"/>
                        </a:solidFill>
                        <a:latin typeface="Oswald" pitchFamily="2" charset="-52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951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 err="1">
                          <a:solidFill>
                            <a:srgbClr val="002060"/>
                          </a:solidFill>
                          <a:latin typeface="Oswald" pitchFamily="2" charset="-52"/>
                          <a:ea typeface="+mn-ea"/>
                          <a:cs typeface="+mn-cs"/>
                        </a:rPr>
                        <a:t>summarise</a:t>
                      </a:r>
                      <a:r>
                        <a:rPr lang="en-US" sz="1400" b="0" kern="1200" dirty="0">
                          <a:solidFill>
                            <a:srgbClr val="002060"/>
                          </a:solidFill>
                          <a:latin typeface="Oswald" pitchFamily="2" charset="-52"/>
                          <a:ea typeface="+mn-ea"/>
                          <a:cs typeface="+mn-cs"/>
                        </a:rPr>
                        <a:t>() +</a:t>
                      </a:r>
                      <a:r>
                        <a:rPr lang="ru-RU" sz="1400" b="0" kern="1200" dirty="0">
                          <a:solidFill>
                            <a:srgbClr val="002060"/>
                          </a:solidFill>
                          <a:latin typeface="Oswald" pitchFamily="2" charset="-5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err="1">
                          <a:solidFill>
                            <a:srgbClr val="002060"/>
                          </a:solidFill>
                          <a:latin typeface="Oswald" pitchFamily="2" charset="-52"/>
                          <a:ea typeface="+mn-ea"/>
                          <a:cs typeface="+mn-cs"/>
                        </a:rPr>
                        <a:t>group_by</a:t>
                      </a:r>
                      <a:r>
                        <a:rPr lang="en-US" sz="1400" b="0" kern="1200" dirty="0">
                          <a:solidFill>
                            <a:srgbClr val="002060"/>
                          </a:solidFill>
                          <a:latin typeface="Oswald" pitchFamily="2" charset="-52"/>
                          <a:ea typeface="+mn-ea"/>
                          <a:cs typeface="+mn-cs"/>
                        </a:rPr>
                        <a:t>()</a:t>
                      </a:r>
                      <a:endParaRPr lang="LID4096" sz="1400" b="0" kern="1200" dirty="0">
                        <a:solidFill>
                          <a:srgbClr val="002060"/>
                        </a:solidFill>
                        <a:latin typeface="Oswald" pitchFamily="2" charset="-52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rgbClr val="002060"/>
                          </a:solidFill>
                          <a:latin typeface="Oswald" pitchFamily="2" charset="-52"/>
                          <a:ea typeface="+mn-ea"/>
                          <a:cs typeface="+mn-cs"/>
                        </a:rPr>
                        <a:t>GROUP BY</a:t>
                      </a:r>
                      <a:endParaRPr lang="LID4096" sz="1400" b="0" kern="1200" dirty="0">
                        <a:solidFill>
                          <a:srgbClr val="002060"/>
                        </a:solidFill>
                        <a:latin typeface="Oswald" pitchFamily="2" charset="-52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289093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F243E06B-6541-40FC-948B-48525C25DA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5411433"/>
              </p:ext>
            </p:extLst>
          </p:nvPr>
        </p:nvGraphicFramePr>
        <p:xfrm>
          <a:off x="308008" y="1957431"/>
          <a:ext cx="7237851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560">
                  <a:extLst>
                    <a:ext uri="{9D8B030D-6E8A-4147-A177-3AD203B41FA5}">
                      <a16:colId xmlns:a16="http://schemas.microsoft.com/office/drawing/2014/main" val="2095925225"/>
                    </a:ext>
                  </a:extLst>
                </a:gridCol>
                <a:gridCol w="5898291">
                  <a:extLst>
                    <a:ext uri="{9D8B030D-6E8A-4147-A177-3AD203B41FA5}">
                      <a16:colId xmlns:a16="http://schemas.microsoft.com/office/drawing/2014/main" val="26249744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dplyr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SQL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243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 err="1">
                          <a:solidFill>
                            <a:srgbClr val="002060"/>
                          </a:solidFill>
                          <a:latin typeface="Oswald" pitchFamily="2" charset="-52"/>
                          <a:ea typeface="+mn-ea"/>
                          <a:cs typeface="+mn-cs"/>
                        </a:rPr>
                        <a:t>inner_join</a:t>
                      </a:r>
                      <a:r>
                        <a:rPr lang="en-US" sz="1400" b="0" kern="1200" dirty="0">
                          <a:solidFill>
                            <a:srgbClr val="002060"/>
                          </a:solidFill>
                          <a:latin typeface="Oswald" pitchFamily="2" charset="-52"/>
                          <a:ea typeface="+mn-ea"/>
                          <a:cs typeface="+mn-cs"/>
                        </a:rPr>
                        <a:t>()</a:t>
                      </a:r>
                      <a:endParaRPr lang="LID4096" sz="1400" b="0" kern="1200" dirty="0">
                        <a:solidFill>
                          <a:srgbClr val="002060"/>
                        </a:solidFill>
                        <a:latin typeface="Oswald" pitchFamily="2" charset="-52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rgbClr val="002060"/>
                          </a:solidFill>
                          <a:latin typeface="Oswald" pitchFamily="2" charset="-52"/>
                          <a:ea typeface="+mn-ea"/>
                          <a:cs typeface="+mn-cs"/>
                        </a:rPr>
                        <a:t>SELECT * FROM x JOIN y ON </a:t>
                      </a:r>
                      <a:r>
                        <a:rPr lang="en-US" sz="1400" b="0" kern="1200" dirty="0" err="1">
                          <a:solidFill>
                            <a:srgbClr val="002060"/>
                          </a:solidFill>
                          <a:latin typeface="Oswald" pitchFamily="2" charset="-52"/>
                          <a:ea typeface="+mn-ea"/>
                          <a:cs typeface="+mn-cs"/>
                        </a:rPr>
                        <a:t>x.a</a:t>
                      </a:r>
                      <a:r>
                        <a:rPr lang="en-US" sz="1400" b="0" kern="1200" dirty="0">
                          <a:solidFill>
                            <a:srgbClr val="002060"/>
                          </a:solidFill>
                          <a:latin typeface="Oswald" pitchFamily="2" charset="-52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400" b="0" kern="1200" dirty="0" err="1">
                          <a:solidFill>
                            <a:srgbClr val="002060"/>
                          </a:solidFill>
                          <a:latin typeface="Oswald" pitchFamily="2" charset="-52"/>
                          <a:ea typeface="+mn-ea"/>
                          <a:cs typeface="+mn-cs"/>
                        </a:rPr>
                        <a:t>y.a</a:t>
                      </a:r>
                      <a:endParaRPr lang="LID4096" sz="1400" b="0" kern="1200" dirty="0">
                        <a:solidFill>
                          <a:srgbClr val="002060"/>
                        </a:solidFill>
                        <a:latin typeface="Oswald" pitchFamily="2" charset="-52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805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 err="1">
                          <a:solidFill>
                            <a:srgbClr val="002060"/>
                          </a:solidFill>
                          <a:latin typeface="Oswald" pitchFamily="2" charset="-52"/>
                          <a:ea typeface="+mn-ea"/>
                          <a:cs typeface="+mn-cs"/>
                        </a:rPr>
                        <a:t>left_join</a:t>
                      </a:r>
                      <a:r>
                        <a:rPr lang="en-US" sz="1400" b="0" kern="1200" dirty="0">
                          <a:solidFill>
                            <a:srgbClr val="002060"/>
                          </a:solidFill>
                          <a:latin typeface="Oswald" pitchFamily="2" charset="-52"/>
                          <a:ea typeface="+mn-ea"/>
                          <a:cs typeface="+mn-cs"/>
                        </a:rPr>
                        <a:t>()</a:t>
                      </a:r>
                      <a:endParaRPr lang="LID4096" sz="1400" b="0" kern="1200" dirty="0">
                        <a:solidFill>
                          <a:srgbClr val="002060"/>
                        </a:solidFill>
                        <a:latin typeface="Oswald" pitchFamily="2" charset="-52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rgbClr val="002060"/>
                          </a:solidFill>
                          <a:latin typeface="Oswald" pitchFamily="2" charset="-52"/>
                          <a:ea typeface="+mn-ea"/>
                          <a:cs typeface="+mn-cs"/>
                        </a:rPr>
                        <a:t>SELECT * FROM x LEFT JOIN y ON </a:t>
                      </a:r>
                      <a:r>
                        <a:rPr lang="en-US" sz="1400" b="0" kern="1200" dirty="0" err="1">
                          <a:solidFill>
                            <a:srgbClr val="002060"/>
                          </a:solidFill>
                          <a:latin typeface="Oswald" pitchFamily="2" charset="-52"/>
                          <a:ea typeface="+mn-ea"/>
                          <a:cs typeface="+mn-cs"/>
                        </a:rPr>
                        <a:t>x.a</a:t>
                      </a:r>
                      <a:r>
                        <a:rPr lang="en-US" sz="1400" b="0" kern="1200" dirty="0">
                          <a:solidFill>
                            <a:srgbClr val="002060"/>
                          </a:solidFill>
                          <a:latin typeface="Oswald" pitchFamily="2" charset="-52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400" b="0" kern="1200" dirty="0" err="1">
                          <a:solidFill>
                            <a:srgbClr val="002060"/>
                          </a:solidFill>
                          <a:latin typeface="Oswald" pitchFamily="2" charset="-52"/>
                          <a:ea typeface="+mn-ea"/>
                          <a:cs typeface="+mn-cs"/>
                        </a:rPr>
                        <a:t>y.a</a:t>
                      </a:r>
                      <a:endParaRPr lang="LID4096" sz="1400" b="0" kern="1200" dirty="0">
                        <a:solidFill>
                          <a:srgbClr val="002060"/>
                        </a:solidFill>
                        <a:latin typeface="Oswald" pitchFamily="2" charset="-52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229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 err="1">
                          <a:solidFill>
                            <a:srgbClr val="002060"/>
                          </a:solidFill>
                          <a:latin typeface="Oswald" pitchFamily="2" charset="-52"/>
                          <a:ea typeface="+mn-ea"/>
                          <a:cs typeface="+mn-cs"/>
                        </a:rPr>
                        <a:t>right_join</a:t>
                      </a:r>
                      <a:r>
                        <a:rPr lang="en-US" sz="1400" b="0" kern="1200" dirty="0">
                          <a:solidFill>
                            <a:srgbClr val="002060"/>
                          </a:solidFill>
                          <a:latin typeface="Oswald" pitchFamily="2" charset="-52"/>
                          <a:ea typeface="+mn-ea"/>
                          <a:cs typeface="+mn-cs"/>
                        </a:rPr>
                        <a:t>()</a:t>
                      </a:r>
                      <a:endParaRPr lang="LID4096" sz="1400" b="0" kern="1200" dirty="0">
                        <a:solidFill>
                          <a:srgbClr val="002060"/>
                        </a:solidFill>
                        <a:latin typeface="Oswald" pitchFamily="2" charset="-52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rgbClr val="002060"/>
                          </a:solidFill>
                          <a:latin typeface="Oswald" pitchFamily="2" charset="-52"/>
                          <a:ea typeface="+mn-ea"/>
                          <a:cs typeface="+mn-cs"/>
                        </a:rPr>
                        <a:t>SELECT * FROM x RIGHT JOIN y ON </a:t>
                      </a:r>
                      <a:r>
                        <a:rPr lang="en-US" sz="1400" b="0" kern="1200" dirty="0" err="1">
                          <a:solidFill>
                            <a:srgbClr val="002060"/>
                          </a:solidFill>
                          <a:latin typeface="Oswald" pitchFamily="2" charset="-52"/>
                          <a:ea typeface="+mn-ea"/>
                          <a:cs typeface="+mn-cs"/>
                        </a:rPr>
                        <a:t>x.a</a:t>
                      </a:r>
                      <a:r>
                        <a:rPr lang="en-US" sz="1400" b="0" kern="1200" dirty="0">
                          <a:solidFill>
                            <a:srgbClr val="002060"/>
                          </a:solidFill>
                          <a:latin typeface="Oswald" pitchFamily="2" charset="-52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400" b="0" kern="1200" dirty="0" err="1">
                          <a:solidFill>
                            <a:srgbClr val="002060"/>
                          </a:solidFill>
                          <a:latin typeface="Oswald" pitchFamily="2" charset="-52"/>
                          <a:ea typeface="+mn-ea"/>
                          <a:cs typeface="+mn-cs"/>
                        </a:rPr>
                        <a:t>y.a</a:t>
                      </a:r>
                      <a:endParaRPr lang="LID4096" sz="1400" b="0" kern="1200" dirty="0">
                        <a:solidFill>
                          <a:srgbClr val="002060"/>
                        </a:solidFill>
                        <a:latin typeface="Oswald" pitchFamily="2" charset="-52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951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 err="1">
                          <a:solidFill>
                            <a:srgbClr val="002060"/>
                          </a:solidFill>
                          <a:latin typeface="Oswald" pitchFamily="2" charset="-52"/>
                          <a:ea typeface="+mn-ea"/>
                          <a:cs typeface="+mn-cs"/>
                        </a:rPr>
                        <a:t>full_join</a:t>
                      </a:r>
                      <a:r>
                        <a:rPr lang="en-US" sz="1400" b="0" kern="1200" dirty="0">
                          <a:solidFill>
                            <a:srgbClr val="002060"/>
                          </a:solidFill>
                          <a:latin typeface="Oswald" pitchFamily="2" charset="-52"/>
                          <a:ea typeface="+mn-ea"/>
                          <a:cs typeface="+mn-cs"/>
                        </a:rPr>
                        <a:t>()</a:t>
                      </a:r>
                      <a:endParaRPr lang="LID4096" sz="1400" b="0" kern="1200" dirty="0">
                        <a:solidFill>
                          <a:srgbClr val="002060"/>
                        </a:solidFill>
                        <a:latin typeface="Oswald" pitchFamily="2" charset="-52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rgbClr val="002060"/>
                          </a:solidFill>
                          <a:latin typeface="Oswald" pitchFamily="2" charset="-52"/>
                          <a:ea typeface="+mn-ea"/>
                          <a:cs typeface="+mn-cs"/>
                        </a:rPr>
                        <a:t>SELECT * FROM x FULL JOIN y ON </a:t>
                      </a:r>
                      <a:r>
                        <a:rPr lang="en-US" sz="1400" b="0" kern="1200" dirty="0" err="1">
                          <a:solidFill>
                            <a:srgbClr val="002060"/>
                          </a:solidFill>
                          <a:latin typeface="Oswald" pitchFamily="2" charset="-52"/>
                          <a:ea typeface="+mn-ea"/>
                          <a:cs typeface="+mn-cs"/>
                        </a:rPr>
                        <a:t>x.a</a:t>
                      </a:r>
                      <a:r>
                        <a:rPr lang="en-US" sz="1400" b="0" kern="1200" dirty="0">
                          <a:solidFill>
                            <a:srgbClr val="002060"/>
                          </a:solidFill>
                          <a:latin typeface="Oswald" pitchFamily="2" charset="-52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400" b="0" kern="1200" dirty="0" err="1">
                          <a:solidFill>
                            <a:srgbClr val="002060"/>
                          </a:solidFill>
                          <a:latin typeface="Oswald" pitchFamily="2" charset="-52"/>
                          <a:ea typeface="+mn-ea"/>
                          <a:cs typeface="+mn-cs"/>
                        </a:rPr>
                        <a:t>y.a</a:t>
                      </a:r>
                      <a:endParaRPr lang="LID4096" sz="1400" b="0" kern="1200" dirty="0">
                        <a:solidFill>
                          <a:srgbClr val="002060"/>
                        </a:solidFill>
                        <a:latin typeface="Oswald" pitchFamily="2" charset="-52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289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 err="1">
                          <a:solidFill>
                            <a:srgbClr val="002060"/>
                          </a:solidFill>
                          <a:latin typeface="Oswald" pitchFamily="2" charset="-52"/>
                          <a:ea typeface="+mn-ea"/>
                          <a:cs typeface="+mn-cs"/>
                        </a:rPr>
                        <a:t>semi_join</a:t>
                      </a:r>
                      <a:r>
                        <a:rPr lang="en-US" sz="1400" b="0" kern="1200" dirty="0">
                          <a:solidFill>
                            <a:srgbClr val="002060"/>
                          </a:solidFill>
                          <a:latin typeface="Oswald" pitchFamily="2" charset="-52"/>
                          <a:ea typeface="+mn-ea"/>
                          <a:cs typeface="+mn-cs"/>
                        </a:rPr>
                        <a:t>()</a:t>
                      </a:r>
                      <a:endParaRPr lang="LID4096" sz="1400" b="0" kern="1200" dirty="0">
                        <a:solidFill>
                          <a:srgbClr val="002060"/>
                        </a:solidFill>
                        <a:latin typeface="Oswald" pitchFamily="2" charset="-52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rgbClr val="002060"/>
                          </a:solidFill>
                          <a:latin typeface="Oswald" pitchFamily="2" charset="-52"/>
                          <a:ea typeface="+mn-ea"/>
                          <a:cs typeface="+mn-cs"/>
                        </a:rPr>
                        <a:t>SELECT * FROM x WHERE EXISTS (SELECT 1 FROM y WHERE </a:t>
                      </a:r>
                      <a:r>
                        <a:rPr lang="en-US" sz="1400" b="0" kern="1200" dirty="0" err="1">
                          <a:solidFill>
                            <a:srgbClr val="002060"/>
                          </a:solidFill>
                          <a:latin typeface="Oswald" pitchFamily="2" charset="-52"/>
                          <a:ea typeface="+mn-ea"/>
                          <a:cs typeface="+mn-cs"/>
                        </a:rPr>
                        <a:t>x.a</a:t>
                      </a:r>
                      <a:r>
                        <a:rPr lang="en-US" sz="1400" b="0" kern="1200" dirty="0">
                          <a:solidFill>
                            <a:srgbClr val="002060"/>
                          </a:solidFill>
                          <a:latin typeface="Oswald" pitchFamily="2" charset="-52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400" b="0" kern="1200" dirty="0" err="1">
                          <a:solidFill>
                            <a:srgbClr val="002060"/>
                          </a:solidFill>
                          <a:latin typeface="Oswald" pitchFamily="2" charset="-52"/>
                          <a:ea typeface="+mn-ea"/>
                          <a:cs typeface="+mn-cs"/>
                        </a:rPr>
                        <a:t>y.a</a:t>
                      </a:r>
                      <a:r>
                        <a:rPr lang="en-US" sz="1400" b="0" kern="1200" dirty="0">
                          <a:solidFill>
                            <a:srgbClr val="002060"/>
                          </a:solidFill>
                          <a:latin typeface="Oswald" pitchFamily="2" charset="-52"/>
                          <a:ea typeface="+mn-ea"/>
                          <a:cs typeface="+mn-cs"/>
                        </a:rPr>
                        <a:t>)</a:t>
                      </a:r>
                      <a:endParaRPr lang="LID4096" sz="1400" b="0" kern="1200" dirty="0">
                        <a:solidFill>
                          <a:srgbClr val="002060"/>
                        </a:solidFill>
                        <a:latin typeface="Oswald" pitchFamily="2" charset="-52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954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 err="1">
                          <a:solidFill>
                            <a:srgbClr val="002060"/>
                          </a:solidFill>
                          <a:latin typeface="Oswald" pitchFamily="2" charset="-52"/>
                          <a:ea typeface="+mn-ea"/>
                          <a:cs typeface="+mn-cs"/>
                        </a:rPr>
                        <a:t>anti_join</a:t>
                      </a:r>
                      <a:r>
                        <a:rPr lang="en-US" sz="1400" b="0" kern="1200" dirty="0">
                          <a:solidFill>
                            <a:srgbClr val="002060"/>
                          </a:solidFill>
                          <a:latin typeface="Oswald" pitchFamily="2" charset="-52"/>
                          <a:ea typeface="+mn-ea"/>
                          <a:cs typeface="+mn-cs"/>
                        </a:rPr>
                        <a:t>()</a:t>
                      </a:r>
                      <a:endParaRPr lang="LID4096" sz="1400" b="0" kern="1200" dirty="0">
                        <a:solidFill>
                          <a:srgbClr val="002060"/>
                        </a:solidFill>
                        <a:latin typeface="Oswald" pitchFamily="2" charset="-52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rgbClr val="002060"/>
                          </a:solidFill>
                          <a:latin typeface="Oswald" pitchFamily="2" charset="-52"/>
                          <a:ea typeface="+mn-ea"/>
                          <a:cs typeface="+mn-cs"/>
                        </a:rPr>
                        <a:t>SELECT * FROM x WHERE NOT EXISTS (SELECT 1 FROM y WHERE </a:t>
                      </a:r>
                      <a:r>
                        <a:rPr lang="en-US" sz="1400" b="0" kern="1200" dirty="0" err="1">
                          <a:solidFill>
                            <a:srgbClr val="002060"/>
                          </a:solidFill>
                          <a:latin typeface="Oswald" pitchFamily="2" charset="-52"/>
                          <a:ea typeface="+mn-ea"/>
                          <a:cs typeface="+mn-cs"/>
                        </a:rPr>
                        <a:t>x.a</a:t>
                      </a:r>
                      <a:r>
                        <a:rPr lang="en-US" sz="1400" b="0" kern="1200" dirty="0">
                          <a:solidFill>
                            <a:srgbClr val="002060"/>
                          </a:solidFill>
                          <a:latin typeface="Oswald" pitchFamily="2" charset="-52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400" b="0" kern="1200" dirty="0" err="1">
                          <a:solidFill>
                            <a:srgbClr val="002060"/>
                          </a:solidFill>
                          <a:latin typeface="Oswald" pitchFamily="2" charset="-52"/>
                          <a:ea typeface="+mn-ea"/>
                          <a:cs typeface="+mn-cs"/>
                        </a:rPr>
                        <a:t>y.a</a:t>
                      </a:r>
                      <a:r>
                        <a:rPr lang="en-US" sz="1400" b="0" kern="1200" dirty="0">
                          <a:solidFill>
                            <a:srgbClr val="002060"/>
                          </a:solidFill>
                          <a:latin typeface="Oswald" pitchFamily="2" charset="-52"/>
                          <a:ea typeface="+mn-ea"/>
                          <a:cs typeface="+mn-cs"/>
                        </a:rPr>
                        <a:t>)</a:t>
                      </a:r>
                      <a:endParaRPr lang="LID4096" sz="1400" b="0" kern="1200" dirty="0">
                        <a:solidFill>
                          <a:srgbClr val="002060"/>
                        </a:solidFill>
                        <a:latin typeface="Oswald" pitchFamily="2" charset="-52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998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rgbClr val="002060"/>
                          </a:solidFill>
                          <a:latin typeface="Oswald" pitchFamily="2" charset="-52"/>
                          <a:ea typeface="+mn-ea"/>
                          <a:cs typeface="+mn-cs"/>
                        </a:rPr>
                        <a:t>intersect(x, y)</a:t>
                      </a:r>
                      <a:endParaRPr lang="LID4096" sz="1400" b="0" kern="1200" dirty="0">
                        <a:solidFill>
                          <a:srgbClr val="002060"/>
                        </a:solidFill>
                        <a:latin typeface="Oswald" pitchFamily="2" charset="-52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rgbClr val="002060"/>
                          </a:solidFill>
                          <a:latin typeface="Oswald" pitchFamily="2" charset="-52"/>
                          <a:ea typeface="+mn-ea"/>
                          <a:cs typeface="+mn-cs"/>
                        </a:rPr>
                        <a:t>SELECT * FROM x INTERSECT SELECT * FROM y</a:t>
                      </a:r>
                      <a:endParaRPr lang="LID4096" sz="1400" b="0" kern="1200" dirty="0">
                        <a:solidFill>
                          <a:srgbClr val="002060"/>
                        </a:solidFill>
                        <a:latin typeface="Oswald" pitchFamily="2" charset="-52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925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rgbClr val="002060"/>
                          </a:solidFill>
                          <a:latin typeface="Oswald" pitchFamily="2" charset="-52"/>
                          <a:ea typeface="+mn-ea"/>
                          <a:cs typeface="+mn-cs"/>
                        </a:rPr>
                        <a:t>union(x, y)</a:t>
                      </a:r>
                      <a:endParaRPr lang="LID4096" sz="1400" b="0" kern="1200" dirty="0">
                        <a:solidFill>
                          <a:srgbClr val="002060"/>
                        </a:solidFill>
                        <a:latin typeface="Oswald" pitchFamily="2" charset="-52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rgbClr val="002060"/>
                          </a:solidFill>
                          <a:latin typeface="Oswald" pitchFamily="2" charset="-52"/>
                          <a:ea typeface="+mn-ea"/>
                          <a:cs typeface="+mn-cs"/>
                        </a:rPr>
                        <a:t>SELECT * FROM x UNION SELECT * FROM y</a:t>
                      </a:r>
                      <a:endParaRPr lang="LID4096" sz="1400" b="0" kern="1200" dirty="0">
                        <a:solidFill>
                          <a:srgbClr val="002060"/>
                        </a:solidFill>
                        <a:latin typeface="Oswald" pitchFamily="2" charset="-52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309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 err="1">
                          <a:solidFill>
                            <a:srgbClr val="002060"/>
                          </a:solidFill>
                          <a:latin typeface="Oswald" pitchFamily="2" charset="-52"/>
                          <a:ea typeface="+mn-ea"/>
                          <a:cs typeface="+mn-cs"/>
                        </a:rPr>
                        <a:t>setdiff</a:t>
                      </a:r>
                      <a:r>
                        <a:rPr lang="en-US" sz="1400" b="0" kern="1200" dirty="0">
                          <a:solidFill>
                            <a:srgbClr val="002060"/>
                          </a:solidFill>
                          <a:latin typeface="Oswald" pitchFamily="2" charset="-52"/>
                          <a:ea typeface="+mn-ea"/>
                          <a:cs typeface="+mn-cs"/>
                        </a:rPr>
                        <a:t>(x, y)</a:t>
                      </a:r>
                      <a:endParaRPr lang="LID4096" sz="1400" b="0" kern="1200" dirty="0">
                        <a:solidFill>
                          <a:srgbClr val="002060"/>
                        </a:solidFill>
                        <a:latin typeface="Oswald" pitchFamily="2" charset="-52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rgbClr val="002060"/>
                          </a:solidFill>
                          <a:latin typeface="Oswald" pitchFamily="2" charset="-52"/>
                          <a:ea typeface="+mn-ea"/>
                          <a:cs typeface="+mn-cs"/>
                        </a:rPr>
                        <a:t>SELECT * FROM x EXCEPT SELECT * FROM y</a:t>
                      </a:r>
                      <a:endParaRPr lang="LID4096" sz="1400" b="0" kern="1200" dirty="0">
                        <a:solidFill>
                          <a:srgbClr val="002060"/>
                        </a:solidFill>
                        <a:latin typeface="Oswald" pitchFamily="2" charset="-52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188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16740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736</Words>
  <Application>Microsoft Office PowerPoint</Application>
  <PresentationFormat>Широкоэкранный</PresentationFormat>
  <Paragraphs>94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Oswald</vt:lpstr>
      <vt:lpstr>Oswald ExtraLight</vt:lpstr>
      <vt:lpstr>Тема Office</vt:lpstr>
      <vt:lpstr>Презентация PowerPoint</vt:lpstr>
      <vt:lpstr> Какие бекенды мы рассмотрим</vt:lpstr>
      <vt:lpstr> dtplyr</vt:lpstr>
      <vt:lpstr> Синтаксис dtplyr</vt:lpstr>
      <vt:lpstr> dtplyr: основы трансляции выражений</vt:lpstr>
      <vt:lpstr> Почему dtplyr медленнее чем data.table</vt:lpstr>
      <vt:lpstr> dbplyr</vt:lpstr>
      <vt:lpstr> Синтаксис dbplyr</vt:lpstr>
      <vt:lpstr> Перевод dplyr глаголов в SQL</vt:lpstr>
      <vt:lpstr> Перевод функций внутри dplyr глаголов</vt:lpstr>
      <vt:lpstr> multidplyr</vt:lpstr>
      <vt:lpstr> Варианты разбиения данных на кластера</vt:lpstr>
      <vt:lpstr> Что выбрать dtplyr или multidplyr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 Селезнев</dc:creator>
  <cp:lastModifiedBy>Алексей Селезнев</cp:lastModifiedBy>
  <cp:revision>20</cp:revision>
  <dcterms:created xsi:type="dcterms:W3CDTF">2020-12-17T17:15:15Z</dcterms:created>
  <dcterms:modified xsi:type="dcterms:W3CDTF">2022-02-12T09:19:46Z</dcterms:modified>
</cp:coreProperties>
</file>