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0" r:id="rId4"/>
    <p:sldId id="277" r:id="rId5"/>
    <p:sldId id="272" r:id="rId6"/>
    <p:sldId id="274" r:id="rId7"/>
    <p:sldId id="275" r:id="rId8"/>
    <p:sldId id="276" r:id="rId9"/>
    <p:sldId id="271" r:id="rId10"/>
    <p:sldId id="259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6164-28F1-4BCC-9179-06BE1B2E4E3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D3D9B-BBD8-47A4-B2EA-FE24C23D6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3D9B-BBD8-47A4-B2EA-FE24C23D62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D3D9B-BBD8-47A4-B2EA-FE24C23D62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12/14/2021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Многопоточность в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Пакет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 future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Предыдущие уроки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>
            <a:normAutofit/>
          </a:bodyPr>
          <a:lstStyle/>
          <a:p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циклы </a:t>
            </a:r>
            <a:r>
              <a:rPr lang="en-US" sz="3600" dirty="0">
                <a:solidFill>
                  <a:srgbClr val="33415A"/>
                </a:solidFill>
                <a:latin typeface="Oswald ExtraLight" pitchFamily="2" charset="-52"/>
              </a:rPr>
              <a:t>for, while </a:t>
            </a:r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и </a:t>
            </a:r>
            <a:r>
              <a:rPr lang="en-US" sz="3600" dirty="0">
                <a:solidFill>
                  <a:srgbClr val="33415A"/>
                </a:solidFill>
                <a:latin typeface="Oswald ExtraLight" pitchFamily="2" charset="-52"/>
              </a:rPr>
              <a:t>repeat</a:t>
            </a:r>
          </a:p>
          <a:p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функции семейства </a:t>
            </a:r>
            <a:r>
              <a:rPr lang="en-US" sz="3600" dirty="0">
                <a:solidFill>
                  <a:srgbClr val="33415A"/>
                </a:solidFill>
                <a:latin typeface="Oswald ExtraLight" pitchFamily="2" charset="-52"/>
              </a:rPr>
              <a:t>apply</a:t>
            </a:r>
          </a:p>
          <a:p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пакет </a:t>
            </a:r>
            <a:r>
              <a:rPr lang="en-US" sz="3600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endParaRPr lang="en-US" sz="3600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основы многопоточности в </a:t>
            </a:r>
            <a:r>
              <a:rPr lang="en-US" sz="3600" dirty="0">
                <a:solidFill>
                  <a:srgbClr val="33415A"/>
                </a:solidFill>
                <a:latin typeface="Oswald ExtraLight" pitchFamily="2" charset="-52"/>
              </a:rPr>
              <a:t>R</a:t>
            </a:r>
          </a:p>
          <a:p>
            <a:r>
              <a:rPr lang="ru-RU" sz="3600" b="1" dirty="0">
                <a:solidFill>
                  <a:srgbClr val="33415A"/>
                </a:solidFill>
                <a:latin typeface="Oswald ExtraLight" pitchFamily="2" charset="-52"/>
              </a:rPr>
              <a:t>многопоточность с помощью пакета </a:t>
            </a:r>
            <a:r>
              <a:rPr lang="en-US" sz="3600" b="1" dirty="0">
                <a:solidFill>
                  <a:srgbClr val="33415A"/>
                </a:solidFill>
                <a:latin typeface="Oswald ExtraLight" pitchFamily="2" charset="-52"/>
              </a:rPr>
              <a:t>future</a:t>
            </a:r>
            <a:endParaRPr lang="ru-RU" sz="3600" b="1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013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Явное и неявное объявление фьючерсов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Неявное объявление:</a:t>
            </a:r>
            <a:endParaRPr lang="en-US" sz="36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v %&lt;-% { expr }</a:t>
            </a:r>
            <a:endParaRPr lang="ru-RU" sz="4000" b="1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endParaRPr lang="ru-RU" sz="3600" b="1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rgbClr val="33415A"/>
                </a:solidFill>
                <a:latin typeface="Oswald ExtraLight" pitchFamily="2" charset="-52"/>
              </a:rPr>
              <a:t>Явное объявление: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f &lt;- future({ expr })</a:t>
            </a:r>
            <a:endParaRPr lang="ru-RU" sz="4000" b="1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v &lt;- value(f)</a:t>
            </a:r>
            <a:endParaRPr lang="ru-RU" sz="4000" b="1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58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Аргументы в функции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future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expr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выражение, которые будет вычислено;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envir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окружение, из которого необходимо экспортировать глобальные объекты;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lazy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управляет ленивым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вычисленим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т.е. вы можете указать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TRUE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в таком случае фьючерс начнёт вычисляться, только когда в коде будет прямое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оразение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к его значению, по умолчанию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FALSE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;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seed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позволяет установить во всех параллельных потоках стартовое значение генератора случайных чисел;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packages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указать, какие пакеты необходимо подключить для выполнения вычислений фьючерса;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8197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Стратегии выполнения кода в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future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430662-0E80-4093-A78E-EA5B109D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457863"/>
              </p:ext>
            </p:extLst>
          </p:nvPr>
        </p:nvGraphicFramePr>
        <p:xfrm>
          <a:off x="376187" y="1719747"/>
          <a:ext cx="9788091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125">
                  <a:extLst>
                    <a:ext uri="{9D8B030D-6E8A-4147-A177-3AD203B41FA5}">
                      <a16:colId xmlns:a16="http://schemas.microsoft.com/office/drawing/2014/main" val="2955933841"/>
                    </a:ext>
                  </a:extLst>
                </a:gridCol>
                <a:gridCol w="3214837">
                  <a:extLst>
                    <a:ext uri="{9D8B030D-6E8A-4147-A177-3AD203B41FA5}">
                      <a16:colId xmlns:a16="http://schemas.microsoft.com/office/drawing/2014/main" val="2981768036"/>
                    </a:ext>
                  </a:extLst>
                </a:gridCol>
                <a:gridCol w="4697129">
                  <a:extLst>
                    <a:ext uri="{9D8B030D-6E8A-4147-A177-3AD203B41FA5}">
                      <a16:colId xmlns:a16="http://schemas.microsoft.com/office/drawing/2014/main" val="329242905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Oswald SemiBold" pitchFamily="2" charset="-52"/>
                        </a:rPr>
                        <a:t>Последовательное выполнение:</a:t>
                      </a:r>
                      <a:endParaRPr lang="en-US" dirty="0">
                        <a:latin typeface="Oswald SemiBold" pitchFamily="2" charset="-5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4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Название схемы</a:t>
                      </a:r>
                      <a:endParaRPr lang="LID4096" sz="2000" b="1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Поддержка операционных систем</a:t>
                      </a:r>
                      <a:endParaRPr lang="LID4096" sz="2000" b="1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Описание</a:t>
                      </a:r>
                      <a:endParaRPr lang="LID4096" sz="2000" b="1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sequential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все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Выполняется последовательно и в текущем процессе R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1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Oswald SemiBold" pitchFamily="2" charset="-52"/>
                          <a:ea typeface="+mn-ea"/>
                          <a:cs typeface="+mn-cs"/>
                        </a:rPr>
                        <a:t>Параллельное выполнение:</a:t>
                      </a:r>
                      <a:endParaRPr lang="LID4096" sz="1800" b="1" kern="1200" dirty="0">
                        <a:solidFill>
                          <a:schemeClr val="lt1"/>
                        </a:solidFill>
                        <a:latin typeface="Oswald SemiBold" pitchFamily="2" charset="-52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Название схемы</a:t>
                      </a:r>
                      <a:endParaRPr lang="LID4096" sz="2000" b="1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Поддержка операционных систем</a:t>
                      </a:r>
                      <a:endParaRPr lang="LID4096" sz="2000" b="1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Описание</a:t>
                      </a:r>
                      <a:endParaRPr lang="LID4096" sz="2000" b="1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8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multisession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все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Выполняется параллельно в фоновых сеансах R (на текущей машине)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, </a:t>
                      </a:r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основной сеанс </a:t>
                      </a: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R </a:t>
                      </a:r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не блокируется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2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multicore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Не поддерживается на </a:t>
                      </a:r>
                      <a:r>
                        <a:rPr lang="en-US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Windows </a:t>
                      </a:r>
                      <a:r>
                        <a:rPr lang="ru-RU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и в </a:t>
                      </a:r>
                      <a:r>
                        <a:rPr lang="en-US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RStudio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Разветвленные процессы R (на текущей машине)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2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cluster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все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Внешние сеансы R на текущих, локальных и / или удаленных машинах, аналогично тому, как это реализовано в пакете </a:t>
                      </a:r>
                      <a:r>
                        <a:rPr lang="ru-RU" b="0" dirty="0" err="1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parallel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41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remote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все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Доступ к удаленным сеансам R</a:t>
                      </a:r>
                      <a:endParaRPr lang="LID4096" b="0" dirty="0">
                        <a:solidFill>
                          <a:srgbClr val="33415A"/>
                        </a:solidFill>
                        <a:latin typeface="Oswald Light" pitchFamily="2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214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8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Вложенная схема реализации многопоточности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FA58E1DD-A0A7-4354-83C9-034E18C01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6" y="3384880"/>
            <a:ext cx="1577084" cy="12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392FA00B-7588-440E-A630-5A8A584A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65" y="4806954"/>
            <a:ext cx="1015334" cy="7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DC44D405-B5EE-4D0F-9397-22DCA0D2A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5" y="1675797"/>
            <a:ext cx="674538" cy="5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EBDE410D-BD96-4970-BC74-E27D030A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65" y="2412847"/>
            <a:ext cx="1015334" cy="78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A3516B83-1198-493C-BAE6-A961FC88EC55}"/>
              </a:ext>
            </a:extLst>
          </p:cNvPr>
          <p:cNvCxnSpPr>
            <a:cxnSpLocks/>
            <a:stCxn id="1026" idx="3"/>
            <a:endCxn id="9" idx="1"/>
          </p:cNvCxnSpPr>
          <p:nvPr/>
        </p:nvCxnSpPr>
        <p:spPr>
          <a:xfrm flipV="1">
            <a:off x="2089890" y="2806303"/>
            <a:ext cx="715775" cy="11897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C0FB63-BF09-453A-8572-210B635E7804}"/>
              </a:ext>
            </a:extLst>
          </p:cNvPr>
          <p:cNvCxnSpPr>
            <a:cxnSpLocks/>
            <a:stCxn id="1026" idx="3"/>
            <a:endCxn id="7" idx="1"/>
          </p:cNvCxnSpPr>
          <p:nvPr/>
        </p:nvCxnSpPr>
        <p:spPr>
          <a:xfrm>
            <a:off x="2089890" y="3996022"/>
            <a:ext cx="715775" cy="12043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ECB5F67-25DA-4947-844C-CA5C9333019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3820999" y="1937190"/>
            <a:ext cx="735886" cy="869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B96B47C0-C058-4C70-A75B-F0C00BD93ED8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>
            <a:off x="3820999" y="5200410"/>
            <a:ext cx="721406" cy="784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FF64F87D-02A6-4533-8A83-E08FE4C2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5" y="2541136"/>
            <a:ext cx="674538" cy="5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7266D598-64F0-46A6-91A2-03B5D11F4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5" y="3354773"/>
            <a:ext cx="674538" cy="5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8594708A-9E8A-491F-94B3-A78EB576D45D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3820999" y="2802529"/>
            <a:ext cx="735886" cy="37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ABB9B686-C7F7-4AAA-8292-09D4A6902432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3820999" y="2806303"/>
            <a:ext cx="735886" cy="809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E9F40911-368D-4206-9E43-56C6A0CF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436" y="4211866"/>
            <a:ext cx="674538" cy="5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19D2BC5D-E1FE-44EF-AB80-5C14D184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05" y="4939099"/>
            <a:ext cx="674538" cy="5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303207B1-2524-4BD5-BB13-6C1D37C2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405" y="5723195"/>
            <a:ext cx="674538" cy="52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90E0FF23-49C4-49CF-B73D-09EA96AF4849}"/>
              </a:ext>
            </a:extLst>
          </p:cNvPr>
          <p:cNvCxnSpPr>
            <a:cxnSpLocks/>
            <a:stCxn id="7" idx="3"/>
            <a:endCxn id="53" idx="1"/>
          </p:cNvCxnSpPr>
          <p:nvPr/>
        </p:nvCxnSpPr>
        <p:spPr>
          <a:xfrm>
            <a:off x="3820999" y="5200410"/>
            <a:ext cx="721406" cy="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3F429DA9-3A62-4EA1-B3CF-FBDC1CAA6645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 flipV="1">
            <a:off x="3820999" y="4473259"/>
            <a:ext cx="736437" cy="727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Опции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future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>
            <a:normAutofit/>
          </a:bodyPr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future.plan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установка дефолтной схемы вычислений;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future.globals.maxSize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ограничение максимального объёма экспортируемых из глобального окружения объектов;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future.globals.onReference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позволяет управлять поведением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future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при экспорте ссылочных объектов, которые нельзя экспортировать, например объектов соединения с базами данных;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future.wait.timeout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максимальное время ожидания свободного узла;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future.wait.interval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начальный интервал паузы, между опросами статуса узлов, в поисках свободного;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future.wait.alpha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повышающий коэффициент интервала между опросами узлов.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3637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Переменные среды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future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41C9DA-E75D-46D3-8579-0B5AA3725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295286"/>
              </p:ext>
            </p:extLst>
          </p:nvPr>
        </p:nvGraphicFramePr>
        <p:xfrm>
          <a:off x="386861" y="1723292"/>
          <a:ext cx="6541477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085">
                  <a:extLst>
                    <a:ext uri="{9D8B030D-6E8A-4147-A177-3AD203B41FA5}">
                      <a16:colId xmlns:a16="http://schemas.microsoft.com/office/drawing/2014/main" val="3477447828"/>
                    </a:ext>
                  </a:extLst>
                </a:gridCol>
                <a:gridCol w="3666392">
                  <a:extLst>
                    <a:ext uri="{9D8B030D-6E8A-4147-A177-3AD203B41FA5}">
                      <a16:colId xmlns:a16="http://schemas.microsoft.com/office/drawing/2014/main" val="127561383"/>
                    </a:ext>
                  </a:extLst>
                </a:gridCol>
              </a:tblGrid>
              <a:tr h="235048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Oswald SemiBold" pitchFamily="2" charset="-52"/>
                          <a:ea typeface="+mn-ea"/>
                          <a:cs typeface="+mn-cs"/>
                        </a:rPr>
                        <a:t>Опция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Oswald SemiBold" pitchFamily="2" charset="-52"/>
                          <a:ea typeface="+mn-ea"/>
                          <a:cs typeface="+mn-cs"/>
                        </a:rPr>
                        <a:t>Переменная среды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76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err="1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future.globals.maxSize</a:t>
                      </a:r>
                      <a:endParaRPr lang="en-US" sz="1800" b="0" kern="1200" dirty="0">
                        <a:solidFill>
                          <a:srgbClr val="33415A"/>
                        </a:solidFill>
                        <a:latin typeface="Oswald 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R_FUTURE_GLOBALS_MAXSIZE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9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err="1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future.plan</a:t>
                      </a:r>
                      <a:endParaRPr lang="en-US" sz="1800" b="0" kern="1200" dirty="0">
                        <a:solidFill>
                          <a:srgbClr val="33415A"/>
                        </a:solidFill>
                        <a:latin typeface="Oswald 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33415A"/>
                          </a:solidFill>
                          <a:latin typeface="Oswald Light" pitchFamily="2" charset="-52"/>
                        </a:rPr>
                        <a:t>R_FUTURE_PLAN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1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err="1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future.globals.onReference</a:t>
                      </a:r>
                      <a:r>
                        <a:rPr lang="ru-RU" sz="1800" b="0" kern="1200" dirty="0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 </a:t>
                      </a:r>
                      <a:endParaRPr lang="en-US" sz="1800" b="0" kern="1200" dirty="0">
                        <a:solidFill>
                          <a:srgbClr val="33415A"/>
                        </a:solidFill>
                        <a:latin typeface="Oswald 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R_FUTURE_GLOBALS_ONREFERENCE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future.wait.timeout</a:t>
                      </a:r>
                      <a:r>
                        <a:rPr lang="ru-RU" sz="1800" b="0" kern="1200" dirty="0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 </a:t>
                      </a:r>
                      <a:endParaRPr lang="en-US" sz="1800" b="0" kern="1200" dirty="0">
                        <a:solidFill>
                          <a:srgbClr val="33415A"/>
                        </a:solidFill>
                        <a:latin typeface="Oswald 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R_FUTURE_WAIT_TIMEOUT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1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rgbClr val="33415A"/>
                          </a:solidFill>
                          <a:latin typeface="Oswald Light" pitchFamily="2" charset="-52"/>
                          <a:ea typeface="+mn-ea"/>
                          <a:cs typeface="+mn-cs"/>
                        </a:rPr>
                        <a:t>R_...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28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Другие пакеты входящие в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futureverse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 anchor="t"/>
          <a:lstStyle/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future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основной пакет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futureverse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future.apply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параллельная реализация семейства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apply;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furrr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параллельная реализация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;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doFuture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бекенд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для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foreach;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progressr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использовать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прогрессбары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при параллельных вычислениях;</a:t>
            </a:r>
          </a:p>
          <a:p>
            <a:pPr marL="0" indent="0">
              <a:buNone/>
            </a:pPr>
            <a:endParaRPr lang="ru-RU" b="1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 другие: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future.batchtools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future.callr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future.tests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parallelly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…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416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469</Words>
  <Application>Microsoft Office PowerPoint</Application>
  <PresentationFormat>Широкоэкранный</PresentationFormat>
  <Paragraphs>79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Oswald</vt:lpstr>
      <vt:lpstr>Oswald ExtraLight</vt:lpstr>
      <vt:lpstr>Oswald Light</vt:lpstr>
      <vt:lpstr>Oswald SemiBold</vt:lpstr>
      <vt:lpstr>Тема Office</vt:lpstr>
      <vt:lpstr>Презентация PowerPoint</vt:lpstr>
      <vt:lpstr>  Предыдущие уроки</vt:lpstr>
      <vt:lpstr> Явное и неявное объявление фьючерсов</vt:lpstr>
      <vt:lpstr>  Аргументы в функции future</vt:lpstr>
      <vt:lpstr>  Стратегии выполнения кода в future</vt:lpstr>
      <vt:lpstr>  Вложенная схема реализации многопоточности</vt:lpstr>
      <vt:lpstr>  Опции future</vt:lpstr>
      <vt:lpstr>  Переменные среды future</vt:lpstr>
      <vt:lpstr>  Другие пакеты входящие в futureverse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53</cp:revision>
  <dcterms:created xsi:type="dcterms:W3CDTF">2020-12-17T17:15:15Z</dcterms:created>
  <dcterms:modified xsi:type="dcterms:W3CDTF">2021-12-14T12:47:51Z</dcterms:modified>
</cp:coreProperties>
</file>