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1"/>
  </p:notesMasterIdLst>
  <p:sldIdLst>
    <p:sldId id="277" r:id="rId2"/>
    <p:sldId id="273" r:id="rId3"/>
    <p:sldId id="258" r:id="rId4"/>
    <p:sldId id="259" r:id="rId5"/>
    <p:sldId id="275" r:id="rId6"/>
    <p:sldId id="279" r:id="rId7"/>
    <p:sldId id="274" r:id="rId8"/>
    <p:sldId id="278" r:id="rId9"/>
    <p:sldId id="27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Наталья Киселева" initials="" lastIdx="7" clrIdx="0"/>
  <p:cmAuthor id="1" name="Tania Kichu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15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9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9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4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99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52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04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1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 в одну строку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81521"/>
          <a:stretch/>
        </p:blipFill>
        <p:spPr>
          <a:xfrm>
            <a:off x="-20837" y="-42725"/>
            <a:ext cx="9185677" cy="96642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2005" y="4411372"/>
            <a:ext cx="526337" cy="46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554700" y="1134600"/>
            <a:ext cx="37884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4796850" y="1134600"/>
            <a:ext cx="37884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0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81521"/>
          <a:stretch/>
        </p:blipFill>
        <p:spPr>
          <a:xfrm>
            <a:off x="-20837" y="-42725"/>
            <a:ext cx="9185677" cy="96642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ubTitle" idx="2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2005" y="4411372"/>
            <a:ext cx="526337" cy="46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1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005" y="4411372"/>
            <a:ext cx="526337" cy="46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6474F"/>
              </a:buClr>
              <a:buSzPts val="2800"/>
              <a:buFont typeface="Verdana"/>
              <a:buNone/>
              <a:defRPr sz="2800" b="1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1800"/>
              <a:buFont typeface="Verdana"/>
              <a:buChar char="●"/>
              <a:defRPr sz="180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○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■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●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○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■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●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B3E3"/>
              </a:buClr>
              <a:buSzPts val="1400"/>
              <a:buFont typeface="Verdana"/>
              <a:buChar char="○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B3E3"/>
              </a:buClr>
              <a:buSzPts val="1400"/>
              <a:buFont typeface="Verdana"/>
              <a:buChar char="■"/>
              <a:defRPr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323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Общие правила именования - понятно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045D3D-8CB8-42DD-8999-F1FC0D42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517" y="2275893"/>
            <a:ext cx="3054928" cy="2333914"/>
          </a:xfrm>
          <a:prstGeom prst="rect">
            <a:avLst/>
          </a:prstGeom>
        </p:spPr>
      </p:pic>
      <p:sp>
        <p:nvSpPr>
          <p:cNvPr id="11" name="Shape 95">
            <a:extLst>
              <a:ext uri="{FF2B5EF4-FFF2-40B4-BE49-F238E27FC236}">
                <a16:creationId xmlns:a16="http://schemas.microsoft.com/office/drawing/2014/main" id="{6F2379BA-0438-47C0-8C6E-73302B7B9EE8}"/>
              </a:ext>
            </a:extLst>
          </p:cNvPr>
          <p:cNvSpPr txBox="1"/>
          <p:nvPr/>
        </p:nvSpPr>
        <p:spPr>
          <a:xfrm>
            <a:off x="2604654" y="1068024"/>
            <a:ext cx="1590914" cy="42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My_script.R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Shape 95">
            <a:extLst>
              <a:ext uri="{FF2B5EF4-FFF2-40B4-BE49-F238E27FC236}">
                <a16:creationId xmlns:a16="http://schemas.microsoft.com/office/drawing/2014/main" id="{1CAE608E-463F-4414-B3AE-03C314E71BC5}"/>
              </a:ext>
            </a:extLst>
          </p:cNvPr>
          <p:cNvSpPr txBox="1"/>
          <p:nvPr/>
        </p:nvSpPr>
        <p:spPr>
          <a:xfrm>
            <a:off x="1828800" y="1628148"/>
            <a:ext cx="775854" cy="42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var1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Shape 95">
            <a:extLst>
              <a:ext uri="{FF2B5EF4-FFF2-40B4-BE49-F238E27FC236}">
                <a16:creationId xmlns:a16="http://schemas.microsoft.com/office/drawing/2014/main" id="{9EEE5D93-010F-499E-9561-E9122E87CC6B}"/>
              </a:ext>
            </a:extLst>
          </p:cNvPr>
          <p:cNvSpPr txBox="1"/>
          <p:nvPr/>
        </p:nvSpPr>
        <p:spPr>
          <a:xfrm>
            <a:off x="279449" y="1442894"/>
            <a:ext cx="1175278" cy="42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Vector_a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95">
            <a:extLst>
              <a:ext uri="{FF2B5EF4-FFF2-40B4-BE49-F238E27FC236}">
                <a16:creationId xmlns:a16="http://schemas.microsoft.com/office/drawing/2014/main" id="{33C0FE44-D950-4801-B9EF-5641E7CE85A7}"/>
              </a:ext>
            </a:extLst>
          </p:cNvPr>
          <p:cNvSpPr txBox="1"/>
          <p:nvPr/>
        </p:nvSpPr>
        <p:spPr>
          <a:xfrm>
            <a:off x="2770909" y="2044934"/>
            <a:ext cx="1175278" cy="42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variable1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Shape 95">
            <a:extLst>
              <a:ext uri="{FF2B5EF4-FFF2-40B4-BE49-F238E27FC236}">
                <a16:creationId xmlns:a16="http://schemas.microsoft.com/office/drawing/2014/main" id="{35716DEC-ED5E-4C85-9A61-B236F1C68C1C}"/>
              </a:ext>
            </a:extLst>
          </p:cNvPr>
          <p:cNvSpPr txBox="1"/>
          <p:nvPr/>
        </p:nvSpPr>
        <p:spPr>
          <a:xfrm>
            <a:off x="3247785" y="2917125"/>
            <a:ext cx="1175278" cy="42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Untitled2.R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Shape 95">
            <a:extLst>
              <a:ext uri="{FF2B5EF4-FFF2-40B4-BE49-F238E27FC236}">
                <a16:creationId xmlns:a16="http://schemas.microsoft.com/office/drawing/2014/main" id="{3D5B5070-BEE7-4082-80F5-14D1BC751C27}"/>
              </a:ext>
            </a:extLst>
          </p:cNvPr>
          <p:cNvSpPr txBox="1"/>
          <p:nvPr/>
        </p:nvSpPr>
        <p:spPr>
          <a:xfrm>
            <a:off x="1241161" y="969818"/>
            <a:ext cx="1175278" cy="42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Data.RData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979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B97193B-27BB-484E-8422-93808ED7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77" y="866382"/>
            <a:ext cx="5726257" cy="1816554"/>
          </a:xfrm>
          <a:prstGeom prst="rect">
            <a:avLst/>
          </a:prstGeom>
        </p:spPr>
      </p:pic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Названия объектов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F4472-4C07-4867-9C0A-6DF585F4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8404"/>
            <a:ext cx="2410691" cy="1864384"/>
          </a:xfrm>
          <a:prstGeom prst="rect">
            <a:avLst/>
          </a:prstGeom>
        </p:spPr>
      </p:pic>
      <p:sp>
        <p:nvSpPr>
          <p:cNvPr id="19" name="Shape 303">
            <a:extLst>
              <a:ext uri="{FF2B5EF4-FFF2-40B4-BE49-F238E27FC236}">
                <a16:creationId xmlns:a16="http://schemas.microsoft.com/office/drawing/2014/main" id="{F152CA50-B187-46EA-A290-072B4725464F}"/>
              </a:ext>
            </a:extLst>
          </p:cNvPr>
          <p:cNvSpPr txBox="1"/>
          <p:nvPr/>
        </p:nvSpPr>
        <p:spPr>
          <a:xfrm>
            <a:off x="0" y="2899351"/>
            <a:ext cx="4935682" cy="194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Стили именования объектов.</a:t>
            </a:r>
            <a:endParaRPr sz="1600" b="1" dirty="0">
              <a:solidFill>
                <a:srgbClr val="00B3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27305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B3E3"/>
              </a:buClr>
              <a:buSzPts val="700"/>
              <a:buFont typeface="Verdana"/>
              <a:buChar char="ー"/>
            </a:pPr>
            <a:r>
              <a:rPr lang="en-US" b="1" dirty="0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snake_case 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– my_function_name</a:t>
            </a: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en-US" b="1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lowerCamleCase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 – myFunctionName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en-US" b="1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UpperCamleCase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 – MyFunctionName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en-US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period.separated </a:t>
            </a:r>
            <a:r>
              <a:rPr lang="en-US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– my.function.name</a:t>
            </a: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700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30F18AFE-F809-4161-AB4C-79C8BA192F5B}"/>
              </a:ext>
            </a:extLst>
          </p:cNvPr>
          <p:cNvCxnSpPr>
            <a:cxnSpLocks/>
          </p:cNvCxnSpPr>
          <p:nvPr/>
        </p:nvCxnSpPr>
        <p:spPr>
          <a:xfrm rot="5400000">
            <a:off x="1007922" y="2309628"/>
            <a:ext cx="3377043" cy="129886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CDBD0563-A4D0-4C33-B2C8-A75F600E31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2609" y="1870364"/>
            <a:ext cx="2213266" cy="16629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7078DB76-A114-48CE-82E3-19721CECA277}"/>
              </a:ext>
            </a:extLst>
          </p:cNvPr>
          <p:cNvCxnSpPr>
            <a:cxnSpLocks/>
          </p:cNvCxnSpPr>
          <p:nvPr/>
        </p:nvCxnSpPr>
        <p:spPr>
          <a:xfrm rot="5400000">
            <a:off x="2012066" y="2372901"/>
            <a:ext cx="1535005" cy="146511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Знак присвоения</a:t>
            </a:r>
            <a:endParaRPr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D857EA8-7F3B-4F19-AF96-F2CACE8B47B0}"/>
              </a:ext>
            </a:extLst>
          </p:cNvPr>
          <p:cNvSpPr/>
          <p:nvPr/>
        </p:nvSpPr>
        <p:spPr>
          <a:xfrm>
            <a:off x="1537855" y="1392382"/>
            <a:ext cx="2743200" cy="14859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-&gt;</a:t>
            </a:r>
            <a:endParaRPr lang="ru-RU" sz="66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C30032-D633-4E3C-918C-159A16C95750}"/>
              </a:ext>
            </a:extLst>
          </p:cNvPr>
          <p:cNvSpPr/>
          <p:nvPr/>
        </p:nvSpPr>
        <p:spPr>
          <a:xfrm>
            <a:off x="5015346" y="1392382"/>
            <a:ext cx="2743200" cy="1485900"/>
          </a:xfrm>
          <a:prstGeom prst="roundRect">
            <a:avLst/>
          </a:prstGeom>
          <a:solidFill>
            <a:srgbClr val="E191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=</a:t>
            </a:r>
            <a:endParaRPr lang="ru-RU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Расстановка пробелов</a:t>
            </a:r>
            <a:endParaRPr dirty="0"/>
          </a:p>
        </p:txBody>
      </p:sp>
      <p:sp>
        <p:nvSpPr>
          <p:cNvPr id="19" name="Shape 303">
            <a:extLst>
              <a:ext uri="{FF2B5EF4-FFF2-40B4-BE49-F238E27FC236}">
                <a16:creationId xmlns:a16="http://schemas.microsoft.com/office/drawing/2014/main" id="{F152CA50-B187-46EA-A290-072B4725464F}"/>
              </a:ext>
            </a:extLst>
          </p:cNvPr>
          <p:cNvSpPr txBox="1"/>
          <p:nvPr/>
        </p:nvSpPr>
        <p:spPr>
          <a:xfrm>
            <a:off x="0" y="749875"/>
            <a:ext cx="6702136" cy="247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Пробел ставится до и после.</a:t>
            </a:r>
            <a:endParaRPr sz="1600" b="1" dirty="0">
              <a:solidFill>
                <a:srgbClr val="00B3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27305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Математических символов («+», «-», «/», «*»)</a:t>
            </a: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Операторов присвоения («-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», «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-»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ru-RU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Логических операторов («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», «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», «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», «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»)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Математических символов («+», «-», «/», «*»)</a:t>
            </a:r>
            <a:endParaRPr lang="en-US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Оператора присвоения аргументов («=»)</a:t>
            </a: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700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Shape 303">
            <a:extLst>
              <a:ext uri="{FF2B5EF4-FFF2-40B4-BE49-F238E27FC236}">
                <a16:creationId xmlns:a16="http://schemas.microsoft.com/office/drawing/2014/main" id="{52E48B6C-B611-4362-873F-880B42A3F903}"/>
              </a:ext>
            </a:extLst>
          </p:cNvPr>
          <p:cNvSpPr txBox="1"/>
          <p:nvPr/>
        </p:nvSpPr>
        <p:spPr>
          <a:xfrm>
            <a:off x="0" y="3222625"/>
            <a:ext cx="6702136" cy="247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Пробел ставится после.</a:t>
            </a:r>
            <a:endParaRPr sz="1600" b="1" dirty="0">
              <a:solidFill>
                <a:srgbClr val="00B3E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27305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Запятых, между присвоением значений аргументов</a:t>
            </a: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Управляющих конструкций 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if, for, while</a:t>
            </a:r>
            <a:endParaRPr lang="ru-RU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56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Длинна строки, 1 строка = 1 аргумент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47D9E8-3D3F-4A01-9211-393CB6FB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9" y="1058654"/>
            <a:ext cx="5607627" cy="17062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F4BE1B-EA41-4A65-8A5C-DF7947770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910320"/>
            <a:ext cx="4533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кода</a:t>
            </a:r>
            <a:endParaRPr dirty="0"/>
          </a:p>
        </p:txBody>
      </p:sp>
      <p:sp>
        <p:nvSpPr>
          <p:cNvPr id="19" name="Shape 303">
            <a:extLst>
              <a:ext uri="{FF2B5EF4-FFF2-40B4-BE49-F238E27FC236}">
                <a16:creationId xmlns:a16="http://schemas.microsoft.com/office/drawing/2014/main" id="{F152CA50-B187-46EA-A290-072B4725464F}"/>
              </a:ext>
            </a:extLst>
          </p:cNvPr>
          <p:cNvSpPr txBox="1"/>
          <p:nvPr/>
        </p:nvSpPr>
        <p:spPr>
          <a:xfrm>
            <a:off x="0" y="999256"/>
            <a:ext cx="6702136" cy="330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Подключение пакетов: 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library</a:t>
            </a: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Переход в рабочую директорию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setwd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Описание функций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ru-RU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Подключение к базам данных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dbConnect</a:t>
            </a:r>
            <a:endParaRPr lang="ru-RU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Аутентификация в 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API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Основная часть кода</a:t>
            </a:r>
            <a:endParaRPr lang="en-US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Закрываем соединение с базами данных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dbDisconnct</a:t>
            </a:r>
            <a:endParaRPr lang="ru-RU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700"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27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Ещё несколько рекомендаций</a:t>
            </a:r>
            <a:endParaRPr dirty="0"/>
          </a:p>
        </p:txBody>
      </p:sp>
      <p:sp>
        <p:nvSpPr>
          <p:cNvPr id="19" name="Shape 303">
            <a:extLst>
              <a:ext uri="{FF2B5EF4-FFF2-40B4-BE49-F238E27FC236}">
                <a16:creationId xmlns:a16="http://schemas.microsoft.com/office/drawing/2014/main" id="{F152CA50-B187-46EA-A290-072B4725464F}"/>
              </a:ext>
            </a:extLst>
          </p:cNvPr>
          <p:cNvSpPr txBox="1"/>
          <p:nvPr/>
        </p:nvSpPr>
        <p:spPr>
          <a:xfrm>
            <a:off x="0" y="999257"/>
            <a:ext cx="7928264" cy="157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Обращение к функциям пакетов: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package_name</a:t>
            </a:r>
            <a:r>
              <a:rPr lang="en-US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::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function.name</a:t>
            </a:r>
            <a:r>
              <a:rPr lang="ru-RU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dirty="0">
              <a:solidFill>
                <a:srgbClr val="3647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Комментарии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i="1" dirty="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ru-RU" i="1" dirty="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 эта часть код преобразует данные</a:t>
            </a:r>
            <a:r>
              <a:rPr lang="en-US" i="1" dirty="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 ====</a:t>
            </a:r>
          </a:p>
          <a:p>
            <a:pPr marL="457200" lvl="0" indent="-273050">
              <a:lnSpc>
                <a:spcPct val="150000"/>
              </a:lnSpc>
              <a:spcBef>
                <a:spcPts val="500"/>
              </a:spcBef>
              <a:buClr>
                <a:srgbClr val="00B3E3"/>
              </a:buClr>
              <a:buSzPts val="700"/>
              <a:buFont typeface="Verdana"/>
              <a:buChar char="ー"/>
            </a:pPr>
            <a:r>
              <a:rPr lang="ru-RU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Не опускать имена аргументов</a:t>
            </a:r>
            <a:r>
              <a:rPr lang="en-US" dirty="0">
                <a:solidFill>
                  <a:srgbClr val="36474F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ru-RU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x = 7, y = 11, fun = “sum”</a:t>
            </a:r>
            <a:r>
              <a:rPr lang="ru-RU" b="1" dirty="0">
                <a:solidFill>
                  <a:srgbClr val="00B3E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16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9750" y="-42725"/>
            <a:ext cx="8386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ошибок</a:t>
            </a:r>
            <a:r>
              <a:rPr lang="en-US" dirty="0"/>
              <a:t> – </a:t>
            </a:r>
            <a:r>
              <a:rPr lang="ru-RU" dirty="0"/>
              <a:t>функция </a:t>
            </a:r>
            <a:r>
              <a:rPr lang="en-US" dirty="0"/>
              <a:t>try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210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217</Words>
  <Application>Microsoft Office PowerPoint</Application>
  <PresentationFormat>Экран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Verdana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Alexey Seleznev</cp:lastModifiedBy>
  <cp:revision>12</cp:revision>
  <dcterms:modified xsi:type="dcterms:W3CDTF">2018-08-01T06:57:06Z</dcterms:modified>
</cp:coreProperties>
</file>