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74" r:id="rId2"/>
    <p:sldId id="269" r:id="rId3"/>
    <p:sldId id="273" r:id="rId4"/>
    <p:sldId id="258" r:id="rId5"/>
    <p:sldId id="275" r:id="rId6"/>
    <p:sldId id="27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44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92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32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67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 в одну строку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81521"/>
          <a:stretch/>
        </p:blipFill>
        <p:spPr>
          <a:xfrm>
            <a:off x="-20837" y="-42725"/>
            <a:ext cx="9185677" cy="9664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554700" y="1134600"/>
            <a:ext cx="37884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4796850" y="1134600"/>
            <a:ext cx="37884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0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81521"/>
          <a:stretch/>
        </p:blipFill>
        <p:spPr>
          <a:xfrm>
            <a:off x="-20837" y="-42725"/>
            <a:ext cx="9185677" cy="96642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ubTitle" idx="2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 в две строки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775" y="-7625"/>
            <a:ext cx="9150771" cy="51587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399750" y="0"/>
            <a:ext cx="8386500" cy="10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subTitle" idx="2"/>
          </p:nvPr>
        </p:nvSpPr>
        <p:spPr>
          <a:xfrm>
            <a:off x="453825" y="1330000"/>
            <a:ext cx="52002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B3E3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554700" y="1903600"/>
            <a:ext cx="4008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1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474F"/>
              </a:buClr>
              <a:buSzPts val="2800"/>
              <a:buFont typeface="Verdana"/>
              <a:buNone/>
              <a:defRPr sz="2800" b="1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1800"/>
              <a:buFont typeface="Verdana"/>
              <a:buChar char="●"/>
              <a:defRPr sz="180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○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■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●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○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■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●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○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B3E3"/>
              </a:buClr>
              <a:buSzPts val="1400"/>
              <a:buFont typeface="Verdana"/>
              <a:buChar char="■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Тип отчёта</a:t>
            </a:r>
            <a:endParaRPr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F6650D3-660A-44D3-95BF-DF7D76807F64}"/>
              </a:ext>
            </a:extLst>
          </p:cNvPr>
          <p:cNvGraphicFramePr>
            <a:graphicFrameLocks noGrp="1"/>
          </p:cNvGraphicFramePr>
          <p:nvPr/>
        </p:nvGraphicFramePr>
        <p:xfrm>
          <a:off x="259773" y="1216660"/>
          <a:ext cx="6296891" cy="3613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870802928"/>
                    </a:ext>
                  </a:extLst>
                </a:gridCol>
                <a:gridCol w="4218709">
                  <a:extLst>
                    <a:ext uri="{9D8B030D-6E8A-4147-A177-3AD203B41FA5}">
                      <a16:colId xmlns:a16="http://schemas.microsoft.com/office/drawing/2014/main" val="365956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Тип отчета</a:t>
                      </a:r>
                      <a:endParaRPr lang="ru-RU" b="1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  <a:endParaRPr lang="ru-RU" b="1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337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ACCOUNT PERFORMANCE</a:t>
                      </a:r>
                      <a:endParaRPr lang="ru-RU" sz="100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Статистика по аккаунту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79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CAMPAIGN PERFORMANCE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по кампаниям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87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ADGROUP PERFORMANCE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по группам объявлений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536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AD PERFORMANCE REPORT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по объявлениям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612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CRITERIA PERFORMANCE REPORT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по условиям показа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45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CUSTOM REPORT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с произвольными группировками</a:t>
                      </a:r>
                    </a:p>
                  </a:txBody>
                  <a:tcPr marL="114300" marR="114300" marT="142875" marB="142875"/>
                </a:tc>
                <a:extLst>
                  <a:ext uri="{0D108BD9-81ED-4DB2-BD59-A6C34878D82A}">
                    <a16:rowId xmlns:a16="http://schemas.microsoft.com/office/drawing/2014/main" val="91767297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REACH AND FREQUENCY PERFORMANCE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по медийным кампаниям.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619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SEARCH QUERY PERFORMANCE</a:t>
                      </a:r>
                      <a:endParaRPr lang="ru-RU" sz="1000" b="0" i="0" u="none" strike="noStrike" cap="none" dirty="0">
                        <a:solidFill>
                          <a:schemeClr val="dk1"/>
                        </a:solidFill>
                        <a:latin typeface="Gotham Pro" panose="02000503040000020004" pitchFamily="50" charset="0"/>
                        <a:ea typeface="+mn-ea"/>
                        <a:cs typeface="Gotham Pro" panose="02000503040000020004" pitchFamily="50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Gotham Pro" panose="02000503040000020004" pitchFamily="50" charset="0"/>
                          <a:ea typeface="+mn-ea"/>
                          <a:cs typeface="Gotham Pro" panose="02000503040000020004" pitchFamily="50" charset="0"/>
                          <a:sym typeface="Arial"/>
                        </a:rPr>
                        <a:t>Статистика по поисковым запросам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9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subTitle" idx="1"/>
          </p:nvPr>
        </p:nvSpPr>
        <p:spPr>
          <a:xfrm>
            <a:off x="399750" y="0"/>
            <a:ext cx="8386500" cy="10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Период отчёта: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относительные даты</a:t>
            </a:r>
            <a:endParaRPr dirty="0"/>
          </a:p>
        </p:txBody>
      </p:sp>
      <p:sp>
        <p:nvSpPr>
          <p:cNvPr id="452" name="Shape 452"/>
          <p:cNvSpPr txBox="1">
            <a:spLocks noGrp="1"/>
          </p:cNvSpPr>
          <p:nvPr>
            <p:ph type="subTitle" idx="2"/>
          </p:nvPr>
        </p:nvSpPr>
        <p:spPr>
          <a:xfrm>
            <a:off x="444776" y="1138501"/>
            <a:ext cx="4613934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Относительный период отчёта</a:t>
            </a:r>
            <a:endParaRPr dirty="0"/>
          </a:p>
        </p:txBody>
      </p:sp>
      <p:sp>
        <p:nvSpPr>
          <p:cNvPr id="453" name="Shape 453"/>
          <p:cNvSpPr txBox="1">
            <a:spLocks noGrp="1"/>
          </p:cNvSpPr>
          <p:nvPr>
            <p:ph type="body" idx="3"/>
          </p:nvPr>
        </p:nvSpPr>
        <p:spPr>
          <a:xfrm>
            <a:off x="444776" y="1699500"/>
            <a:ext cx="4492678" cy="317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100" dirty="0"/>
              <a:t>TODAY, YESTERDAY 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LAST_3_DAYS, LAST_5_DAYS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THIS_WEEK_MON_TODAY, THIS_WEEK_SUN_TODAY 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LAST_WEEK, LAST_BUSINESS_WEEK 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LAST_WEEK_SUN_SAT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THIS_MONTH, LAST_MONTH 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ALL_TIME</a:t>
            </a:r>
          </a:p>
          <a:p>
            <a:pPr marL="285750" indent="-285750">
              <a:spcAft>
                <a:spcPts val="1600"/>
              </a:spcAft>
            </a:pPr>
            <a:r>
              <a:rPr lang="en-US" sz="1100" dirty="0"/>
              <a:t>AUTO </a:t>
            </a:r>
          </a:p>
          <a:p>
            <a:pPr marL="285750" indent="-285750">
              <a:spcAft>
                <a:spcPts val="1600"/>
              </a:spcAft>
            </a:pPr>
            <a:endParaRPr sz="1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2BF98-E8BB-427F-8E65-946802A7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10" y="1419001"/>
            <a:ext cx="3727540" cy="2100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399750" y="0"/>
            <a:ext cx="8386500" cy="10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Период отчёта:</a:t>
            </a:r>
          </a:p>
          <a:p>
            <a:pPr marL="0" lvl="0" indent="0"/>
            <a:r>
              <a:rPr lang="ru-RU" dirty="0"/>
              <a:t>Произвольный период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F7FE4-EC8B-497E-BB3B-2BC99C2DB19B}"/>
              </a:ext>
            </a:extLst>
          </p:cNvPr>
          <p:cNvSpPr txBox="1"/>
          <p:nvPr/>
        </p:nvSpPr>
        <p:spPr>
          <a:xfrm>
            <a:off x="399750" y="1745673"/>
            <a:ext cx="6307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otham Pro" panose="02000503040000020004" pitchFamily="50" charset="0"/>
                <a:cs typeface="Gotham Pro" panose="02000503040000020004" pitchFamily="50" charset="0"/>
              </a:rPr>
              <a:t>DateRangeType</a:t>
            </a:r>
            <a:r>
              <a:rPr lang="ru-RU" sz="2000" dirty="0">
                <a:latin typeface="Gotham Pro" panose="02000503040000020004" pitchFamily="50" charset="0"/>
                <a:cs typeface="Gotham Pro" panose="02000503040000020004" pitchFamily="50" charset="0"/>
              </a:rPr>
              <a:t> =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“CUSTOM_DATE”</a:t>
            </a:r>
          </a:p>
          <a:p>
            <a:r>
              <a:rPr lang="en-US" sz="2000" dirty="0">
                <a:latin typeface="Gotham Pro" panose="02000503040000020004" pitchFamily="50" charset="0"/>
                <a:cs typeface="Gotham Pro" panose="02000503040000020004" pitchFamily="50" charset="0"/>
              </a:rPr>
              <a:t>DateFrom =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“2018-07-01”</a:t>
            </a:r>
          </a:p>
          <a:p>
            <a:r>
              <a:rPr lang="en-US" sz="2000" dirty="0">
                <a:latin typeface="Gotham Pro" panose="02000503040000020004" pitchFamily="50" charset="0"/>
                <a:cs typeface="Gotham Pro" panose="02000503040000020004" pitchFamily="50" charset="0"/>
              </a:rPr>
              <a:t>DateTo =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“2018-07-31”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Поля отчёта</a:t>
            </a:r>
            <a:endParaRPr dirty="0"/>
          </a:p>
        </p:txBody>
      </p:sp>
      <p:sp>
        <p:nvSpPr>
          <p:cNvPr id="9" name="Shape 303">
            <a:extLst>
              <a:ext uri="{FF2B5EF4-FFF2-40B4-BE49-F238E27FC236}">
                <a16:creationId xmlns:a16="http://schemas.microsoft.com/office/drawing/2014/main" id="{FE78EEEC-280B-4372-8023-0AB368E43FD0}"/>
              </a:ext>
            </a:extLst>
          </p:cNvPr>
          <p:cNvSpPr txBox="1"/>
          <p:nvPr/>
        </p:nvSpPr>
        <p:spPr>
          <a:xfrm>
            <a:off x="210303" y="749875"/>
            <a:ext cx="8237506" cy="240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Тип поля</a:t>
            </a:r>
            <a:endParaRPr b="1" dirty="0">
              <a:solidFill>
                <a:srgbClr val="00B3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sz="1100" b="1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Фильтр</a:t>
            </a:r>
            <a:r>
              <a:rPr lang="ru-RU" sz="11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 — поле используется только для фильтрации данных и не может быть выведено в отчете</a:t>
            </a:r>
            <a:r>
              <a:rPr lang="ru" sz="11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100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sz="1100" b="1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Сегмент</a:t>
            </a:r>
            <a:r>
              <a:rPr lang="ru-RU" sz="11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 — при выводе в отчете поле используется для группировки данных;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sz="1100" b="1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Метрика</a:t>
            </a:r>
            <a:r>
              <a:rPr lang="ru-RU" sz="11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 — поле содержит числовое значение, рассчитанное в соответствии с заданными фильтрами и группировками;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sz="1100" b="1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Атрибут</a:t>
            </a:r>
            <a:r>
              <a:rPr lang="ru-RU" sz="11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 — поле содержит фиксированное значение в соответствии с заданными группировками, добавление такого поля в отчет не приводит к появлению новой группировки.</a:t>
            </a:r>
            <a:endParaRPr sz="700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Поля отчёта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A322FD-58F0-4F97-ADB2-324833E1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6" y="914399"/>
            <a:ext cx="5937618" cy="40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Учёт НДС и Скидки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FCB540-408F-40F1-A307-5E9B29D39C4D}"/>
              </a:ext>
            </a:extLst>
          </p:cNvPr>
          <p:cNvSpPr/>
          <p:nvPr/>
        </p:nvSpPr>
        <p:spPr>
          <a:xfrm>
            <a:off x="529934" y="1027197"/>
            <a:ext cx="7907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Если рекламодатель работает в </a:t>
            </a:r>
            <a:r>
              <a:rPr lang="ru-RU" sz="1600" b="1" u="sng" dirty="0">
                <a:solidFill>
                  <a:srgbClr val="FF0000"/>
                </a:solidFill>
                <a:latin typeface="Yandex Sans Text Web"/>
              </a:rPr>
              <a:t>реальной валюте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, то денежные значения в поля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х </a:t>
            </a:r>
            <a:r>
              <a:rPr lang="ru-RU" sz="1600" b="1" dirty="0">
                <a:solidFill>
                  <a:srgbClr val="00B0F0"/>
                </a:solidFill>
                <a:latin typeface="Yandex Sans Text Web"/>
              </a:rPr>
              <a:t>AvgCpc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, </a:t>
            </a:r>
            <a:r>
              <a:rPr lang="ru-RU" sz="1600" b="1" dirty="0">
                <a:solidFill>
                  <a:srgbClr val="00B0F0"/>
                </a:solidFill>
                <a:latin typeface="Yandex Sans Text Web"/>
              </a:rPr>
              <a:t>AvgCpm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, </a:t>
            </a:r>
            <a:r>
              <a:rPr lang="ru-RU" sz="1600" b="1" dirty="0">
                <a:solidFill>
                  <a:srgbClr val="00B0F0"/>
                </a:solidFill>
                <a:latin typeface="Yandex Sans Text Web"/>
              </a:rPr>
              <a:t>Cost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, </a:t>
            </a:r>
            <a:r>
              <a:rPr lang="ru-RU" sz="1600" b="1" dirty="0">
                <a:solidFill>
                  <a:srgbClr val="00B0F0"/>
                </a:solidFill>
                <a:latin typeface="Yandex Sans Text Web"/>
              </a:rPr>
              <a:t>CostPerConversion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 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можно получить с учетом или без учета НДС, до применения скидки или за вычетом скидки, используя входные параметры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 </a:t>
            </a:r>
            <a:r>
              <a:rPr lang="ru-RU" sz="1600" b="1" u="sng" dirty="0">
                <a:solidFill>
                  <a:srgbClr val="00B0F0"/>
                </a:solidFill>
                <a:latin typeface="Yandex Sans Text Web"/>
              </a:rPr>
              <a:t>IncludeVAT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, </a:t>
            </a:r>
            <a:r>
              <a:rPr lang="ru-RU" sz="1600" b="1" u="sng" dirty="0">
                <a:solidFill>
                  <a:srgbClr val="00B0F0"/>
                </a:solidFill>
                <a:latin typeface="Yandex Sans Text Web"/>
              </a:rPr>
              <a:t>IncludeDiscount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Yandex Sans Text Web"/>
              </a:rPr>
              <a:t>.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187189-3AF7-46F8-9CEB-C6F039414DDF}"/>
              </a:ext>
            </a:extLst>
          </p:cNvPr>
          <p:cNvSpPr/>
          <p:nvPr/>
        </p:nvSpPr>
        <p:spPr>
          <a:xfrm>
            <a:off x="529933" y="2381737"/>
            <a:ext cx="7907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Если рекламодатель работает в </a:t>
            </a:r>
            <a:r>
              <a:rPr lang="ru-RU" sz="1600" b="1" u="sng" dirty="0">
                <a:solidFill>
                  <a:srgbClr val="FF0000"/>
                </a:solidFill>
                <a:latin typeface="Yandex Sans Text Web"/>
              </a:rPr>
              <a:t>у.е. </a:t>
            </a:r>
            <a:r>
              <a:rPr lang="ru-RU" sz="1600" b="1" u="sng" dirty="0" err="1">
                <a:solidFill>
                  <a:srgbClr val="FF0000"/>
                </a:solidFill>
                <a:latin typeface="Yandex Sans Text Web"/>
              </a:rPr>
              <a:t>Директа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, то в параметре </a:t>
            </a:r>
            <a:r>
              <a:rPr lang="ru-RU" sz="1600" b="1" u="sng" dirty="0">
                <a:solidFill>
                  <a:srgbClr val="00B0F0"/>
                </a:solidFill>
                <a:latin typeface="Yandex Sans Text Web"/>
              </a:rPr>
              <a:t>IncludeVAT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 следует указать значение </a:t>
            </a:r>
            <a:r>
              <a:rPr lang="ru-RU" sz="1600" b="1" dirty="0">
                <a:solidFill>
                  <a:srgbClr val="FF0000"/>
                </a:solidFill>
                <a:latin typeface="Yandex Sans Text Web"/>
              </a:rPr>
              <a:t>YES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, а в параметре </a:t>
            </a:r>
            <a:r>
              <a:rPr lang="ru-RU" sz="1600" b="1" u="sng" dirty="0">
                <a:solidFill>
                  <a:srgbClr val="00B0F0"/>
                </a:solidFill>
                <a:latin typeface="Yandex Sans Text Web"/>
              </a:rPr>
              <a:t>IncludeDiscount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 — значение </a:t>
            </a:r>
            <a:r>
              <a:rPr lang="ru-RU" sz="1600" b="1" dirty="0">
                <a:solidFill>
                  <a:srgbClr val="FF0000"/>
                </a:solidFill>
                <a:latin typeface="Yandex Sans Text Web"/>
              </a:rPr>
              <a:t>NO</a:t>
            </a:r>
            <a:r>
              <a:rPr lang="ru-RU" sz="1600" dirty="0">
                <a:solidFill>
                  <a:schemeClr val="bg2"/>
                </a:solidFill>
                <a:latin typeface="Yandex Sans Text Web"/>
              </a:rPr>
              <a:t>. Это обусловлено тем, что стоимость 1 у. е. в каждой валюте включает НДС, а скидка в у. е. не уменьшает стоимость клика (вместо этого увеличивается количество у. е. на балансе).</a:t>
            </a:r>
          </a:p>
        </p:txBody>
      </p:sp>
    </p:spTree>
    <p:extLst>
      <p:ext uri="{BB962C8B-B14F-4D97-AF65-F5344CB8AC3E}">
        <p14:creationId xmlns:p14="http://schemas.microsoft.com/office/powerpoint/2010/main" val="2661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299</Words>
  <Application>Microsoft Office PowerPoint</Application>
  <PresentationFormat>Экран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Gotham Pro</vt:lpstr>
      <vt:lpstr>Verdana</vt:lpstr>
      <vt:lpstr>Yandex Sans Text Web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Alexey Seleznev</cp:lastModifiedBy>
  <cp:revision>15</cp:revision>
  <dcterms:modified xsi:type="dcterms:W3CDTF">2018-08-06T06:54:24Z</dcterms:modified>
</cp:coreProperties>
</file>