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01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p:cNvPicPr>
            <a:picLocks noChangeAspect="1"/>
          </p:cNvPicPr>
          <p:nvPr/>
        </p:nvPicPr>
        <p:blipFill>
          <a:blip r:embed="rId4"/>
          <a:srcRect/>
          <a:stretch/>
        </p:blipFill>
        <p:spPr>
          <a:xfrm>
            <a:off x="-7620" y="0"/>
            <a:ext cx="5486400" cy="8229600"/>
          </a:xfrm>
          <a:prstGeom prst="rect">
            <a:avLst/>
          </a:prstGeom>
        </p:spPr>
      </p:pic>
      <p:sp>
        <p:nvSpPr>
          <p:cNvPr id="5" name="Text 1"/>
          <p:cNvSpPr/>
          <p:nvPr/>
        </p:nvSpPr>
        <p:spPr>
          <a:xfrm>
            <a:off x="6319599" y="2206943"/>
            <a:ext cx="7477601" cy="1916430"/>
          </a:xfrm>
          <a:prstGeom prst="rect">
            <a:avLst/>
          </a:prstGeom>
          <a:noFill/>
          <a:ln/>
        </p:spPr>
        <p:txBody>
          <a:bodyPr wrap="squar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COLOR DETECTION </a:t>
            </a:r>
            <a:endParaRPr lang="en-US" sz="6036" dirty="0"/>
          </a:p>
        </p:txBody>
      </p:sp>
      <p:sp>
        <p:nvSpPr>
          <p:cNvPr id="6" name="Text 2"/>
          <p:cNvSpPr/>
          <p:nvPr/>
        </p:nvSpPr>
        <p:spPr>
          <a:xfrm>
            <a:off x="6319599" y="4456628"/>
            <a:ext cx="7477601"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DONE BY </a:t>
            </a:r>
            <a:endParaRPr lang="en-US" sz="1750" dirty="0"/>
          </a:p>
        </p:txBody>
      </p:sp>
      <p:sp>
        <p:nvSpPr>
          <p:cNvPr id="7" name="Text 3"/>
          <p:cNvSpPr/>
          <p:nvPr/>
        </p:nvSpPr>
        <p:spPr>
          <a:xfrm>
            <a:off x="6319599" y="5061942"/>
            <a:ext cx="7477601"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AKSHAY KARTHICK (210701322)</a:t>
            </a:r>
            <a:br>
              <a:rPr lang="en-US" sz="1750" kern="0" spc="-35" dirty="0">
                <a:solidFill>
                  <a:srgbClr val="E0D6DE"/>
                </a:solidFill>
                <a:latin typeface="Inter" pitchFamily="34" charset="0"/>
                <a:ea typeface="Inter" pitchFamily="34" charset="-122"/>
                <a:cs typeface="Inter" pitchFamily="34" charset="-120"/>
              </a:rPr>
            </a:br>
            <a:r>
              <a:rPr lang="en-US" sz="1750" kern="0" spc="-35" dirty="0">
                <a:solidFill>
                  <a:srgbClr val="E0D6DE"/>
                </a:solidFill>
                <a:latin typeface="Inter" pitchFamily="34" charset="0"/>
                <a:ea typeface="Inter" pitchFamily="34" charset="-122"/>
                <a:cs typeface="Inter" pitchFamily="34" charset="-120"/>
              </a:rPr>
              <a:t>SAKTHIVEL SP (210701224)</a:t>
            </a:r>
          </a:p>
          <a:p>
            <a:pPr marL="0" indent="0">
              <a:lnSpc>
                <a:spcPts val="2799"/>
              </a:lnSpc>
              <a:buNone/>
            </a:pPr>
            <a:r>
              <a:rPr lang="en-US" sz="1750" kern="0" spc="-35" dirty="0">
                <a:solidFill>
                  <a:srgbClr val="E0D6DE"/>
                </a:solidFill>
                <a:latin typeface="Inter" pitchFamily="34" charset="0"/>
                <a:ea typeface="Inter" pitchFamily="34" charset="-122"/>
              </a:rPr>
              <a:t>SELESTION VINCENT RAJ (210701236)</a:t>
            </a:r>
            <a:endParaRPr lang="en-US" sz="1750" dirty="0"/>
          </a:p>
        </p:txBody>
      </p:sp>
      <p:sp>
        <p:nvSpPr>
          <p:cNvPr id="8" name="Text 4"/>
          <p:cNvSpPr/>
          <p:nvPr/>
        </p:nvSpPr>
        <p:spPr>
          <a:xfrm>
            <a:off x="6319599" y="5667256"/>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575"/>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401967" y="569714"/>
            <a:ext cx="5171837" cy="646509"/>
          </a:xfrm>
          <a:prstGeom prst="rect">
            <a:avLst/>
          </a:prstGeom>
          <a:noFill/>
          <a:ln/>
        </p:spPr>
        <p:txBody>
          <a:bodyPr wrap="none" rtlCol="0" anchor="t"/>
          <a:lstStyle/>
          <a:p>
            <a:pPr marL="0" indent="0">
              <a:lnSpc>
                <a:spcPts val="5090"/>
              </a:lnSpc>
              <a:buNone/>
            </a:pPr>
            <a:r>
              <a:rPr lang="en-US" sz="4072" b="1" kern="0" spc="-122" dirty="0">
                <a:solidFill>
                  <a:srgbClr val="A680FF"/>
                </a:solidFill>
                <a:latin typeface="p22-mackinac-pro" pitchFamily="34" charset="0"/>
                <a:ea typeface="p22-mackinac-pro" pitchFamily="34" charset="-122"/>
                <a:cs typeface="p22-mackinac-pro" pitchFamily="34" charset="-120"/>
              </a:rPr>
              <a:t>References</a:t>
            </a:r>
            <a:endParaRPr lang="en-US" sz="4072" dirty="0"/>
          </a:p>
        </p:txBody>
      </p:sp>
      <p:sp>
        <p:nvSpPr>
          <p:cNvPr id="5" name="Text 2"/>
          <p:cNvSpPr/>
          <p:nvPr/>
        </p:nvSpPr>
        <p:spPr>
          <a:xfrm>
            <a:off x="2401967" y="1629966"/>
            <a:ext cx="9826466" cy="661988"/>
          </a:xfrm>
          <a:prstGeom prst="rect">
            <a:avLst/>
          </a:prstGeom>
          <a:noFill/>
          <a:ln/>
        </p:spPr>
        <p:txBody>
          <a:bodyPr wrap="square" rtlCol="0" anchor="t"/>
          <a:lstStyle/>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1 .NR Pal, SK Pal, A review on picture segmentation techniques. Pattern </a:t>
            </a:r>
            <a:r>
              <a:rPr lang="en-US" sz="1600" b="0" dirty="0" err="1">
                <a:solidFill>
                  <a:schemeClr val="bg1"/>
                </a:solidFill>
                <a:effectLst/>
                <a:latin typeface="Times New Roman" panose="02020603050405020304" pitchFamily="18" charset="0"/>
                <a:ea typeface="Times New Roman" panose="02020603050405020304" pitchFamily="18" charset="0"/>
              </a:rPr>
              <a:t>Recog</a:t>
            </a:r>
            <a:r>
              <a:rPr lang="en-US" sz="1600" b="0" dirty="0">
                <a:solidFill>
                  <a:schemeClr val="bg1"/>
                </a:solidFill>
                <a:effectLst/>
                <a:latin typeface="Times New Roman" panose="02020603050405020304" pitchFamily="18" charset="0"/>
                <a:ea typeface="Times New Roman" panose="02020603050405020304" pitchFamily="18" charset="0"/>
              </a:rPr>
              <a:t>. 26(9), 1277–1294 (1993). Article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 </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2. VA Shapiro, PK </a:t>
            </a:r>
            <a:r>
              <a:rPr lang="en-US" sz="1600" b="0" dirty="0" err="1">
                <a:solidFill>
                  <a:schemeClr val="bg1"/>
                </a:solidFill>
                <a:effectLst/>
                <a:latin typeface="Times New Roman" panose="02020603050405020304" pitchFamily="18" charset="0"/>
                <a:ea typeface="Times New Roman" panose="02020603050405020304" pitchFamily="18" charset="0"/>
              </a:rPr>
              <a:t>Veleva</a:t>
            </a:r>
            <a:r>
              <a:rPr lang="en-US" sz="1600" b="0" dirty="0">
                <a:solidFill>
                  <a:schemeClr val="bg1"/>
                </a:solidFill>
                <a:effectLst/>
                <a:latin typeface="Times New Roman" panose="02020603050405020304" pitchFamily="18" charset="0"/>
                <a:ea typeface="Times New Roman" panose="02020603050405020304" pitchFamily="18" charset="0"/>
              </a:rPr>
              <a:t>, VS </a:t>
            </a:r>
            <a:r>
              <a:rPr lang="en-US" sz="1600" b="0" dirty="0" err="1">
                <a:solidFill>
                  <a:schemeClr val="bg1"/>
                </a:solidFill>
                <a:effectLst/>
                <a:latin typeface="Times New Roman" panose="02020603050405020304" pitchFamily="18" charset="0"/>
                <a:ea typeface="Times New Roman" panose="02020603050405020304" pitchFamily="18" charset="0"/>
              </a:rPr>
              <a:t>Sgurev</a:t>
            </a:r>
            <a:r>
              <a:rPr lang="en-US" sz="1600" b="0" dirty="0">
                <a:solidFill>
                  <a:schemeClr val="bg1"/>
                </a:solidFill>
                <a:effectLst/>
                <a:latin typeface="Times New Roman" panose="02020603050405020304" pitchFamily="18" charset="0"/>
                <a:ea typeface="Times New Roman" panose="02020603050405020304" pitchFamily="18" charset="0"/>
              </a:rPr>
              <a:t>, in Proceedings., 11th IAPR International Conference on Pattern Recognition. Vol. III. Conference C: Picture, Speech &amp; Signal Analysis. An adaptive method for picture thresholding. (</a:t>
            </a:r>
            <a:r>
              <a:rPr lang="en-US" sz="1600" b="0" dirty="0" err="1">
                <a:solidFill>
                  <a:schemeClr val="bg1"/>
                </a:solidFill>
                <a:effectLst/>
                <a:latin typeface="Times New Roman" panose="02020603050405020304" pitchFamily="18" charset="0"/>
                <a:ea typeface="Times New Roman" panose="02020603050405020304" pitchFamily="18" charset="0"/>
              </a:rPr>
              <a:t>IEEEThe</a:t>
            </a:r>
            <a:r>
              <a:rPr lang="en-US" sz="1600" b="0" dirty="0">
                <a:solidFill>
                  <a:schemeClr val="bg1"/>
                </a:solidFill>
                <a:effectLst/>
                <a:latin typeface="Times New Roman" panose="02020603050405020304" pitchFamily="18" charset="0"/>
                <a:ea typeface="Times New Roman" panose="02020603050405020304" pitchFamily="18" charset="0"/>
              </a:rPr>
              <a:t> Hague, 1992), pp. 696– 699.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 </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3. QT Luong, in eds. by, CH Chen, LF Pau, PS Wang, </a:t>
            </a:r>
            <a:r>
              <a:rPr lang="en-US" sz="1600" b="0" dirty="0" err="1">
                <a:solidFill>
                  <a:schemeClr val="bg1"/>
                </a:solidFill>
                <a:effectLst/>
                <a:latin typeface="Times New Roman" panose="02020603050405020304" pitchFamily="18" charset="0"/>
                <a:ea typeface="Times New Roman" panose="02020603050405020304" pitchFamily="18" charset="0"/>
              </a:rPr>
              <a:t>Colour</a:t>
            </a:r>
            <a:r>
              <a:rPr lang="en-US" sz="1600" b="0" dirty="0">
                <a:solidFill>
                  <a:schemeClr val="bg1"/>
                </a:solidFill>
                <a:effectLst/>
                <a:latin typeface="Times New Roman" panose="02020603050405020304" pitchFamily="18" charset="0"/>
                <a:ea typeface="Times New Roman" panose="02020603050405020304" pitchFamily="18" charset="0"/>
              </a:rPr>
              <a:t> in Computer Vision (World Scientific, Singapore, 1993). Book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4. A </a:t>
            </a:r>
            <a:r>
              <a:rPr lang="en-US" sz="1600" b="0" dirty="0" err="1">
                <a:solidFill>
                  <a:schemeClr val="bg1"/>
                </a:solidFill>
                <a:effectLst/>
                <a:latin typeface="Times New Roman" panose="02020603050405020304" pitchFamily="18" charset="0"/>
                <a:ea typeface="Times New Roman" panose="02020603050405020304" pitchFamily="18" charset="0"/>
              </a:rPr>
              <a:t>Trémeau</a:t>
            </a:r>
            <a:r>
              <a:rPr lang="en-US" sz="1600" b="0" dirty="0">
                <a:solidFill>
                  <a:schemeClr val="bg1"/>
                </a:solidFill>
                <a:effectLst/>
                <a:latin typeface="Times New Roman" panose="02020603050405020304" pitchFamily="18" charset="0"/>
                <a:ea typeface="Times New Roman" panose="02020603050405020304" pitchFamily="18" charset="0"/>
              </a:rPr>
              <a:t>, S Tominaga, K </a:t>
            </a:r>
            <a:r>
              <a:rPr lang="en-US" sz="1600" b="0" dirty="0" err="1">
                <a:solidFill>
                  <a:schemeClr val="bg1"/>
                </a:solidFill>
                <a:effectLst/>
                <a:latin typeface="Times New Roman" panose="02020603050405020304" pitchFamily="18" charset="0"/>
                <a:ea typeface="Times New Roman" panose="02020603050405020304" pitchFamily="18" charset="0"/>
              </a:rPr>
              <a:t>Plataniotis</a:t>
            </a:r>
            <a:r>
              <a:rPr lang="en-US" sz="1600" b="0" dirty="0">
                <a:solidFill>
                  <a:schemeClr val="bg1"/>
                </a:solidFill>
                <a:effectLst/>
                <a:latin typeface="Times New Roman" panose="02020603050405020304" pitchFamily="18" charset="0"/>
                <a:ea typeface="Times New Roman" panose="02020603050405020304" pitchFamily="18" charset="0"/>
              </a:rPr>
              <a:t>, </a:t>
            </a:r>
            <a:r>
              <a:rPr lang="en-US" sz="1600" b="0" dirty="0" err="1">
                <a:solidFill>
                  <a:schemeClr val="bg1"/>
                </a:solidFill>
                <a:effectLst/>
                <a:latin typeface="Times New Roman" panose="02020603050405020304" pitchFamily="18" charset="0"/>
                <a:ea typeface="Times New Roman" panose="02020603050405020304" pitchFamily="18" charset="0"/>
              </a:rPr>
              <a:t>Colour</a:t>
            </a:r>
            <a:r>
              <a:rPr lang="en-US" sz="1600" b="0" dirty="0">
                <a:solidFill>
                  <a:schemeClr val="bg1"/>
                </a:solidFill>
                <a:effectLst/>
                <a:latin typeface="Times New Roman" panose="02020603050405020304" pitchFamily="18" charset="0"/>
                <a:ea typeface="Times New Roman" panose="02020603050405020304" pitchFamily="18" charset="0"/>
              </a:rPr>
              <a:t> in picture &amp; video processing: most recent trends &amp; future research directions. EURASIP J. Picture Video Process. 2008(1), 581371 (2008).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5. K Lin, LJ Wu, LH Xu, A survey on </a:t>
            </a:r>
            <a:r>
              <a:rPr lang="en-US" sz="1600" b="0" dirty="0" err="1">
                <a:solidFill>
                  <a:schemeClr val="bg1"/>
                </a:solidFill>
                <a:effectLst/>
                <a:latin typeface="Times New Roman" panose="02020603050405020304" pitchFamily="18" charset="0"/>
                <a:ea typeface="Times New Roman" panose="02020603050405020304" pitchFamily="18" charset="0"/>
              </a:rPr>
              <a:t>colour</a:t>
            </a:r>
            <a:r>
              <a:rPr lang="en-US" sz="1600" b="0" dirty="0">
                <a:solidFill>
                  <a:schemeClr val="bg1"/>
                </a:solidFill>
                <a:effectLst/>
                <a:latin typeface="Times New Roman" panose="02020603050405020304" pitchFamily="18" charset="0"/>
                <a:ea typeface="Times New Roman" panose="02020603050405020304" pitchFamily="18" charset="0"/>
              </a:rPr>
              <a:t> picture segmentation techniques. J. Picture Graph.10:, 1–10 (2005).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6. A Mishra, Y </a:t>
            </a:r>
            <a:r>
              <a:rPr lang="en-US" sz="1600" b="0" dirty="0" err="1">
                <a:solidFill>
                  <a:schemeClr val="bg1"/>
                </a:solidFill>
                <a:effectLst/>
                <a:latin typeface="Times New Roman" panose="02020603050405020304" pitchFamily="18" charset="0"/>
                <a:ea typeface="Times New Roman" panose="02020603050405020304" pitchFamily="18" charset="0"/>
              </a:rPr>
              <a:t>Aloimonos</a:t>
            </a:r>
            <a:r>
              <a:rPr lang="en-US" sz="1600" b="0" dirty="0">
                <a:solidFill>
                  <a:schemeClr val="bg1"/>
                </a:solidFill>
                <a:effectLst/>
                <a:latin typeface="Times New Roman" panose="02020603050405020304" pitchFamily="18" charset="0"/>
                <a:ea typeface="Times New Roman" panose="02020603050405020304" pitchFamily="18" charset="0"/>
              </a:rPr>
              <a:t>, Active segmentation. Int. J. HR.6(3), 361–386 (2009).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7. CH Lin, CC Chen, Picture segmentation based on edge detection &amp; region growing for Thin prep-cervical smear. Int. J. Pattern </a:t>
            </a:r>
            <a:r>
              <a:rPr lang="en-US" sz="1600" b="0" dirty="0" err="1">
                <a:solidFill>
                  <a:schemeClr val="bg1"/>
                </a:solidFill>
                <a:effectLst/>
                <a:latin typeface="Times New Roman" panose="02020603050405020304" pitchFamily="18" charset="0"/>
                <a:ea typeface="Times New Roman" panose="02020603050405020304" pitchFamily="18" charset="0"/>
              </a:rPr>
              <a:t>Recognit</a:t>
            </a:r>
            <a:r>
              <a:rPr lang="en-US" sz="1600" b="0" dirty="0">
                <a:solidFill>
                  <a:schemeClr val="bg1"/>
                </a:solidFill>
                <a:effectLst/>
                <a:latin typeface="Times New Roman" panose="02020603050405020304" pitchFamily="18" charset="0"/>
                <a:ea typeface="Times New Roman" panose="02020603050405020304" pitchFamily="18" charset="0"/>
              </a:rPr>
              <a:t>. </a:t>
            </a:r>
            <a:r>
              <a:rPr lang="en-US" sz="1600" b="0" dirty="0" err="1">
                <a:solidFill>
                  <a:schemeClr val="bg1"/>
                </a:solidFill>
                <a:effectLst/>
                <a:latin typeface="Times New Roman" panose="02020603050405020304" pitchFamily="18" charset="0"/>
                <a:ea typeface="Times New Roman" panose="02020603050405020304" pitchFamily="18" charset="0"/>
              </a:rPr>
              <a:t>Artif</a:t>
            </a:r>
            <a:r>
              <a:rPr lang="en-US" sz="1600" b="0" dirty="0">
                <a:solidFill>
                  <a:schemeClr val="bg1"/>
                </a:solidFill>
                <a:effectLst/>
                <a:latin typeface="Times New Roman" panose="02020603050405020304" pitchFamily="18" charset="0"/>
                <a:ea typeface="Times New Roman" panose="02020603050405020304" pitchFamily="18" charset="0"/>
              </a:rPr>
              <a:t>. Intell.24(7), 1061–1089 (2010). Article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8. T </a:t>
            </a:r>
            <a:r>
              <a:rPr lang="en-US" sz="1600" b="0" dirty="0" err="1">
                <a:solidFill>
                  <a:schemeClr val="bg1"/>
                </a:solidFill>
                <a:effectLst/>
                <a:latin typeface="Times New Roman" panose="02020603050405020304" pitchFamily="18" charset="0"/>
                <a:ea typeface="Times New Roman" panose="02020603050405020304" pitchFamily="18" charset="0"/>
              </a:rPr>
              <a:t>Chaira</a:t>
            </a:r>
            <a:r>
              <a:rPr lang="en-US" sz="1600" b="0" dirty="0">
                <a:solidFill>
                  <a:schemeClr val="bg1"/>
                </a:solidFill>
                <a:effectLst/>
                <a:latin typeface="Times New Roman" panose="02020603050405020304" pitchFamily="18" charset="0"/>
                <a:ea typeface="Times New Roman" panose="02020603050405020304" pitchFamily="18" charset="0"/>
              </a:rPr>
              <a:t>, AK Ray, O </a:t>
            </a:r>
            <a:r>
              <a:rPr lang="en-US" sz="1600" b="0" dirty="0" err="1">
                <a:solidFill>
                  <a:schemeClr val="bg1"/>
                </a:solidFill>
                <a:effectLst/>
                <a:latin typeface="Times New Roman" panose="02020603050405020304" pitchFamily="18" charset="0"/>
                <a:ea typeface="Times New Roman" panose="02020603050405020304" pitchFamily="18" charset="0"/>
              </a:rPr>
              <a:t>Salvetti</a:t>
            </a:r>
            <a:r>
              <a:rPr lang="en-US" sz="1600" b="0" dirty="0">
                <a:solidFill>
                  <a:schemeClr val="bg1"/>
                </a:solidFill>
                <a:effectLst/>
                <a:latin typeface="Times New Roman" panose="02020603050405020304" pitchFamily="18" charset="0"/>
                <a:ea typeface="Times New Roman" panose="02020603050405020304" pitchFamily="18" charset="0"/>
              </a:rPr>
              <a:t>, in Proceedings of the Sixth International Conference on Advances in Pattern Recognition. Intuitionistic fuzzy c means clustering in medical picture</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400050" marR="1511935" algn="just">
              <a:spcBef>
                <a:spcPts val="330"/>
              </a:spcBef>
              <a:spcAft>
                <a:spcPts val="0"/>
              </a:spcAft>
            </a:pPr>
            <a:r>
              <a:rPr lang="en-US" sz="1600" b="0" dirty="0">
                <a:solidFill>
                  <a:schemeClr val="bg1"/>
                </a:solidFill>
                <a:effectLst/>
                <a:latin typeface="Times New Roman" panose="02020603050405020304" pitchFamily="18" charset="0"/>
                <a:ea typeface="Times New Roman" panose="02020603050405020304" pitchFamily="18" charset="0"/>
              </a:rPr>
              <a:t>segmentation (Springer </a:t>
            </a:r>
            <a:r>
              <a:rPr lang="en-US" sz="1600" b="0" dirty="0" err="1">
                <a:solidFill>
                  <a:schemeClr val="bg1"/>
                </a:solidFill>
                <a:effectLst/>
                <a:latin typeface="Times New Roman" panose="02020603050405020304" pitchFamily="18" charset="0"/>
                <a:ea typeface="Times New Roman" panose="02020603050405020304" pitchFamily="18" charset="0"/>
              </a:rPr>
              <a:t>SingaporeKolkata</a:t>
            </a:r>
            <a:r>
              <a:rPr lang="en-US" sz="1600" b="0" dirty="0">
                <a:solidFill>
                  <a:schemeClr val="bg1"/>
                </a:solidFill>
                <a:effectLst/>
                <a:latin typeface="Times New Roman" panose="02020603050405020304" pitchFamily="18" charset="0"/>
                <a:ea typeface="Times New Roman" panose="02020603050405020304" pitchFamily="18" charset="0"/>
              </a:rPr>
              <a:t>, 2007), pp. 226–230. Google Scholar</a:t>
            </a:r>
            <a:endParaRPr lang="en-IN" sz="1600" b="1" dirty="0">
              <a:solidFill>
                <a:schemeClr val="bg1"/>
              </a:solidFill>
              <a:effectLst/>
              <a:latin typeface="Times New Roman" panose="02020603050405020304" pitchFamily="18" charset="0"/>
              <a:ea typeface="Times New Roman" panose="02020603050405020304" pitchFamily="18" charset="0"/>
            </a:endParaRPr>
          </a:p>
        </p:txBody>
      </p:sp>
      <p:sp>
        <p:nvSpPr>
          <p:cNvPr id="6" name="Text 3"/>
          <p:cNvSpPr/>
          <p:nvPr/>
        </p:nvSpPr>
        <p:spPr>
          <a:xfrm>
            <a:off x="2401967" y="2524601"/>
            <a:ext cx="9826466" cy="661988"/>
          </a:xfrm>
          <a:prstGeom prst="rect">
            <a:avLst/>
          </a:prstGeom>
          <a:noFill/>
          <a:ln/>
        </p:spPr>
        <p:txBody>
          <a:bodyPr wrap="square" rtlCol="0" anchor="t"/>
          <a:lstStyle/>
          <a:p>
            <a:pPr marL="0" indent="0">
              <a:lnSpc>
                <a:spcPts val="2606"/>
              </a:lnSpc>
              <a:buNone/>
            </a:pPr>
            <a:endParaRPr lang="en-US" sz="1629" dirty="0"/>
          </a:p>
        </p:txBody>
      </p:sp>
      <p:sp>
        <p:nvSpPr>
          <p:cNvPr id="7" name="Text 4"/>
          <p:cNvSpPr/>
          <p:nvPr/>
        </p:nvSpPr>
        <p:spPr>
          <a:xfrm>
            <a:off x="2401967" y="3419237"/>
            <a:ext cx="9826466" cy="661988"/>
          </a:xfrm>
          <a:prstGeom prst="rect">
            <a:avLst/>
          </a:prstGeom>
          <a:noFill/>
          <a:ln/>
        </p:spPr>
        <p:txBody>
          <a:bodyPr wrap="square" rtlCol="0" anchor="t"/>
          <a:lstStyle/>
          <a:p>
            <a:pPr marL="0" indent="0">
              <a:lnSpc>
                <a:spcPts val="2606"/>
              </a:lnSpc>
              <a:buNone/>
            </a:pPr>
            <a:endParaRPr lang="en-US" sz="1629" dirty="0"/>
          </a:p>
        </p:txBody>
      </p:sp>
      <p:sp>
        <p:nvSpPr>
          <p:cNvPr id="8" name="Text 5"/>
          <p:cNvSpPr/>
          <p:nvPr/>
        </p:nvSpPr>
        <p:spPr>
          <a:xfrm>
            <a:off x="2401967" y="4313873"/>
            <a:ext cx="9826466" cy="661988"/>
          </a:xfrm>
          <a:prstGeom prst="rect">
            <a:avLst/>
          </a:prstGeom>
          <a:noFill/>
          <a:ln/>
        </p:spPr>
        <p:txBody>
          <a:bodyPr wrap="square" rtlCol="0" anchor="t"/>
          <a:lstStyle/>
          <a:p>
            <a:pPr marL="0" indent="0">
              <a:lnSpc>
                <a:spcPts val="2606"/>
              </a:lnSpc>
              <a:buNone/>
            </a:pPr>
            <a:endParaRPr lang="en-US" sz="1629" dirty="0"/>
          </a:p>
        </p:txBody>
      </p:sp>
      <p:sp>
        <p:nvSpPr>
          <p:cNvPr id="9" name="Text 6"/>
          <p:cNvSpPr/>
          <p:nvPr/>
        </p:nvSpPr>
        <p:spPr>
          <a:xfrm>
            <a:off x="2401967" y="5208508"/>
            <a:ext cx="9826466" cy="661988"/>
          </a:xfrm>
          <a:prstGeom prst="rect">
            <a:avLst/>
          </a:prstGeom>
          <a:noFill/>
          <a:ln/>
        </p:spPr>
        <p:txBody>
          <a:bodyPr wrap="square" rtlCol="0" anchor="t"/>
          <a:lstStyle/>
          <a:p>
            <a:pPr marL="0" indent="0">
              <a:lnSpc>
                <a:spcPts val="2606"/>
              </a:lnSpc>
              <a:buNone/>
            </a:pPr>
            <a:endParaRPr lang="en-US" sz="1629" dirty="0"/>
          </a:p>
        </p:txBody>
      </p:sp>
      <p:sp>
        <p:nvSpPr>
          <p:cNvPr id="10" name="Text 7"/>
          <p:cNvSpPr/>
          <p:nvPr/>
        </p:nvSpPr>
        <p:spPr>
          <a:xfrm>
            <a:off x="2401967" y="6103144"/>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a:t>
            </a:r>
            <a:endParaRPr lang="en-US" sz="1629" dirty="0"/>
          </a:p>
        </p:txBody>
      </p:sp>
      <p:sp>
        <p:nvSpPr>
          <p:cNvPr id="11" name="Text 8"/>
          <p:cNvSpPr/>
          <p:nvPr/>
        </p:nvSpPr>
        <p:spPr>
          <a:xfrm>
            <a:off x="2401967" y="6997779"/>
            <a:ext cx="9826466" cy="661988"/>
          </a:xfrm>
          <a:prstGeom prst="rect">
            <a:avLst/>
          </a:prstGeom>
          <a:noFill/>
          <a:ln/>
        </p:spPr>
        <p:txBody>
          <a:bodyPr wrap="square" rtlCol="0" anchor="t"/>
          <a:lstStyle/>
          <a:p>
            <a:pPr marL="0" indent="0">
              <a:lnSpc>
                <a:spcPts val="2606"/>
              </a:lnSpc>
              <a:buNone/>
            </a:pPr>
            <a:endParaRPr lang="en-US" sz="162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dirty="0"/>
          </a:p>
        </p:txBody>
      </p:sp>
      <p:sp>
        <p:nvSpPr>
          <p:cNvPr id="4" name="Text 1"/>
          <p:cNvSpPr/>
          <p:nvPr/>
        </p:nvSpPr>
        <p:spPr>
          <a:xfrm>
            <a:off x="2037993" y="1182529"/>
            <a:ext cx="10554414" cy="1388745"/>
          </a:xfrm>
          <a:prstGeom prst="rect">
            <a:avLst/>
          </a:prstGeom>
          <a:noFill/>
          <a:ln/>
        </p:spPr>
        <p:txBody>
          <a:bodyPr wrap="squar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Challenges in Color  detection </a:t>
            </a:r>
          </a:p>
        </p:txBody>
      </p:sp>
      <p:sp>
        <p:nvSpPr>
          <p:cNvPr id="5" name="Text 2"/>
          <p:cNvSpPr/>
          <p:nvPr/>
        </p:nvSpPr>
        <p:spPr>
          <a:xfrm>
            <a:off x="2037993" y="2904530"/>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393394" y="3509843"/>
            <a:ext cx="10199013" cy="79962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7" name="Text 4"/>
          <p:cNvSpPr/>
          <p:nvPr/>
        </p:nvSpPr>
        <p:spPr>
          <a:xfrm>
            <a:off x="2393394" y="4398288"/>
            <a:ext cx="10199013" cy="79962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8" name="Text 5"/>
          <p:cNvSpPr/>
          <p:nvPr/>
        </p:nvSpPr>
        <p:spPr>
          <a:xfrm>
            <a:off x="2393394" y="5286732"/>
            <a:ext cx="10199013" cy="79962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9" name="Text 6"/>
          <p:cNvSpPr/>
          <p:nvPr/>
        </p:nvSpPr>
        <p:spPr>
          <a:xfrm>
            <a:off x="2037993" y="6336268"/>
            <a:ext cx="10554414" cy="710803"/>
          </a:xfrm>
          <a:prstGeom prst="rect">
            <a:avLst/>
          </a:prstGeom>
          <a:noFill/>
          <a:ln/>
        </p:spPr>
        <p:txBody>
          <a:bodyPr wrap="squar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067DEE76-53AC-1FD3-E8BC-57B22A403587}"/>
              </a:ext>
            </a:extLst>
          </p:cNvPr>
          <p:cNvSpPr txBox="1"/>
          <p:nvPr/>
        </p:nvSpPr>
        <p:spPr>
          <a:xfrm>
            <a:off x="2722651" y="2958557"/>
            <a:ext cx="7315200" cy="3785652"/>
          </a:xfrm>
          <a:prstGeom prst="rect">
            <a:avLst/>
          </a:prstGeom>
          <a:noFill/>
        </p:spPr>
        <p:txBody>
          <a:bodyPr wrap="square">
            <a:spAutoFit/>
          </a:bodyPr>
          <a:lstStyle/>
          <a:p>
            <a:pPr marL="457200" indent="-457200">
              <a:buFont typeface="+mj-lt"/>
              <a:buAutoNum type="arabicPeriod"/>
            </a:pPr>
            <a:r>
              <a:rPr lang="en-US" sz="2000" dirty="0">
                <a:solidFill>
                  <a:schemeClr val="bg1"/>
                </a:solidFill>
              </a:rPr>
              <a:t>Lighting Conditions: Variations in lighting, such as shadows, reflections, and different light sources (natural vs. artificial), can affect color perception and lead to inaccurate detections.</a:t>
            </a:r>
          </a:p>
          <a:p>
            <a:pPr marL="457200" indent="-457200">
              <a:buFont typeface="+mj-lt"/>
              <a:buAutoNum type="arabicPeriod"/>
            </a:pPr>
            <a:endParaRPr lang="en-US" sz="2000" dirty="0">
              <a:solidFill>
                <a:schemeClr val="bg1"/>
              </a:solidFill>
            </a:endParaRPr>
          </a:p>
          <a:p>
            <a:pPr marL="457200" indent="-457200">
              <a:buFont typeface="+mj-lt"/>
              <a:buAutoNum type="arabicPeriod"/>
            </a:pPr>
            <a:r>
              <a:rPr lang="en-US" sz="2000" dirty="0">
                <a:solidFill>
                  <a:schemeClr val="bg1"/>
                </a:solidFill>
              </a:rPr>
              <a:t>Color Variability: Colors can appear differently due to factors like material properties (glossiness, transparency), surface texture, and aging (fading or discoloration), making it challenging to establish consistent color recognition.</a:t>
            </a:r>
          </a:p>
          <a:p>
            <a:pPr marL="457200" indent="-457200">
              <a:buFont typeface="+mj-lt"/>
              <a:buAutoNum type="arabicPeriod"/>
            </a:pPr>
            <a:endParaRPr lang="en-US" sz="2000" dirty="0">
              <a:solidFill>
                <a:schemeClr val="bg1"/>
              </a:solidFill>
            </a:endParaRPr>
          </a:p>
          <a:p>
            <a:pPr marL="457200" indent="-457200">
              <a:buFont typeface="+mj-lt"/>
              <a:buAutoNum type="arabicPeriod"/>
            </a:pPr>
            <a:r>
              <a:rPr lang="en-US" sz="2000" dirty="0">
                <a:solidFill>
                  <a:schemeClr val="bg1"/>
                </a:solidFill>
              </a:rPr>
              <a:t>Color Similarity: Some colors are very similar in appearance, especially in certain lighting conditions, making it difficult for color detection systems to distinguish between them accurately.</a:t>
            </a:r>
            <a:endParaRPr lang="en-IN" sz="2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2529126"/>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How It Works</a:t>
            </a:r>
            <a:endParaRPr lang="en-US" sz="4374" dirty="0"/>
          </a:p>
        </p:txBody>
      </p:sp>
      <p:sp>
        <p:nvSpPr>
          <p:cNvPr id="5" name="Shape 2"/>
          <p:cNvSpPr/>
          <p:nvPr/>
        </p:nvSpPr>
        <p:spPr>
          <a:xfrm>
            <a:off x="2037993"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6" name="Text 3"/>
          <p:cNvSpPr/>
          <p:nvPr/>
        </p:nvSpPr>
        <p:spPr>
          <a:xfrm>
            <a:off x="2225278" y="3772019"/>
            <a:ext cx="125373"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806666"/>
            <a:ext cx="264795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1. Image Uploaded</a:t>
            </a:r>
            <a:endParaRPr lang="en-US" sz="2187" dirty="0"/>
          </a:p>
        </p:txBody>
      </p:sp>
      <p:sp>
        <p:nvSpPr>
          <p:cNvPr id="8" name="Text 5"/>
          <p:cNvSpPr/>
          <p:nvPr/>
        </p:nvSpPr>
        <p:spPr>
          <a:xfrm>
            <a:off x="2760107" y="4287083"/>
            <a:ext cx="2647950"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image is uploaded into the Flask API.</a:t>
            </a:r>
            <a:endParaRPr lang="en-US" sz="1750" dirty="0"/>
          </a:p>
        </p:txBody>
      </p:sp>
      <p:sp>
        <p:nvSpPr>
          <p:cNvPr id="9" name="Shape 6"/>
          <p:cNvSpPr/>
          <p:nvPr/>
        </p:nvSpPr>
        <p:spPr>
          <a:xfrm>
            <a:off x="5630228"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0" name="Text 7"/>
          <p:cNvSpPr/>
          <p:nvPr/>
        </p:nvSpPr>
        <p:spPr>
          <a:xfrm>
            <a:off x="5788104" y="3772019"/>
            <a:ext cx="184071"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6352342" y="3806666"/>
            <a:ext cx="2647950"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2.  Analysis</a:t>
            </a:r>
            <a:endParaRPr lang="en-US" sz="2187" dirty="0"/>
          </a:p>
        </p:txBody>
      </p:sp>
      <p:sp>
        <p:nvSpPr>
          <p:cNvPr id="12" name="Text 9"/>
          <p:cNvSpPr/>
          <p:nvPr/>
        </p:nvSpPr>
        <p:spPr>
          <a:xfrm>
            <a:off x="6352342" y="4634270"/>
            <a:ext cx="2647950"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image is sent into the machine learning algorithm for analysis.</a:t>
            </a:r>
            <a:endParaRPr lang="en-US" sz="1750" dirty="0"/>
          </a:p>
        </p:txBody>
      </p:sp>
      <p:sp>
        <p:nvSpPr>
          <p:cNvPr id="13" name="Shape 10"/>
          <p:cNvSpPr/>
          <p:nvPr/>
        </p:nvSpPr>
        <p:spPr>
          <a:xfrm>
            <a:off x="9222462"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4" name="Text 11"/>
          <p:cNvSpPr/>
          <p:nvPr/>
        </p:nvSpPr>
        <p:spPr>
          <a:xfrm>
            <a:off x="9377601" y="3772019"/>
            <a:ext cx="189667"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9944576" y="3806666"/>
            <a:ext cx="264795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3. Results Displayed</a:t>
            </a:r>
            <a:endParaRPr lang="en-US" sz="2187" dirty="0"/>
          </a:p>
        </p:txBody>
      </p:sp>
      <p:sp>
        <p:nvSpPr>
          <p:cNvPr id="16" name="Text 13"/>
          <p:cNvSpPr/>
          <p:nvPr/>
        </p:nvSpPr>
        <p:spPr>
          <a:xfrm>
            <a:off x="9944576" y="4287083"/>
            <a:ext cx="2647950"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output is displayed in an HTML page for the user.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C0524">
              <a:alpha val="75000"/>
            </a:srgbClr>
          </a:solidFill>
          <a:ln/>
        </p:spPr>
        <p:txBody>
          <a:bodyPr/>
          <a:lstStyle/>
          <a:p>
            <a:endParaRPr lang="en-IN"/>
          </a:p>
        </p:txBody>
      </p:sp>
      <p:sp>
        <p:nvSpPr>
          <p:cNvPr id="4" name="Text 1"/>
          <p:cNvSpPr/>
          <p:nvPr/>
        </p:nvSpPr>
        <p:spPr>
          <a:xfrm>
            <a:off x="2354937" y="574238"/>
            <a:ext cx="5221367" cy="652582"/>
          </a:xfrm>
          <a:prstGeom prst="rect">
            <a:avLst/>
          </a:prstGeom>
          <a:noFill/>
          <a:ln/>
        </p:spPr>
        <p:txBody>
          <a:bodyPr wrap="none" rtlCol="0" anchor="t"/>
          <a:lstStyle/>
          <a:p>
            <a:pPr marL="0" indent="0">
              <a:lnSpc>
                <a:spcPts val="5139"/>
              </a:lnSpc>
              <a:buNone/>
            </a:pPr>
            <a:r>
              <a:rPr lang="en-US" sz="4111" b="1" kern="0" spc="-123" dirty="0">
                <a:solidFill>
                  <a:srgbClr val="A680FF"/>
                </a:solidFill>
                <a:latin typeface="p22-mackinac-pro" pitchFamily="34" charset="0"/>
                <a:ea typeface="p22-mackinac-pro" pitchFamily="34" charset="-122"/>
                <a:cs typeface="p22-mackinac-pro" pitchFamily="34" charset="-120"/>
              </a:rPr>
              <a:t>Proposed System</a:t>
            </a:r>
            <a:endParaRPr lang="en-US" sz="4111" dirty="0"/>
          </a:p>
        </p:txBody>
      </p:sp>
      <p:pic>
        <p:nvPicPr>
          <p:cNvPr id="5" name="Image 1" descr="preencoded.png"/>
          <p:cNvPicPr>
            <a:picLocks noChangeAspect="1"/>
          </p:cNvPicPr>
          <p:nvPr/>
        </p:nvPicPr>
        <p:blipFill>
          <a:blip r:embed="rId4"/>
          <a:stretch>
            <a:fillRect/>
          </a:stretch>
        </p:blipFill>
        <p:spPr>
          <a:xfrm>
            <a:off x="2354937" y="1644491"/>
            <a:ext cx="8134112" cy="5443180"/>
          </a:xfrm>
          <a:prstGeom prst="rect">
            <a:avLst/>
          </a:prstGeom>
        </p:spPr>
      </p:pic>
      <p:sp>
        <p:nvSpPr>
          <p:cNvPr id="6" name="Text 2"/>
          <p:cNvSpPr/>
          <p:nvPr/>
        </p:nvSpPr>
        <p:spPr>
          <a:xfrm>
            <a:off x="2354937" y="7322582"/>
            <a:ext cx="9920526" cy="334089"/>
          </a:xfrm>
          <a:prstGeom prst="rect">
            <a:avLst/>
          </a:prstGeom>
          <a:noFill/>
          <a:ln/>
        </p:spPr>
        <p:txBody>
          <a:bodyPr wrap="none" rtlCol="0" anchor="t"/>
          <a:lstStyle/>
          <a:p>
            <a:pPr marL="0" indent="0">
              <a:lnSpc>
                <a:spcPts val="2631"/>
              </a:lnSpc>
              <a:buNone/>
            </a:pPr>
            <a:endParaRPr lang="en-US" sz="16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757720"/>
            <a:ext cx="6336863"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Visualization of working</a:t>
            </a:r>
            <a:endParaRPr lang="en-US" sz="4374" dirty="0"/>
          </a:p>
        </p:txBody>
      </p:sp>
      <p:pic>
        <p:nvPicPr>
          <p:cNvPr id="5" name="Image 1" descr="preencoded.png"/>
          <p:cNvPicPr>
            <a:picLocks noChangeAspect="1"/>
          </p:cNvPicPr>
          <p:nvPr/>
        </p:nvPicPr>
        <p:blipFill>
          <a:blip r:embed="rId4"/>
          <a:stretch>
            <a:fillRect/>
          </a:stretch>
        </p:blipFill>
        <p:spPr>
          <a:xfrm>
            <a:off x="3871079" y="2896433"/>
            <a:ext cx="6888123" cy="2970014"/>
          </a:xfrm>
          <a:prstGeom prst="rect">
            <a:avLst/>
          </a:prstGeom>
        </p:spPr>
      </p:pic>
      <p:sp>
        <p:nvSpPr>
          <p:cNvPr id="6" name="Text 2"/>
          <p:cNvSpPr/>
          <p:nvPr/>
        </p:nvSpPr>
        <p:spPr>
          <a:xfrm>
            <a:off x="2037993" y="6116360"/>
            <a:ext cx="10554414"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User Interface page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0C0524">
              <a:alpha val="75000"/>
            </a:srgbClr>
          </a:solidFill>
          <a:ln/>
        </p:spPr>
        <p:txBody>
          <a:bodyPr/>
          <a:lstStyle/>
          <a:p>
            <a:endParaRPr lang="en-IN"/>
          </a:p>
        </p:txBody>
      </p:sp>
      <p:sp>
        <p:nvSpPr>
          <p:cNvPr id="4" name="Text 1"/>
          <p:cNvSpPr/>
          <p:nvPr/>
        </p:nvSpPr>
        <p:spPr>
          <a:xfrm>
            <a:off x="2157413" y="792599"/>
            <a:ext cx="10315575" cy="347424"/>
          </a:xfrm>
          <a:prstGeom prst="rect">
            <a:avLst/>
          </a:prstGeom>
          <a:noFill/>
          <a:ln/>
        </p:spPr>
        <p:txBody>
          <a:bodyPr wrap="none" rtlCol="0" anchor="t"/>
          <a:lstStyle/>
          <a:p>
            <a:pPr marL="0" indent="0">
              <a:lnSpc>
                <a:spcPts val="2736"/>
              </a:lnSpc>
              <a:buNone/>
            </a:pPr>
            <a:r>
              <a:rPr lang="en-US" sz="1710" kern="0" spc="-34" dirty="0">
                <a:solidFill>
                  <a:srgbClr val="E0D6DE"/>
                </a:solidFill>
                <a:latin typeface="Inter" pitchFamily="34" charset="0"/>
                <a:ea typeface="Inter" pitchFamily="34" charset="-122"/>
                <a:cs typeface="Inter" pitchFamily="34" charset="-120"/>
              </a:rPr>
              <a:t>Upload Preview</a:t>
            </a:r>
            <a:endParaRPr lang="en-US" sz="1710" dirty="0"/>
          </a:p>
        </p:txBody>
      </p:sp>
      <p:pic>
        <p:nvPicPr>
          <p:cNvPr id="5" name="Image 1" descr="preencoded.png"/>
          <p:cNvPicPr>
            <a:picLocks noChangeAspect="1"/>
          </p:cNvPicPr>
          <p:nvPr/>
        </p:nvPicPr>
        <p:blipFill>
          <a:blip r:embed="rId4"/>
          <a:stretch>
            <a:fillRect/>
          </a:stretch>
        </p:blipFill>
        <p:spPr>
          <a:xfrm>
            <a:off x="4145875" y="1384340"/>
            <a:ext cx="6338530" cy="5659874"/>
          </a:xfrm>
          <a:prstGeom prst="rect">
            <a:avLst/>
          </a:prstGeom>
        </p:spPr>
      </p:pic>
      <p:sp>
        <p:nvSpPr>
          <p:cNvPr id="6" name="Text 2"/>
          <p:cNvSpPr/>
          <p:nvPr/>
        </p:nvSpPr>
        <p:spPr>
          <a:xfrm>
            <a:off x="2157413" y="7288530"/>
            <a:ext cx="10315575" cy="347424"/>
          </a:xfrm>
          <a:prstGeom prst="rect">
            <a:avLst/>
          </a:prstGeom>
          <a:noFill/>
          <a:ln/>
        </p:spPr>
        <p:txBody>
          <a:bodyPr wrap="none" rtlCol="0" anchor="t"/>
          <a:lstStyle/>
          <a:p>
            <a:pPr marL="0" indent="0">
              <a:lnSpc>
                <a:spcPts val="2736"/>
              </a:lnSpc>
              <a:buNone/>
            </a:pPr>
            <a:endParaRPr lang="en-US" sz="17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911072"/>
            <a:ext cx="10554414"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Results Page</a:t>
            </a:r>
            <a:endParaRPr lang="en-US" sz="1750" dirty="0"/>
          </a:p>
        </p:txBody>
      </p:sp>
      <p:pic>
        <p:nvPicPr>
          <p:cNvPr id="5" name="Image 1" descr="preencoded.png"/>
          <p:cNvPicPr>
            <a:picLocks noChangeAspect="1"/>
          </p:cNvPicPr>
          <p:nvPr/>
        </p:nvPicPr>
        <p:blipFill>
          <a:blip r:embed="rId4"/>
          <a:stretch>
            <a:fillRect/>
          </a:stretch>
        </p:blipFill>
        <p:spPr>
          <a:xfrm>
            <a:off x="3895844" y="2516386"/>
            <a:ext cx="6838712" cy="4002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2524958"/>
            <a:ext cx="7665839" cy="958215"/>
          </a:xfrm>
          <a:prstGeom prst="rect">
            <a:avLst/>
          </a:prstGeom>
          <a:noFill/>
          <a:ln/>
        </p:spPr>
        <p:txBody>
          <a:bodyPr wrap="non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Conclusion</a:t>
            </a:r>
            <a:endParaRPr lang="en-US" sz="6036" dirty="0"/>
          </a:p>
        </p:txBody>
      </p:sp>
      <p:sp>
        <p:nvSpPr>
          <p:cNvPr id="5" name="Text 2"/>
          <p:cNvSpPr/>
          <p:nvPr/>
        </p:nvSpPr>
        <p:spPr>
          <a:xfrm>
            <a:off x="2037993" y="3927515"/>
            <a:ext cx="10554414"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In conclusion, color detection plays a crucial role in various applications, including image processing, computer vision, robotics, and quality control. By accurately identifying and categorizing colors, color detection systems enable automation, enhance visual analysis, and improve decision-making processes. However, implementing effective color detection solutions comes with several challenges, such as dealing with varying lighting conditions, color variability, noise interference, and real-time processing constraints.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277904"/>
            <a:ext cx="7477601" cy="958215"/>
          </a:xfrm>
          <a:prstGeom prst="rect">
            <a:avLst/>
          </a:prstGeom>
          <a:noFill/>
          <a:ln/>
        </p:spPr>
        <p:txBody>
          <a:bodyPr wrap="non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Thank You</a:t>
            </a:r>
            <a:endParaRPr lang="en-US" sz="6036" dirty="0"/>
          </a:p>
        </p:txBody>
      </p:sp>
      <p:sp>
        <p:nvSpPr>
          <p:cNvPr id="6" name="Text 2"/>
          <p:cNvSpPr/>
          <p:nvPr/>
        </p:nvSpPr>
        <p:spPr>
          <a:xfrm>
            <a:off x="833199" y="3569375"/>
            <a:ext cx="74776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We would like to express our sincere gratitude for your time and attention throughout this presentation. Your valuable feedback and insights have been instrumental in shaping the development of our Skin Disease Prediction System.</a:t>
            </a:r>
            <a:endParaRPr lang="en-US" sz="1750" dirty="0"/>
          </a:p>
        </p:txBody>
      </p:sp>
      <p:sp>
        <p:nvSpPr>
          <p:cNvPr id="7" name="Text 3"/>
          <p:cNvSpPr/>
          <p:nvPr/>
        </p:nvSpPr>
        <p:spPr>
          <a:xfrm>
            <a:off x="833199" y="5240893"/>
            <a:ext cx="7477601"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We are committed to continuously improving our solution to better serve the needs of healthcare providers and patients alike.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642</Words>
  <Application>Microsoft Office PowerPoint</Application>
  <PresentationFormat>Custom</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Inter</vt:lpstr>
      <vt:lpstr>p22-mackinac-pro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sakthivel Jr</cp:lastModifiedBy>
  <cp:revision>3</cp:revision>
  <dcterms:created xsi:type="dcterms:W3CDTF">2024-05-21T16:25:40Z</dcterms:created>
  <dcterms:modified xsi:type="dcterms:W3CDTF">2024-05-22T03:58:29Z</dcterms:modified>
</cp:coreProperties>
</file>