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1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F73A6-A973-42EB-978E-B2F4EB62C208}" type="datetimeFigureOut">
              <a:rPr lang="en-GB" smtClean="0"/>
              <a:t>16/12/2016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3DDCA-D386-409F-8117-E4B59C6D1D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930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F73A6-A973-42EB-978E-B2F4EB62C208}" type="datetimeFigureOut">
              <a:rPr lang="en-GB" smtClean="0"/>
              <a:t>16/12/2016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3DDCA-D386-409F-8117-E4B59C6D1D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5303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F73A6-A973-42EB-978E-B2F4EB62C208}" type="datetimeFigureOut">
              <a:rPr lang="en-GB" smtClean="0"/>
              <a:t>16/12/2016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3DDCA-D386-409F-8117-E4B59C6D1D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8932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F73A6-A973-42EB-978E-B2F4EB62C208}" type="datetimeFigureOut">
              <a:rPr lang="en-GB" smtClean="0"/>
              <a:t>16/12/2016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3DDCA-D386-409F-8117-E4B59C6D1D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3930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F73A6-A973-42EB-978E-B2F4EB62C208}" type="datetimeFigureOut">
              <a:rPr lang="en-GB" smtClean="0"/>
              <a:t>16/12/2016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3DDCA-D386-409F-8117-E4B59C6D1D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4937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F73A6-A973-42EB-978E-B2F4EB62C208}" type="datetimeFigureOut">
              <a:rPr lang="en-GB" smtClean="0"/>
              <a:t>16/12/2016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3DDCA-D386-409F-8117-E4B59C6D1D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49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F73A6-A973-42EB-978E-B2F4EB62C208}" type="datetimeFigureOut">
              <a:rPr lang="en-GB" smtClean="0"/>
              <a:t>16/12/2016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3DDCA-D386-409F-8117-E4B59C6D1D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4533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F73A6-A973-42EB-978E-B2F4EB62C208}" type="datetimeFigureOut">
              <a:rPr lang="en-GB" smtClean="0"/>
              <a:t>16/12/2016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3DDCA-D386-409F-8117-E4B59C6D1D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5439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F73A6-A973-42EB-978E-B2F4EB62C208}" type="datetimeFigureOut">
              <a:rPr lang="en-GB" smtClean="0"/>
              <a:t>16/12/2016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3DDCA-D386-409F-8117-E4B59C6D1D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7963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F73A6-A973-42EB-978E-B2F4EB62C208}" type="datetimeFigureOut">
              <a:rPr lang="en-GB" smtClean="0"/>
              <a:t>16/12/2016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3DDCA-D386-409F-8117-E4B59C6D1D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5682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F73A6-A973-42EB-978E-B2F4EB62C208}" type="datetimeFigureOut">
              <a:rPr lang="en-GB" smtClean="0"/>
              <a:t>16/12/2016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3DDCA-D386-409F-8117-E4B59C6D1D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8150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6F73A6-A973-42EB-978E-B2F4EB62C208}" type="datetimeFigureOut">
              <a:rPr lang="en-GB" smtClean="0"/>
              <a:t>16/12/2016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23DDCA-D386-409F-8117-E4B59C6D1D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4321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2049"/>
          <p:cNvGrpSpPr/>
          <p:nvPr/>
        </p:nvGrpSpPr>
        <p:grpSpPr>
          <a:xfrm>
            <a:off x="364347" y="116632"/>
            <a:ext cx="8600141" cy="6624736"/>
            <a:chOff x="0" y="0"/>
            <a:chExt cx="10067925" cy="7162800"/>
          </a:xfrm>
        </p:grpSpPr>
        <p:sp>
          <p:nvSpPr>
            <p:cNvPr id="4" name="Text Box 2"/>
            <p:cNvSpPr txBox="1">
              <a:spLocks noChangeArrowheads="1"/>
            </p:cNvSpPr>
            <p:nvPr/>
          </p:nvSpPr>
          <p:spPr bwMode="auto">
            <a:xfrm>
              <a:off x="439557" y="1969510"/>
              <a:ext cx="1676398" cy="28285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sng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Calibri" pitchFamily="34" charset="0"/>
                  <a:cs typeface="Times New Roman" pitchFamily="18" charset="0"/>
                </a:rPr>
                <a:t>CPU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" name="Text Box 85"/>
            <p:cNvSpPr txBox="1">
              <a:spLocks noChangeArrowheads="1"/>
            </p:cNvSpPr>
            <p:nvPr/>
          </p:nvSpPr>
          <p:spPr bwMode="auto">
            <a:xfrm>
              <a:off x="1042988" y="3860800"/>
              <a:ext cx="1133475" cy="40957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Calibri" pitchFamily="34" charset="0"/>
                  <a:cs typeface="Times New Roman" pitchFamily="18" charset="0"/>
                </a:rPr>
                <a:t>Time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5486400" y="1257300"/>
              <a:ext cx="0" cy="54102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Group 6"/>
            <p:cNvGrpSpPr/>
            <p:nvPr/>
          </p:nvGrpSpPr>
          <p:grpSpPr>
            <a:xfrm>
              <a:off x="4944745" y="3191510"/>
              <a:ext cx="2599055" cy="3437890"/>
              <a:chOff x="0" y="0"/>
              <a:chExt cx="2599055" cy="3437890"/>
            </a:xfrm>
          </p:grpSpPr>
          <p:sp>
            <p:nvSpPr>
              <p:cNvPr id="8" name="Trapezoid 7"/>
              <p:cNvSpPr/>
              <p:nvPr/>
            </p:nvSpPr>
            <p:spPr>
              <a:xfrm rot="16200000">
                <a:off x="-1268095" y="1276350"/>
                <a:ext cx="3421380" cy="885190"/>
              </a:xfrm>
              <a:prstGeom prst="trapezoid">
                <a:avLst>
                  <a:gd name="adj" fmla="val 155361"/>
                </a:avLst>
              </a:prstGeom>
              <a:solidFill>
                <a:srgbClr val="CADCF2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GB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875030" y="0"/>
                <a:ext cx="1724025" cy="3437890"/>
              </a:xfrm>
              <a:prstGeom prst="rect">
                <a:avLst/>
              </a:prstGeom>
              <a:solidFill>
                <a:srgbClr val="CADCF2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GB"/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219075" y="2390140"/>
              <a:ext cx="2332990" cy="504825"/>
              <a:chOff x="0" y="0"/>
              <a:chExt cx="2505075" cy="552450"/>
            </a:xfrm>
          </p:grpSpPr>
          <p:sp>
            <p:nvSpPr>
              <p:cNvPr id="11" name="Oval 10"/>
              <p:cNvSpPr/>
              <p:nvPr/>
            </p:nvSpPr>
            <p:spPr>
              <a:xfrm>
                <a:off x="0" y="0"/>
                <a:ext cx="590550" cy="55245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GB" sz="1100">
                    <a:effectLst/>
                    <a:latin typeface="Arial"/>
                    <a:ea typeface="Calibri"/>
                    <a:cs typeface="Times New Roman"/>
                  </a:rPr>
                  <a:t>1</a:t>
                </a:r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1914525" y="0"/>
                <a:ext cx="590550" cy="55245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GB" sz="1100">
                    <a:effectLst/>
                    <a:latin typeface="Arial"/>
                    <a:ea typeface="Calibri"/>
                    <a:cs typeface="Times New Roman"/>
                  </a:rPr>
                  <a:t>4</a:t>
                </a:r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638175" y="0"/>
                <a:ext cx="590550" cy="55245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GB" sz="1100">
                    <a:effectLst/>
                    <a:latin typeface="Arial"/>
                    <a:ea typeface="Calibri"/>
                    <a:cs typeface="Times New Roman"/>
                  </a:rPr>
                  <a:t>2</a:t>
                </a:r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1276350" y="0"/>
                <a:ext cx="590550" cy="55245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GB" sz="1100">
                    <a:effectLst/>
                    <a:latin typeface="Arial"/>
                    <a:ea typeface="Calibri"/>
                    <a:cs typeface="Times New Roman"/>
                  </a:rPr>
                  <a:t>3</a:t>
                </a:r>
              </a:p>
            </p:txBody>
          </p:sp>
        </p:grpSp>
        <p:sp>
          <p:nvSpPr>
            <p:cNvPr id="15" name="Text Box 75"/>
            <p:cNvSpPr txBox="1">
              <a:spLocks noChangeArrowheads="1"/>
            </p:cNvSpPr>
            <p:nvPr/>
          </p:nvSpPr>
          <p:spPr bwMode="auto">
            <a:xfrm>
              <a:off x="685799" y="457199"/>
              <a:ext cx="116205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Calibri" pitchFamily="34" charset="0"/>
                  <a:cs typeface="Times New Roman" pitchFamily="18" charset="0"/>
                </a:rPr>
                <a:t>Physical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2857500" y="914400"/>
              <a:ext cx="0" cy="6248400"/>
            </a:xfrm>
            <a:prstGeom prst="line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 Box 73"/>
            <p:cNvSpPr txBox="1">
              <a:spLocks noChangeArrowheads="1"/>
            </p:cNvSpPr>
            <p:nvPr/>
          </p:nvSpPr>
          <p:spPr bwMode="auto">
            <a:xfrm>
              <a:off x="3609976" y="27546"/>
              <a:ext cx="22860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1" i="0" u="sng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Calibri" pitchFamily="34" charset="0"/>
                  <a:cs typeface="Times New Roman" pitchFamily="18" charset="0"/>
                </a:rPr>
                <a:t>Time Multiplexing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" name="Text Box 72"/>
            <p:cNvSpPr txBox="1">
              <a:spLocks noChangeArrowheads="1"/>
            </p:cNvSpPr>
            <p:nvPr/>
          </p:nvSpPr>
          <p:spPr bwMode="auto">
            <a:xfrm>
              <a:off x="5819775" y="571499"/>
              <a:ext cx="1409701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Calibri" pitchFamily="34" charset="0"/>
                  <a:cs typeface="Times New Roman" pitchFamily="18" charset="0"/>
                </a:rPr>
                <a:t>Logical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1704975" y="2609850"/>
              <a:ext cx="3238500" cy="742950"/>
              <a:chOff x="87358" y="0"/>
              <a:chExt cx="2970167" cy="742950"/>
            </a:xfrm>
          </p:grpSpPr>
          <p:cxnSp>
            <p:nvCxnSpPr>
              <p:cNvPr id="20" name="Curved Connector 19"/>
              <p:cNvCxnSpPr/>
              <p:nvPr/>
            </p:nvCxnSpPr>
            <p:spPr>
              <a:xfrm>
                <a:off x="87358" y="285750"/>
                <a:ext cx="1354047" cy="457200"/>
              </a:xfrm>
              <a:prstGeom prst="curvedConnector3">
                <a:avLst>
                  <a:gd name="adj1" fmla="val 50000"/>
                </a:avLst>
              </a:prstGeom>
              <a:ln w="127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Curved Connector 20"/>
              <p:cNvCxnSpPr/>
              <p:nvPr/>
            </p:nvCxnSpPr>
            <p:spPr>
              <a:xfrm>
                <a:off x="828675" y="0"/>
                <a:ext cx="1573666" cy="466725"/>
              </a:xfrm>
              <a:prstGeom prst="curvedConnector3">
                <a:avLst>
                  <a:gd name="adj1" fmla="val 99961"/>
                </a:avLst>
              </a:prstGeom>
              <a:ln w="127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Curved Connector 21"/>
              <p:cNvCxnSpPr/>
              <p:nvPr/>
            </p:nvCxnSpPr>
            <p:spPr>
              <a:xfrm>
                <a:off x="864261" y="0"/>
                <a:ext cx="2193264" cy="466725"/>
              </a:xfrm>
              <a:prstGeom prst="curvedConnector3">
                <a:avLst>
                  <a:gd name="adj1" fmla="val 99788"/>
                </a:avLst>
              </a:prstGeom>
              <a:ln w="127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/>
            <p:cNvGrpSpPr/>
            <p:nvPr/>
          </p:nvGrpSpPr>
          <p:grpSpPr>
            <a:xfrm>
              <a:off x="3548062" y="1906152"/>
              <a:ext cx="6157913" cy="483989"/>
              <a:chOff x="-52388" y="248802"/>
              <a:chExt cx="6157913" cy="483989"/>
            </a:xfrm>
          </p:grpSpPr>
          <p:sp>
            <p:nvSpPr>
              <p:cNvPr id="24" name="Text Box 2"/>
              <p:cNvSpPr txBox="1">
                <a:spLocks noChangeArrowheads="1"/>
              </p:cNvSpPr>
              <p:nvPr/>
            </p:nvSpPr>
            <p:spPr bwMode="auto">
              <a:xfrm>
                <a:off x="-52388" y="323215"/>
                <a:ext cx="1343025" cy="409576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sp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GB" sz="1100" u="sng" dirty="0">
                    <a:effectLst/>
                    <a:latin typeface="Arial"/>
                    <a:ea typeface="Calibri"/>
                    <a:cs typeface="Times New Roman"/>
                  </a:rPr>
                  <a:t>Processes</a:t>
                </a:r>
                <a:endParaRPr lang="en-GB" sz="1100" dirty="0">
                  <a:effectLst/>
                  <a:latin typeface="Arial"/>
                  <a:ea typeface="Calibri"/>
                  <a:cs typeface="Times New Roman"/>
                </a:endParaRPr>
              </a:p>
            </p:txBody>
          </p:sp>
          <p:sp>
            <p:nvSpPr>
              <p:cNvPr id="25" name="Text Box 2"/>
              <p:cNvSpPr txBox="1">
                <a:spLocks noChangeArrowheads="1"/>
              </p:cNvSpPr>
              <p:nvPr/>
            </p:nvSpPr>
            <p:spPr bwMode="auto">
              <a:xfrm>
                <a:off x="2301576" y="323216"/>
                <a:ext cx="1343025" cy="409575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sp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GB" sz="1100" u="sng" dirty="0">
                    <a:effectLst/>
                    <a:latin typeface="Arial"/>
                    <a:ea typeface="Calibri"/>
                    <a:cs typeface="Times New Roman"/>
                  </a:rPr>
                  <a:t>Threads</a:t>
                </a:r>
                <a:endParaRPr lang="en-GB" sz="1100" dirty="0">
                  <a:effectLst/>
                  <a:latin typeface="Arial"/>
                  <a:ea typeface="Calibri"/>
                  <a:cs typeface="Times New Roman"/>
                </a:endParaRPr>
              </a:p>
            </p:txBody>
          </p:sp>
          <p:sp>
            <p:nvSpPr>
              <p:cNvPr id="26" name="Text Box 2"/>
              <p:cNvSpPr txBox="1">
                <a:spLocks noChangeArrowheads="1"/>
              </p:cNvSpPr>
              <p:nvPr/>
            </p:nvSpPr>
            <p:spPr bwMode="auto">
              <a:xfrm>
                <a:off x="4762500" y="248802"/>
                <a:ext cx="1343025" cy="409575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sp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GB" sz="1100" u="sng" dirty="0">
                    <a:effectLst/>
                    <a:latin typeface="Arial"/>
                    <a:ea typeface="Calibri"/>
                    <a:cs typeface="Times New Roman"/>
                  </a:rPr>
                  <a:t>Thread Execution</a:t>
                </a:r>
                <a:endParaRPr lang="en-GB" sz="1100" dirty="0">
                  <a:effectLst/>
                  <a:latin typeface="Arial"/>
                  <a:ea typeface="Calibri"/>
                  <a:cs typeface="Times New Roman"/>
                </a:endParaRPr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3181350" y="3076575"/>
              <a:ext cx="2038350" cy="4086225"/>
              <a:chOff x="0" y="0"/>
              <a:chExt cx="2038350" cy="4324350"/>
            </a:xfrm>
          </p:grpSpPr>
          <p:grpSp>
            <p:nvGrpSpPr>
              <p:cNvPr id="28" name="Group 27"/>
              <p:cNvGrpSpPr/>
              <p:nvPr/>
            </p:nvGrpSpPr>
            <p:grpSpPr>
              <a:xfrm>
                <a:off x="0" y="0"/>
                <a:ext cx="2038350" cy="552450"/>
                <a:chOff x="0" y="0"/>
                <a:chExt cx="2038350" cy="552450"/>
              </a:xfrm>
            </p:grpSpPr>
            <p:sp>
              <p:nvSpPr>
                <p:cNvPr id="50" name="Oval 49"/>
                <p:cNvSpPr/>
                <p:nvPr/>
              </p:nvSpPr>
              <p:spPr>
                <a:xfrm>
                  <a:off x="0" y="0"/>
                  <a:ext cx="590550" cy="552450"/>
                </a:xfrm>
                <a:prstGeom prst="ellipse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5000"/>
                    </a:lnSpc>
                    <a:spcAft>
                      <a:spcPts val="1000"/>
                    </a:spcAft>
                  </a:pPr>
                  <a:r>
                    <a:rPr lang="en-GB" sz="1100">
                      <a:effectLst/>
                      <a:latin typeface="Arial"/>
                      <a:ea typeface="Calibri"/>
                      <a:cs typeface="Times New Roman"/>
                    </a:rPr>
                    <a:t>P1</a:t>
                  </a:r>
                </a:p>
              </p:txBody>
            </p:sp>
            <p:sp>
              <p:nvSpPr>
                <p:cNvPr id="51" name="Oval 50"/>
                <p:cNvSpPr/>
                <p:nvPr/>
              </p:nvSpPr>
              <p:spPr>
                <a:xfrm>
                  <a:off x="742950" y="0"/>
                  <a:ext cx="590550" cy="552450"/>
                </a:xfrm>
                <a:prstGeom prst="ellipse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5000"/>
                    </a:lnSpc>
                    <a:spcAft>
                      <a:spcPts val="1000"/>
                    </a:spcAft>
                  </a:pPr>
                  <a:r>
                    <a:rPr lang="en-GB" sz="1100">
                      <a:effectLst/>
                      <a:latin typeface="Arial"/>
                      <a:ea typeface="Calibri"/>
                      <a:cs typeface="Times New Roman"/>
                    </a:rPr>
                    <a:t>P2</a:t>
                  </a:r>
                </a:p>
              </p:txBody>
            </p:sp>
            <p:sp>
              <p:nvSpPr>
                <p:cNvPr id="52" name="Oval 51"/>
                <p:cNvSpPr/>
                <p:nvPr/>
              </p:nvSpPr>
              <p:spPr>
                <a:xfrm>
                  <a:off x="1447800" y="0"/>
                  <a:ext cx="590550" cy="552450"/>
                </a:xfrm>
                <a:prstGeom prst="ellipse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5000"/>
                    </a:lnSpc>
                    <a:spcAft>
                      <a:spcPts val="1000"/>
                    </a:spcAft>
                  </a:pPr>
                  <a:r>
                    <a:rPr lang="en-GB" sz="1100">
                      <a:effectLst/>
                      <a:latin typeface="Arial"/>
                      <a:ea typeface="Calibri"/>
                      <a:cs typeface="Times New Roman"/>
                    </a:rPr>
                    <a:t>P3</a:t>
                  </a:r>
                </a:p>
              </p:txBody>
            </p:sp>
          </p:grpSp>
          <p:cxnSp>
            <p:nvCxnSpPr>
              <p:cNvPr id="29" name="Straight Connector 28"/>
              <p:cNvCxnSpPr/>
              <p:nvPr/>
            </p:nvCxnSpPr>
            <p:spPr>
              <a:xfrm>
                <a:off x="295275" y="552450"/>
                <a:ext cx="0" cy="3771900"/>
              </a:xfrm>
              <a:prstGeom prst="line">
                <a:avLst/>
              </a:prstGeom>
              <a:ln w="28575"/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>
              <a:xfrm>
                <a:off x="1047750" y="552450"/>
                <a:ext cx="0" cy="3771900"/>
                <a:chOff x="0" y="0"/>
                <a:chExt cx="0" cy="3771900"/>
              </a:xfrm>
            </p:grpSpPr>
            <p:cxnSp>
              <p:nvCxnSpPr>
                <p:cNvPr id="41" name="Straight Connector 40"/>
                <p:cNvCxnSpPr/>
                <p:nvPr/>
              </p:nvCxnSpPr>
              <p:spPr>
                <a:xfrm>
                  <a:off x="0" y="0"/>
                  <a:ext cx="0" cy="3429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>
                <a:xfrm>
                  <a:off x="0" y="314325"/>
                  <a:ext cx="0" cy="257175"/>
                </a:xfrm>
                <a:prstGeom prst="line">
                  <a:avLst/>
                </a:prstGeom>
                <a:ln w="28575">
                  <a:solidFill>
                    <a:srgbClr val="C00000"/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>
                <a:xfrm>
                  <a:off x="0" y="571500"/>
                  <a:ext cx="0" cy="4572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/>
                <p:cNvCxnSpPr/>
                <p:nvPr/>
              </p:nvCxnSpPr>
              <p:spPr>
                <a:xfrm>
                  <a:off x="0" y="1028700"/>
                  <a:ext cx="0" cy="685800"/>
                </a:xfrm>
                <a:prstGeom prst="line">
                  <a:avLst/>
                </a:prstGeom>
                <a:ln w="28575">
                  <a:solidFill>
                    <a:srgbClr val="C00000"/>
                  </a:solidFill>
                </a:ln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/>
                <p:cNvCxnSpPr/>
                <p:nvPr/>
              </p:nvCxnSpPr>
              <p:spPr>
                <a:xfrm>
                  <a:off x="0" y="2171700"/>
                  <a:ext cx="0" cy="228600"/>
                </a:xfrm>
                <a:prstGeom prst="line">
                  <a:avLst/>
                </a:prstGeom>
                <a:ln w="28575">
                  <a:solidFill>
                    <a:srgbClr val="C00000"/>
                  </a:solidFill>
                </a:ln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/>
                <p:cNvCxnSpPr/>
                <p:nvPr/>
              </p:nvCxnSpPr>
              <p:spPr>
                <a:xfrm>
                  <a:off x="0" y="2857500"/>
                  <a:ext cx="0" cy="457200"/>
                </a:xfrm>
                <a:prstGeom prst="line">
                  <a:avLst/>
                </a:prstGeom>
                <a:ln w="28575">
                  <a:solidFill>
                    <a:srgbClr val="C00000"/>
                  </a:solidFill>
                </a:ln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/>
                <p:cNvCxnSpPr/>
                <p:nvPr/>
              </p:nvCxnSpPr>
              <p:spPr>
                <a:xfrm>
                  <a:off x="0" y="3314700"/>
                  <a:ext cx="0" cy="4572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/>
                <p:cNvCxnSpPr/>
                <p:nvPr/>
              </p:nvCxnSpPr>
              <p:spPr>
                <a:xfrm>
                  <a:off x="0" y="2400300"/>
                  <a:ext cx="0" cy="4572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/>
                <p:cNvCxnSpPr/>
                <p:nvPr/>
              </p:nvCxnSpPr>
              <p:spPr>
                <a:xfrm>
                  <a:off x="0" y="1714500"/>
                  <a:ext cx="0" cy="4572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" name="Group 30"/>
              <p:cNvGrpSpPr/>
              <p:nvPr/>
            </p:nvGrpSpPr>
            <p:grpSpPr>
              <a:xfrm>
                <a:off x="1733550" y="552450"/>
                <a:ext cx="0" cy="3771900"/>
                <a:chOff x="0" y="0"/>
                <a:chExt cx="0" cy="3771900"/>
              </a:xfrm>
            </p:grpSpPr>
            <p:cxnSp>
              <p:nvCxnSpPr>
                <p:cNvPr id="32" name="Straight Connector 31"/>
                <p:cNvCxnSpPr/>
                <p:nvPr/>
              </p:nvCxnSpPr>
              <p:spPr>
                <a:xfrm>
                  <a:off x="0" y="342900"/>
                  <a:ext cx="0" cy="2286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/>
                <p:cNvCxnSpPr/>
                <p:nvPr/>
              </p:nvCxnSpPr>
              <p:spPr>
                <a:xfrm>
                  <a:off x="0" y="0"/>
                  <a:ext cx="0" cy="342900"/>
                </a:xfrm>
                <a:prstGeom prst="line">
                  <a:avLst/>
                </a:prstGeom>
                <a:ln w="28575">
                  <a:solidFill>
                    <a:srgbClr val="C00000"/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/>
                <p:cNvCxnSpPr/>
                <p:nvPr/>
              </p:nvCxnSpPr>
              <p:spPr>
                <a:xfrm>
                  <a:off x="0" y="571500"/>
                  <a:ext cx="0" cy="457200"/>
                </a:xfrm>
                <a:prstGeom prst="line">
                  <a:avLst/>
                </a:prstGeom>
                <a:ln w="28575">
                  <a:solidFill>
                    <a:srgbClr val="C00000"/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/>
                <p:cNvCxnSpPr/>
                <p:nvPr/>
              </p:nvCxnSpPr>
              <p:spPr>
                <a:xfrm>
                  <a:off x="0" y="1028700"/>
                  <a:ext cx="0" cy="6858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Connector 35"/>
                <p:cNvCxnSpPr/>
                <p:nvPr/>
              </p:nvCxnSpPr>
              <p:spPr>
                <a:xfrm>
                  <a:off x="0" y="2400300"/>
                  <a:ext cx="0" cy="457200"/>
                </a:xfrm>
                <a:prstGeom prst="line">
                  <a:avLst/>
                </a:prstGeom>
                <a:ln w="28575">
                  <a:solidFill>
                    <a:srgbClr val="C00000"/>
                  </a:solidFill>
                </a:ln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>
                <a:xfrm>
                  <a:off x="0" y="1714500"/>
                  <a:ext cx="0" cy="457200"/>
                </a:xfrm>
                <a:prstGeom prst="line">
                  <a:avLst/>
                </a:prstGeom>
                <a:ln w="28575">
                  <a:solidFill>
                    <a:srgbClr val="C00000"/>
                  </a:solidFill>
                </a:ln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>
                <a:xfrm>
                  <a:off x="0" y="2857500"/>
                  <a:ext cx="0" cy="4572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>
                <a:xfrm>
                  <a:off x="0" y="2171700"/>
                  <a:ext cx="0" cy="2286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>
                <a:xfrm>
                  <a:off x="0" y="3314700"/>
                  <a:ext cx="0" cy="457200"/>
                </a:xfrm>
                <a:prstGeom prst="line">
                  <a:avLst/>
                </a:prstGeom>
                <a:ln w="28575">
                  <a:solidFill>
                    <a:srgbClr val="C00000"/>
                  </a:solidFill>
                </a:ln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53" name="Straight Connector 52"/>
            <p:cNvCxnSpPr/>
            <p:nvPr/>
          </p:nvCxnSpPr>
          <p:spPr>
            <a:xfrm>
              <a:off x="7772400" y="1257300"/>
              <a:ext cx="0" cy="54102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4" name="Group 53"/>
            <p:cNvGrpSpPr/>
            <p:nvPr/>
          </p:nvGrpSpPr>
          <p:grpSpPr>
            <a:xfrm>
              <a:off x="5838825" y="3467100"/>
              <a:ext cx="1466850" cy="2105025"/>
              <a:chOff x="0" y="0"/>
              <a:chExt cx="1466850" cy="2105025"/>
            </a:xfrm>
          </p:grpSpPr>
          <p:grpSp>
            <p:nvGrpSpPr>
              <p:cNvPr id="55" name="Group 54"/>
              <p:cNvGrpSpPr/>
              <p:nvPr/>
            </p:nvGrpSpPr>
            <p:grpSpPr>
              <a:xfrm>
                <a:off x="0" y="0"/>
                <a:ext cx="1466850" cy="390525"/>
                <a:chOff x="0" y="0"/>
                <a:chExt cx="1466850" cy="390525"/>
              </a:xfrm>
            </p:grpSpPr>
            <p:sp>
              <p:nvSpPr>
                <p:cNvPr id="71" name="Rectangle 70"/>
                <p:cNvSpPr/>
                <p:nvPr/>
              </p:nvSpPr>
              <p:spPr>
                <a:xfrm>
                  <a:off x="0" y="0"/>
                  <a:ext cx="666750" cy="390525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5000"/>
                    </a:lnSpc>
                    <a:spcAft>
                      <a:spcPts val="1000"/>
                    </a:spcAft>
                  </a:pPr>
                  <a:r>
                    <a:rPr lang="en-GB" sz="1100">
                      <a:effectLst/>
                      <a:latin typeface="Arial"/>
                      <a:ea typeface="Calibri"/>
                      <a:cs typeface="Times New Roman"/>
                    </a:rPr>
                    <a:t>T1</a:t>
                  </a:r>
                </a:p>
              </p:txBody>
            </p:sp>
            <p:sp>
              <p:nvSpPr>
                <p:cNvPr id="72" name="Rectangle 71"/>
                <p:cNvSpPr/>
                <p:nvPr/>
              </p:nvSpPr>
              <p:spPr>
                <a:xfrm>
                  <a:off x="800100" y="0"/>
                  <a:ext cx="666750" cy="390525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5000"/>
                    </a:lnSpc>
                    <a:spcAft>
                      <a:spcPts val="1000"/>
                    </a:spcAft>
                  </a:pPr>
                  <a:r>
                    <a:rPr lang="en-GB" sz="1100">
                      <a:effectLst/>
                      <a:latin typeface="Arial"/>
                      <a:ea typeface="Calibri"/>
                      <a:cs typeface="Times New Roman"/>
                    </a:rPr>
                    <a:t>T2</a:t>
                  </a:r>
                </a:p>
              </p:txBody>
            </p:sp>
          </p:grpSp>
          <p:grpSp>
            <p:nvGrpSpPr>
              <p:cNvPr id="56" name="Group 55"/>
              <p:cNvGrpSpPr/>
              <p:nvPr/>
            </p:nvGrpSpPr>
            <p:grpSpPr>
              <a:xfrm>
                <a:off x="333375" y="390525"/>
                <a:ext cx="800100" cy="1714500"/>
                <a:chOff x="0" y="0"/>
                <a:chExt cx="800100" cy="1714500"/>
              </a:xfrm>
            </p:grpSpPr>
            <p:grpSp>
              <p:nvGrpSpPr>
                <p:cNvPr id="57" name="Group 56"/>
                <p:cNvGrpSpPr/>
                <p:nvPr/>
              </p:nvGrpSpPr>
              <p:grpSpPr>
                <a:xfrm>
                  <a:off x="0" y="0"/>
                  <a:ext cx="0" cy="1714500"/>
                  <a:chOff x="0" y="0"/>
                  <a:chExt cx="0" cy="1714500"/>
                </a:xfrm>
              </p:grpSpPr>
              <p:cxnSp>
                <p:nvCxnSpPr>
                  <p:cNvPr id="67" name="Straight Connector 66"/>
                  <p:cNvCxnSpPr/>
                  <p:nvPr/>
                </p:nvCxnSpPr>
                <p:spPr>
                  <a:xfrm>
                    <a:off x="0" y="0"/>
                    <a:ext cx="0" cy="685800"/>
                  </a:xfrm>
                  <a:prstGeom prst="line">
                    <a:avLst/>
                  </a:prstGeom>
                  <a:ln w="28575">
                    <a:solidFill>
                      <a:srgbClr val="92D050"/>
                    </a:solidFill>
                  </a:ln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" name="Straight Connector 67"/>
                  <p:cNvCxnSpPr/>
                  <p:nvPr/>
                </p:nvCxnSpPr>
                <p:spPr>
                  <a:xfrm>
                    <a:off x="0" y="685800"/>
                    <a:ext cx="0" cy="342900"/>
                  </a:xfrm>
                  <a:prstGeom prst="line">
                    <a:avLst/>
                  </a:prstGeom>
                  <a:ln w="28575">
                    <a:solidFill>
                      <a:srgbClr val="C00000"/>
                    </a:solidFill>
                  </a:ln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" name="Straight Connector 68"/>
                  <p:cNvCxnSpPr/>
                  <p:nvPr/>
                </p:nvCxnSpPr>
                <p:spPr>
                  <a:xfrm>
                    <a:off x="0" y="1028700"/>
                    <a:ext cx="0" cy="342900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" name="Straight Connector 69"/>
                  <p:cNvCxnSpPr/>
                  <p:nvPr/>
                </p:nvCxnSpPr>
                <p:spPr>
                  <a:xfrm>
                    <a:off x="0" y="1371600"/>
                    <a:ext cx="0" cy="342900"/>
                  </a:xfrm>
                  <a:prstGeom prst="line">
                    <a:avLst/>
                  </a:prstGeom>
                  <a:ln w="28575">
                    <a:solidFill>
                      <a:srgbClr val="C00000"/>
                    </a:solidFill>
                  </a:ln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8" name="Group 57"/>
                <p:cNvGrpSpPr/>
                <p:nvPr/>
              </p:nvGrpSpPr>
              <p:grpSpPr>
                <a:xfrm>
                  <a:off x="0" y="457200"/>
                  <a:ext cx="800100" cy="593090"/>
                  <a:chOff x="0" y="0"/>
                  <a:chExt cx="800100" cy="593090"/>
                </a:xfrm>
              </p:grpSpPr>
              <p:sp>
                <p:nvSpPr>
                  <p:cNvPr id="63" name="Text Box 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695325" cy="250190"/>
                  </a:xfrm>
                  <a:prstGeom prst="rect">
                    <a:avLst/>
                  </a:prstGeom>
                  <a:solidFill>
                    <a:srgbClr val="CADCF2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rot="0" vert="horz" wrap="square" lIns="91440" tIns="45720" rIns="91440" bIns="45720" anchor="t" anchorCtr="0">
                    <a:noAutofit/>
                  </a:bodyPr>
                  <a:lstStyle/>
                  <a:p>
                    <a:pPr algn="ctr">
                      <a:lnSpc>
                        <a:spcPct val="115000"/>
                      </a:lnSpc>
                      <a:spcAft>
                        <a:spcPts val="1000"/>
                      </a:spcAft>
                    </a:pPr>
                    <a:r>
                      <a:rPr lang="en-GB" sz="900" dirty="0">
                        <a:effectLst/>
                        <a:latin typeface="Arial"/>
                        <a:ea typeface="Calibri"/>
                        <a:cs typeface="Times New Roman"/>
                      </a:rPr>
                      <a:t>Create</a:t>
                    </a:r>
                    <a:endParaRPr lang="en-GB" sz="1100" dirty="0">
                      <a:effectLst/>
                      <a:latin typeface="Arial"/>
                      <a:ea typeface="Calibri"/>
                      <a:cs typeface="Times New Roman"/>
                    </a:endParaRPr>
                  </a:p>
                </p:txBody>
              </p:sp>
              <p:cxnSp>
                <p:nvCxnSpPr>
                  <p:cNvPr id="64" name="Straight Arrow Connector 63"/>
                  <p:cNvCxnSpPr/>
                  <p:nvPr/>
                </p:nvCxnSpPr>
                <p:spPr>
                  <a:xfrm>
                    <a:off x="0" y="228600"/>
                    <a:ext cx="800100" cy="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5" name="Text Box 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0" y="342900"/>
                    <a:ext cx="800100" cy="250190"/>
                  </a:xfrm>
                  <a:prstGeom prst="rect">
                    <a:avLst/>
                  </a:prstGeom>
                  <a:solidFill>
                    <a:srgbClr val="CADCF2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rot="0" vert="horz" wrap="square" lIns="91440" tIns="45720" rIns="91440" bIns="45720" anchor="t" anchorCtr="0">
                    <a:noAutofit/>
                  </a:bodyPr>
                  <a:lstStyle/>
                  <a:p>
                    <a:pPr algn="ctr">
                      <a:lnSpc>
                        <a:spcPct val="115000"/>
                      </a:lnSpc>
                      <a:spcAft>
                        <a:spcPts val="1000"/>
                      </a:spcAft>
                    </a:pPr>
                    <a:r>
                      <a:rPr lang="en-GB" sz="900">
                        <a:effectLst/>
                        <a:latin typeface="Arial"/>
                        <a:ea typeface="Calibri"/>
                        <a:cs typeface="Times New Roman"/>
                      </a:rPr>
                      <a:t>Finished</a:t>
                    </a:r>
                    <a:endParaRPr lang="en-GB" sz="1100">
                      <a:effectLst/>
                      <a:latin typeface="Arial"/>
                      <a:ea typeface="Calibri"/>
                      <a:cs typeface="Times New Roman"/>
                    </a:endParaRPr>
                  </a:p>
                </p:txBody>
              </p:sp>
              <p:cxnSp>
                <p:nvCxnSpPr>
                  <p:cNvPr id="66" name="Straight Arrow Connector 65"/>
                  <p:cNvCxnSpPr/>
                  <p:nvPr/>
                </p:nvCxnSpPr>
                <p:spPr>
                  <a:xfrm flipH="1">
                    <a:off x="0" y="571500"/>
                    <a:ext cx="800100" cy="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9" name="Group 58"/>
                <p:cNvGrpSpPr/>
                <p:nvPr/>
              </p:nvGrpSpPr>
              <p:grpSpPr>
                <a:xfrm>
                  <a:off x="800100" y="685800"/>
                  <a:ext cx="0" cy="1028700"/>
                  <a:chOff x="0" y="0"/>
                  <a:chExt cx="0" cy="1028700"/>
                </a:xfrm>
              </p:grpSpPr>
              <p:cxnSp>
                <p:nvCxnSpPr>
                  <p:cNvPr id="60" name="Straight Connector 59"/>
                  <p:cNvCxnSpPr/>
                  <p:nvPr/>
                </p:nvCxnSpPr>
                <p:spPr>
                  <a:xfrm>
                    <a:off x="0" y="685800"/>
                    <a:ext cx="0" cy="342900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" name="Straight Connector 60"/>
                  <p:cNvCxnSpPr/>
                  <p:nvPr/>
                </p:nvCxnSpPr>
                <p:spPr>
                  <a:xfrm>
                    <a:off x="0" y="342900"/>
                    <a:ext cx="0" cy="342900"/>
                  </a:xfrm>
                  <a:prstGeom prst="line">
                    <a:avLst/>
                  </a:prstGeom>
                  <a:ln w="28575">
                    <a:solidFill>
                      <a:srgbClr val="C00000"/>
                    </a:solidFill>
                  </a:ln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" name="Straight Connector 61"/>
                  <p:cNvCxnSpPr/>
                  <p:nvPr/>
                </p:nvCxnSpPr>
                <p:spPr>
                  <a:xfrm>
                    <a:off x="0" y="0"/>
                    <a:ext cx="0" cy="342900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73" name="Group 72"/>
            <p:cNvGrpSpPr/>
            <p:nvPr/>
          </p:nvGrpSpPr>
          <p:grpSpPr>
            <a:xfrm>
              <a:off x="7002145" y="3000375"/>
              <a:ext cx="3065780" cy="3437890"/>
              <a:chOff x="0" y="0"/>
              <a:chExt cx="3065780" cy="3437890"/>
            </a:xfrm>
          </p:grpSpPr>
          <p:sp>
            <p:nvSpPr>
              <p:cNvPr id="74" name="Trapezoid 73"/>
              <p:cNvSpPr/>
              <p:nvPr/>
            </p:nvSpPr>
            <p:spPr>
              <a:xfrm rot="16200000">
                <a:off x="-1268095" y="1276350"/>
                <a:ext cx="3421380" cy="885190"/>
              </a:xfrm>
              <a:prstGeom prst="trapezoid">
                <a:avLst>
                  <a:gd name="adj" fmla="val 173654"/>
                </a:avLst>
              </a:prstGeom>
              <a:solidFill>
                <a:srgbClr val="A0C1E8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GB"/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875030" y="0"/>
                <a:ext cx="2190750" cy="3437890"/>
              </a:xfrm>
              <a:prstGeom prst="rect">
                <a:avLst/>
              </a:prstGeom>
              <a:solidFill>
                <a:srgbClr val="A0C1E8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GB"/>
              </a:p>
            </p:txBody>
          </p:sp>
        </p:grpSp>
        <p:grpSp>
          <p:nvGrpSpPr>
            <p:cNvPr id="76" name="Group 75"/>
            <p:cNvGrpSpPr/>
            <p:nvPr/>
          </p:nvGrpSpPr>
          <p:grpSpPr>
            <a:xfrm>
              <a:off x="8134349" y="3760612"/>
              <a:ext cx="1680683" cy="2383013"/>
              <a:chOff x="-1" y="-1763"/>
              <a:chExt cx="1680683" cy="2383013"/>
            </a:xfrm>
          </p:grpSpPr>
          <p:grpSp>
            <p:nvGrpSpPr>
              <p:cNvPr id="77" name="Group 76"/>
              <p:cNvGrpSpPr/>
              <p:nvPr/>
            </p:nvGrpSpPr>
            <p:grpSpPr>
              <a:xfrm>
                <a:off x="-1" y="-1763"/>
                <a:ext cx="1680683" cy="439913"/>
                <a:chOff x="-1" y="-1763"/>
                <a:chExt cx="1680683" cy="439913"/>
              </a:xfrm>
            </p:grpSpPr>
            <p:sp>
              <p:nvSpPr>
                <p:cNvPr id="82" name="Rectangle 81"/>
                <p:cNvSpPr/>
                <p:nvPr/>
              </p:nvSpPr>
              <p:spPr>
                <a:xfrm>
                  <a:off x="-1" y="-1762"/>
                  <a:ext cx="775807" cy="439912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5000"/>
                    </a:lnSpc>
                    <a:spcAft>
                      <a:spcPts val="1000"/>
                    </a:spcAft>
                  </a:pPr>
                  <a:r>
                    <a:rPr lang="en-GB" sz="1100" dirty="0">
                      <a:effectLst/>
                      <a:latin typeface="Arial"/>
                      <a:ea typeface="Calibri"/>
                      <a:cs typeface="Times New Roman"/>
                    </a:rPr>
                    <a:t>Read Sensor</a:t>
                  </a:r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904875" y="-1763"/>
                  <a:ext cx="775807" cy="439912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5000"/>
                    </a:lnSpc>
                    <a:spcAft>
                      <a:spcPts val="1000"/>
                    </a:spcAft>
                  </a:pPr>
                  <a:r>
                    <a:rPr lang="en-GB" sz="1100">
                      <a:effectLst/>
                      <a:latin typeface="Arial"/>
                      <a:ea typeface="Calibri"/>
                      <a:cs typeface="Times New Roman"/>
                    </a:rPr>
                    <a:t>Move Robot</a:t>
                  </a:r>
                </a:p>
              </p:txBody>
            </p:sp>
          </p:grpSp>
          <p:grpSp>
            <p:nvGrpSpPr>
              <p:cNvPr id="78" name="Group 77"/>
              <p:cNvGrpSpPr/>
              <p:nvPr/>
            </p:nvGrpSpPr>
            <p:grpSpPr>
              <a:xfrm>
                <a:off x="387902" y="438150"/>
                <a:ext cx="914400" cy="1943100"/>
                <a:chOff x="64052" y="0"/>
                <a:chExt cx="914400" cy="1943100"/>
              </a:xfrm>
            </p:grpSpPr>
            <p:cxnSp>
              <p:nvCxnSpPr>
                <p:cNvPr id="79" name="Elbow Connector 78"/>
                <p:cNvCxnSpPr/>
                <p:nvPr/>
              </p:nvCxnSpPr>
              <p:spPr>
                <a:xfrm>
                  <a:off x="64052" y="0"/>
                  <a:ext cx="914400" cy="581025"/>
                </a:xfrm>
                <a:prstGeom prst="bentConnector3">
                  <a:avLst>
                    <a:gd name="adj1" fmla="val 0"/>
                  </a:avLst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Elbow Connector 79"/>
                <p:cNvCxnSpPr/>
                <p:nvPr/>
              </p:nvCxnSpPr>
              <p:spPr>
                <a:xfrm rot="10800000" flipV="1">
                  <a:off x="64052" y="581025"/>
                  <a:ext cx="914400" cy="561975"/>
                </a:xfrm>
                <a:prstGeom prst="bentConnector3">
                  <a:avLst>
                    <a:gd name="adj1" fmla="val -1"/>
                  </a:avLst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Straight Arrow Connector 80"/>
                <p:cNvCxnSpPr/>
                <p:nvPr/>
              </p:nvCxnSpPr>
              <p:spPr>
                <a:xfrm>
                  <a:off x="64052" y="1143000"/>
                  <a:ext cx="0" cy="80010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pic>
          <p:nvPicPr>
            <p:cNvPr id="2054" name="Picture 299" descr="computers-1420200_640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4823" y="826510"/>
              <a:ext cx="1524000" cy="1143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85" name="Group 84"/>
            <p:cNvGrpSpPr/>
            <p:nvPr/>
          </p:nvGrpSpPr>
          <p:grpSpPr>
            <a:xfrm>
              <a:off x="1609725" y="5017135"/>
              <a:ext cx="1123950" cy="554990"/>
              <a:chOff x="0" y="0"/>
              <a:chExt cx="1123950" cy="554990"/>
            </a:xfrm>
          </p:grpSpPr>
          <p:sp>
            <p:nvSpPr>
              <p:cNvPr id="86" name="Text Box 2"/>
              <p:cNvSpPr txBox="1">
                <a:spLocks noChangeArrowheads="1"/>
              </p:cNvSpPr>
              <p:nvPr/>
            </p:nvSpPr>
            <p:spPr bwMode="auto">
              <a:xfrm>
                <a:off x="152400" y="0"/>
                <a:ext cx="971550" cy="25019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GB" sz="1100">
                    <a:effectLst/>
                    <a:latin typeface="Arial"/>
                    <a:ea typeface="Calibri"/>
                    <a:cs typeface="Times New Roman"/>
                  </a:rPr>
                  <a:t>= Running</a:t>
                </a:r>
              </a:p>
            </p:txBody>
          </p:sp>
          <p:sp>
            <p:nvSpPr>
              <p:cNvPr id="87" name="Rectangle 86"/>
              <p:cNvSpPr/>
              <p:nvPr/>
            </p:nvSpPr>
            <p:spPr>
              <a:xfrm>
                <a:off x="0" y="28575"/>
                <a:ext cx="238125" cy="183515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GB"/>
              </a:p>
            </p:txBody>
          </p:sp>
          <p:sp>
            <p:nvSpPr>
              <p:cNvPr id="88" name="Text Box 2"/>
              <p:cNvSpPr txBox="1">
                <a:spLocks noChangeArrowheads="1"/>
              </p:cNvSpPr>
              <p:nvPr/>
            </p:nvSpPr>
            <p:spPr bwMode="auto">
              <a:xfrm>
                <a:off x="123825" y="304800"/>
                <a:ext cx="971550" cy="25019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GB" sz="1100">
                    <a:effectLst/>
                    <a:latin typeface="Arial"/>
                    <a:ea typeface="Calibri"/>
                    <a:cs typeface="Times New Roman"/>
                  </a:rPr>
                  <a:t>= Paused</a:t>
                </a:r>
              </a:p>
            </p:txBody>
          </p:sp>
          <p:sp>
            <p:nvSpPr>
              <p:cNvPr id="89" name="Rectangle 88"/>
              <p:cNvSpPr/>
              <p:nvPr/>
            </p:nvSpPr>
            <p:spPr>
              <a:xfrm>
                <a:off x="0" y="333375"/>
                <a:ext cx="238125" cy="183515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GB"/>
              </a:p>
            </p:txBody>
          </p:sp>
        </p:grpSp>
        <p:sp>
          <p:nvSpPr>
            <p:cNvPr id="2048" name="Rectangle 87"/>
            <p:cNvSpPr>
              <a:spLocks noChangeArrowheads="1"/>
            </p:cNvSpPr>
            <p:nvPr/>
          </p:nvSpPr>
          <p:spPr bwMode="auto">
            <a:xfrm>
              <a:off x="0" y="0"/>
              <a:ext cx="91440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endParaRPr lang="en-GB"/>
            </a:p>
          </p:txBody>
        </p:sp>
        <p:sp>
          <p:nvSpPr>
            <p:cNvPr id="2049" name="Rectangle 111"/>
            <p:cNvSpPr>
              <a:spLocks noChangeArrowheads="1"/>
            </p:cNvSpPr>
            <p:nvPr/>
          </p:nvSpPr>
          <p:spPr bwMode="auto">
            <a:xfrm>
              <a:off x="0" y="457200"/>
              <a:ext cx="91440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Calibri" pitchFamily="34" charset="0"/>
                  <a:cs typeface="Times New Roman" pitchFamily="18" charset="0"/>
                </a:rPr>
                <a:t/>
              </a:r>
              <a:br>
                <a: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Calibri" pitchFamily="34" charset="0"/>
                  <a:cs typeface="Times New Roman" pitchFamily="18" charset="0"/>
                </a:rPr>
              </a:b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079669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29</Words>
  <Application>Microsoft Office PowerPoint</Application>
  <PresentationFormat>On-screen Show (4:3)</PresentationFormat>
  <Paragraphs>24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SELEX Galileo Ltd.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Hessey, Joshua  (Leonardo, UK)</dc:creator>
  <cp:lastModifiedBy>Hessey, Joshua  (Leonardo, UK)</cp:lastModifiedBy>
  <cp:revision>2</cp:revision>
  <dcterms:created xsi:type="dcterms:W3CDTF">2016-12-16T12:01:17Z</dcterms:created>
  <dcterms:modified xsi:type="dcterms:W3CDTF">2016-12-16T12:10:37Z</dcterms:modified>
</cp:coreProperties>
</file>