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76" r:id="rId4"/>
    <p:sldId id="277" r:id="rId5"/>
    <p:sldId id="257" r:id="rId6"/>
    <p:sldId id="267" r:id="rId7"/>
    <p:sldId id="258" r:id="rId8"/>
    <p:sldId id="268" r:id="rId9"/>
    <p:sldId id="259" r:id="rId10"/>
    <p:sldId id="269" r:id="rId11"/>
    <p:sldId id="260" r:id="rId12"/>
    <p:sldId id="270" r:id="rId13"/>
    <p:sldId id="261" r:id="rId14"/>
    <p:sldId id="271" r:id="rId15"/>
    <p:sldId id="262" r:id="rId16"/>
    <p:sldId id="272" r:id="rId17"/>
    <p:sldId id="263" r:id="rId18"/>
    <p:sldId id="273" r:id="rId19"/>
    <p:sldId id="264" r:id="rId20"/>
    <p:sldId id="274" r:id="rId21"/>
    <p:sldId id="265" r:id="rId22"/>
    <p:sldId id="27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7/30/2018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7/30/2018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s.wikipedia.org/wiki/J%C3%BApiter_(planeta)" TargetMode="External"/><Relationship Id="rId13" Type="http://schemas.openxmlformats.org/officeDocument/2006/relationships/hyperlink" Target="https://es.wikipedia.org/wiki/Urano_(mitolog%C3%ADa)" TargetMode="External"/><Relationship Id="rId3" Type="http://schemas.openxmlformats.org/officeDocument/2006/relationships/hyperlink" Target="https://es.wikipedia.org/wiki/Marte_(mitolog%C3%ADa)" TargetMode="External"/><Relationship Id="rId7" Type="http://schemas.openxmlformats.org/officeDocument/2006/relationships/hyperlink" Target="https://es.wikipedia.org/wiki/Mercurio_(mitolog%C3%ADa)" TargetMode="External"/><Relationship Id="rId12" Type="http://schemas.openxmlformats.org/officeDocument/2006/relationships/hyperlink" Target="https://es.wikipedia.org/wiki/Urano_(planeta)" TargetMode="External"/><Relationship Id="rId2" Type="http://schemas.openxmlformats.org/officeDocument/2006/relationships/hyperlink" Target="https://es.wikipedia.org/wiki/Marte_(planeta)" TargetMode="External"/><Relationship Id="rId1" Type="http://schemas.openxmlformats.org/officeDocument/2006/relationships/slideLayout" Target="../slideLayouts/slideLayout2.xml"/><Relationship Id="rId6" Type="http://schemas.openxmlformats.org/officeDocument/2006/relationships/hyperlink" Target="https://es.wikipedia.org/wiki/Mercurio_(planeta)" TargetMode="External"/><Relationship Id="rId11" Type="http://schemas.openxmlformats.org/officeDocument/2006/relationships/hyperlink" Target="https://es.wikipedia.org/wiki/Saturno_(mitolog%C3%ADa)" TargetMode="External"/><Relationship Id="rId5" Type="http://schemas.openxmlformats.org/officeDocument/2006/relationships/hyperlink" Target="https://es.wikipedia.org/wiki/Venus_(mitolog%C3%ADa)" TargetMode="External"/><Relationship Id="rId15" Type="http://schemas.openxmlformats.org/officeDocument/2006/relationships/hyperlink" Target="https://es.wikipedia.org/wiki/Neptuno_(mitolog%C3%ADa)" TargetMode="External"/><Relationship Id="rId10" Type="http://schemas.openxmlformats.org/officeDocument/2006/relationships/hyperlink" Target="https://es.wikipedia.org/wiki/Saturno_(planeta)" TargetMode="External"/><Relationship Id="rId4" Type="http://schemas.openxmlformats.org/officeDocument/2006/relationships/hyperlink" Target="https://es.wikipedia.org/wiki/Venus_(planeta)" TargetMode="External"/><Relationship Id="rId9" Type="http://schemas.openxmlformats.org/officeDocument/2006/relationships/hyperlink" Target="https://es.wikipedia.org/wiki/J%C3%BApiter_(mitolog%C3%ADa)" TargetMode="External"/><Relationship Id="rId14" Type="http://schemas.openxmlformats.org/officeDocument/2006/relationships/hyperlink" Target="https://es.wikipedia.org/wiki/Neptuno_(plane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90086" y="951411"/>
            <a:ext cx="8825658" cy="3329581"/>
          </a:xfrm>
        </p:spPr>
        <p:txBody>
          <a:bodyPr/>
          <a:lstStyle/>
          <a:p>
            <a:pPr algn="ctr"/>
            <a:r>
              <a:rPr lang="es-MX" dirty="0" smtClean="0"/>
              <a:t>Análisis de la obra </a:t>
            </a:r>
            <a:r>
              <a:rPr lang="es-MX" sz="9600" dirty="0" smtClean="0"/>
              <a:t>Los Planetas</a:t>
            </a:r>
            <a:endParaRPr lang="es-MX" dirty="0"/>
          </a:p>
        </p:txBody>
      </p:sp>
      <p:sp>
        <p:nvSpPr>
          <p:cNvPr id="3" name="Subtítulo 2"/>
          <p:cNvSpPr>
            <a:spLocks noGrp="1"/>
          </p:cNvSpPr>
          <p:nvPr>
            <p:ph type="subTitle" idx="1"/>
          </p:nvPr>
        </p:nvSpPr>
        <p:spPr/>
        <p:txBody>
          <a:bodyPr>
            <a:normAutofit/>
          </a:bodyPr>
          <a:lstStyle/>
          <a:p>
            <a:r>
              <a:rPr lang="es-MX" sz="3200" b="1" dirty="0" err="1"/>
              <a:t>Gustavus</a:t>
            </a:r>
            <a:r>
              <a:rPr lang="es-MX" sz="3200" b="1" dirty="0"/>
              <a:t> Theodore von </a:t>
            </a:r>
            <a:r>
              <a:rPr lang="es-MX" sz="3200" b="1" dirty="0" err="1"/>
              <a:t>Holst</a:t>
            </a:r>
            <a:endParaRPr lang="es-MX" sz="3200" dirty="0"/>
          </a:p>
        </p:txBody>
      </p:sp>
      <p:sp>
        <p:nvSpPr>
          <p:cNvPr id="4" name="CuadroTexto 3"/>
          <p:cNvSpPr txBox="1"/>
          <p:nvPr/>
        </p:nvSpPr>
        <p:spPr>
          <a:xfrm>
            <a:off x="1390086" y="5755341"/>
            <a:ext cx="9439835" cy="379847"/>
          </a:xfrm>
          <a:prstGeom prst="rect">
            <a:avLst/>
          </a:prstGeom>
          <a:noFill/>
        </p:spPr>
        <p:txBody>
          <a:bodyPr wrap="square" rtlCol="0">
            <a:spAutoFit/>
          </a:bodyPr>
          <a:lstStyle/>
          <a:p>
            <a:r>
              <a:rPr lang="es-MX" dirty="0" smtClean="0">
                <a:solidFill>
                  <a:schemeClr val="accent5">
                    <a:lumMod val="60000"/>
                    <a:lumOff val="40000"/>
                  </a:schemeClr>
                </a:solidFill>
              </a:rPr>
              <a:t>Información de la Administración </a:t>
            </a:r>
            <a:r>
              <a:rPr lang="es-MX" dirty="0">
                <a:solidFill>
                  <a:schemeClr val="accent5">
                    <a:lumMod val="60000"/>
                    <a:lumOff val="40000"/>
                  </a:schemeClr>
                </a:solidFill>
              </a:rPr>
              <a:t>Nacional de la Aeronáutica y del Espacio</a:t>
            </a:r>
            <a:r>
              <a:rPr lang="es-MX" dirty="0" smtClean="0">
                <a:solidFill>
                  <a:schemeClr val="accent5">
                    <a:lumMod val="60000"/>
                    <a:lumOff val="40000"/>
                  </a:schemeClr>
                </a:solidFill>
              </a:rPr>
              <a:t> </a:t>
            </a:r>
            <a:r>
              <a:rPr lang="en-US" dirty="0" smtClean="0">
                <a:solidFill>
                  <a:schemeClr val="accent5">
                    <a:lumMod val="60000"/>
                    <a:lumOff val="40000"/>
                  </a:schemeClr>
                </a:solidFill>
              </a:rPr>
              <a:t>(NASA)</a:t>
            </a:r>
            <a:endParaRPr lang="es-MX" dirty="0">
              <a:solidFill>
                <a:schemeClr val="accent5">
                  <a:lumMod val="60000"/>
                  <a:lumOff val="40000"/>
                </a:schemeClr>
              </a:solidFill>
            </a:endParaRPr>
          </a:p>
        </p:txBody>
      </p:sp>
    </p:spTree>
    <p:extLst>
      <p:ext uri="{BB962C8B-B14F-4D97-AF65-F5344CB8AC3E}">
        <p14:creationId xmlns:p14="http://schemas.microsoft.com/office/powerpoint/2010/main" val="1585332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301" y="524563"/>
            <a:ext cx="10731636" cy="5967677"/>
          </a:xfrm>
        </p:spPr>
        <p:txBody>
          <a:bodyPr/>
          <a:lstStyle/>
          <a:p>
            <a:pPr fontAlgn="base"/>
            <a:r>
              <a:rPr lang="es-MX" b="1" dirty="0"/>
              <a:t>¿Cómo es la Tierra?</a:t>
            </a:r>
          </a:p>
          <a:p>
            <a:pPr fontAlgn="base"/>
            <a:r>
              <a:rPr lang="es-MX" dirty="0"/>
              <a:t>Nuestro hogar, el planeta Tierra, es un planeta terrestre y rocoso. Tiene una superficie sólida y activa con montañas, valles, cañones, llanuras y mucho más. La Tierra es especial porque es un planeta océano. El 70% de la superficie de la Tierra está cubierto por agua.</a:t>
            </a:r>
          </a:p>
          <a:p>
            <a:pPr fontAlgn="base"/>
            <a:r>
              <a:rPr lang="es-MX" dirty="0"/>
              <a:t>Nuestra atmósfera está compuesta en su mayoría de nitrógeno y tiene mucho oxígeno para que podamos respirar. La atmósfera también nos protege de los </a:t>
            </a:r>
            <a:r>
              <a:rPr lang="es-MX" dirty="0" err="1"/>
              <a:t>meteoroides</a:t>
            </a:r>
            <a:r>
              <a:rPr lang="es-MX" dirty="0"/>
              <a:t> que entran, muchos de los cuales se rompen en la atmósfera antes de que puedan chocar contra la superficie como los meteoritos.</a:t>
            </a:r>
          </a:p>
          <a:p>
            <a:r>
              <a:rPr lang="es-MX" dirty="0"/>
              <a:t>Dado que vivimos aquí, seguramente estarás pensando que sabemos todo acerca de la Tierra. En realidad, no es así. Es mucho lo que podemos aprender sobre el planeta en el que vivimos. En este momento, hay muchos satélites orbitando la Tierra y tomando fotografías y mediciones. De esta manera, podemos aprender más sobre el clima, los océanos, el suelo, los cambios climáticos y muchos otros temas importantes.</a:t>
            </a:r>
          </a:p>
        </p:txBody>
      </p:sp>
    </p:spTree>
    <p:extLst>
      <p:ext uri="{BB962C8B-B14F-4D97-AF65-F5344CB8AC3E}">
        <p14:creationId xmlns:p14="http://schemas.microsoft.com/office/powerpoint/2010/main" val="145873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Marte</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5" y="1092765"/>
            <a:ext cx="7460892" cy="5765235"/>
          </a:xfrm>
        </p:spPr>
      </p:pic>
    </p:spTree>
    <p:extLst>
      <p:ext uri="{BB962C8B-B14F-4D97-AF65-F5344CB8AC3E}">
        <p14:creationId xmlns:p14="http://schemas.microsoft.com/office/powerpoint/2010/main" val="678878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76741" y="472312"/>
            <a:ext cx="10561819" cy="5915425"/>
          </a:xfrm>
        </p:spPr>
        <p:txBody>
          <a:bodyPr/>
          <a:lstStyle/>
          <a:p>
            <a:pPr fontAlgn="base"/>
            <a:r>
              <a:rPr lang="es-MX" b="1" dirty="0"/>
              <a:t>¿Cómo es Marte?</a:t>
            </a:r>
          </a:p>
          <a:p>
            <a:pPr fontAlgn="base"/>
            <a:r>
              <a:rPr lang="es-MX" dirty="0"/>
              <a:t>Marte es un planeta desértico y frío. Es la mitad del tamaño de la Tierra. A veces, a Marte se lo llama el Planeta Rojo. Es rojo por el hierro oxidado en el suelo.</a:t>
            </a:r>
          </a:p>
          <a:p>
            <a:pPr fontAlgn="base"/>
            <a:r>
              <a:rPr lang="es-MX" dirty="0"/>
              <a:t>Como la Tierra, Marte tiene estaciones, casquetes polares, volcanes, cañones y clima. Tiene una atmósfera muy delgada hecha de dióxido de carbono, nitrógeno y argón.</a:t>
            </a:r>
          </a:p>
          <a:p>
            <a:pPr fontAlgn="base"/>
            <a:r>
              <a:rPr lang="es-MX" dirty="0"/>
              <a:t>Hay signos de antiguas inundaciones en Marte pero ahora el agua existe principalmente en la suciedad helada y en nubes delgadas. En algunas laderas marcianas, existe evidencia de agua líquida salada en el suelo.</a:t>
            </a:r>
          </a:p>
          <a:p>
            <a:pPr fontAlgn="base"/>
            <a:r>
              <a:rPr lang="es-MX" dirty="0"/>
              <a:t>Los científicos quieren saber si Marte puede haber tenido seres vivos en el pasado. Además, quieren saber si Marte podría albergar la vida ahora o en el futuro.</a:t>
            </a:r>
          </a:p>
          <a:p>
            <a:endParaRPr lang="es-MX" dirty="0"/>
          </a:p>
        </p:txBody>
      </p:sp>
    </p:spTree>
    <p:extLst>
      <p:ext uri="{BB962C8B-B14F-4D97-AF65-F5344CB8AC3E}">
        <p14:creationId xmlns:p14="http://schemas.microsoft.com/office/powerpoint/2010/main" val="30536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Júpiter</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5" y="1092765"/>
            <a:ext cx="7460892" cy="5765235"/>
          </a:xfrm>
        </p:spPr>
      </p:pic>
    </p:spTree>
    <p:extLst>
      <p:ext uri="{BB962C8B-B14F-4D97-AF65-F5344CB8AC3E}">
        <p14:creationId xmlns:p14="http://schemas.microsoft.com/office/powerpoint/2010/main" val="3224024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5930" y="616004"/>
            <a:ext cx="10509567" cy="5771733"/>
          </a:xfrm>
        </p:spPr>
        <p:txBody>
          <a:bodyPr/>
          <a:lstStyle/>
          <a:p>
            <a:pPr fontAlgn="base"/>
            <a:r>
              <a:rPr lang="es-MX" b="1" dirty="0"/>
              <a:t>¿Cómo es Júpiter?</a:t>
            </a:r>
          </a:p>
          <a:p>
            <a:r>
              <a:rPr lang="es-MX" dirty="0"/>
              <a:t>Júpiter es el planeta más grande de nuestro sistema solar. Es parecido a una estrella pero nunca lo suficientemente grande como para empezar a arder. Está cubierto de rayas de nubes arremolinadas. Tiene fuertes tormentas como la Gran Mancha Roja que ya ha durado cientos de años. Júpiter es un gigante gaseoso y no tiene una superficie sólida pero puede tener un núcleo interno sólido de aproximadamente el tamaño de la Tierra. Júpiter también tiene anillos pero son demasiado tenues para verlos muy bien.</a:t>
            </a:r>
          </a:p>
        </p:txBody>
      </p:sp>
    </p:spTree>
    <p:extLst>
      <p:ext uri="{BB962C8B-B14F-4D97-AF65-F5344CB8AC3E}">
        <p14:creationId xmlns:p14="http://schemas.microsoft.com/office/powerpoint/2010/main" val="248017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Saturno</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33" y="1084217"/>
            <a:ext cx="7471954" cy="5773783"/>
          </a:xfrm>
        </p:spPr>
      </p:pic>
    </p:spTree>
    <p:extLst>
      <p:ext uri="{BB962C8B-B14F-4D97-AF65-F5344CB8AC3E}">
        <p14:creationId xmlns:p14="http://schemas.microsoft.com/office/powerpoint/2010/main" val="747639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2960" y="535577"/>
            <a:ext cx="10607040" cy="5904411"/>
          </a:xfrm>
        </p:spPr>
        <p:txBody>
          <a:bodyPr/>
          <a:lstStyle/>
          <a:p>
            <a:pPr fontAlgn="base"/>
            <a:r>
              <a:rPr lang="es-MX" b="1" dirty="0"/>
              <a:t>¿Cómo es Saturno?</a:t>
            </a:r>
          </a:p>
          <a:p>
            <a:pPr fontAlgn="base"/>
            <a:r>
              <a:rPr lang="es-MX" dirty="0"/>
              <a:t>Saturno no es el único planeta que tiene anillos pero definitivamente tiene los más bellos. Los anillos que vemos están compuestos por grupos de pequeños aros que rodean a Saturno. Están hechos de pedazos de hielo y roca. Como Júpiter, Saturno es una pelota de hidrógeno y helio en gran parte.</a:t>
            </a:r>
          </a:p>
          <a:p>
            <a:pPr fontAlgn="base"/>
            <a:r>
              <a:rPr lang="es-MX" dirty="0"/>
              <a:t>Cuando Galileo Galilei vio a Saturno a través de un telescopio en el siglo XVII, no estaba seguro de lo que estaba viendo. Al principio, creyó que estaba mirando tres planetas, o un planeta con asas. Ahora, sabemos que esas "asas" resultaron ser los anillos de Saturno.</a:t>
            </a:r>
          </a:p>
          <a:p>
            <a:endParaRPr lang="es-MX" dirty="0"/>
          </a:p>
        </p:txBody>
      </p:sp>
    </p:spTree>
    <p:extLst>
      <p:ext uri="{BB962C8B-B14F-4D97-AF65-F5344CB8AC3E}">
        <p14:creationId xmlns:p14="http://schemas.microsoft.com/office/powerpoint/2010/main" val="260036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Urano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052389"/>
            <a:ext cx="7513143" cy="5805611"/>
          </a:xfrm>
        </p:spPr>
      </p:pic>
    </p:spTree>
    <p:extLst>
      <p:ext uri="{BB962C8B-B14F-4D97-AF65-F5344CB8AC3E}">
        <p14:creationId xmlns:p14="http://schemas.microsoft.com/office/powerpoint/2010/main" val="3165530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8992" y="524564"/>
            <a:ext cx="10535694" cy="5889299"/>
          </a:xfrm>
        </p:spPr>
        <p:txBody>
          <a:bodyPr/>
          <a:lstStyle/>
          <a:p>
            <a:pPr fontAlgn="base"/>
            <a:r>
              <a:rPr lang="es-MX" b="1" dirty="0"/>
              <a:t>¿Cómo es Urano?</a:t>
            </a:r>
          </a:p>
          <a:p>
            <a:pPr fontAlgn="base"/>
            <a:r>
              <a:rPr lang="es-MX" dirty="0"/>
              <a:t>Urano está compuesto de agua, metano y amoniaco sobre un pequeño centro rocoso. Su atmósfera está compuesta de hidrógeno y helio como Júpiter y Saturno pero además contiene metano. El metano es lo que le da a Urano el color azul.</a:t>
            </a:r>
          </a:p>
          <a:p>
            <a:r>
              <a:rPr lang="es-MX" dirty="0"/>
              <a:t>Urano también tiene unos tenues anillos. Los anillos internos son angostos y oscuros. Los anillos externos tienen colores vivos y son más fáciles de ver. Como Venus, Urano rota en dirección opuesta a la de la mayoría de los otros planetas. Y, a diferencia de cualquier otro planeta, Urano rota de lado.</a:t>
            </a:r>
          </a:p>
        </p:txBody>
      </p:sp>
    </p:spTree>
    <p:extLst>
      <p:ext uri="{BB962C8B-B14F-4D97-AF65-F5344CB8AC3E}">
        <p14:creationId xmlns:p14="http://schemas.microsoft.com/office/powerpoint/2010/main" val="55309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Neptuno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5" y="1092765"/>
            <a:ext cx="7460892" cy="5765235"/>
          </a:xfrm>
        </p:spPr>
      </p:pic>
    </p:spTree>
    <p:extLst>
      <p:ext uri="{BB962C8B-B14F-4D97-AF65-F5344CB8AC3E}">
        <p14:creationId xmlns:p14="http://schemas.microsoft.com/office/powerpoint/2010/main" val="1723127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Sistema Solar</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81" y="1042295"/>
            <a:ext cx="7526206" cy="5815705"/>
          </a:xfrm>
        </p:spPr>
      </p:pic>
    </p:spTree>
    <p:extLst>
      <p:ext uri="{BB962C8B-B14F-4D97-AF65-F5344CB8AC3E}">
        <p14:creationId xmlns:p14="http://schemas.microsoft.com/office/powerpoint/2010/main" val="34904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6024" y="587829"/>
            <a:ext cx="10345782" cy="5734593"/>
          </a:xfrm>
        </p:spPr>
        <p:txBody>
          <a:bodyPr/>
          <a:lstStyle/>
          <a:p>
            <a:pPr fontAlgn="base"/>
            <a:r>
              <a:rPr lang="es-MX" b="1" dirty="0"/>
              <a:t>¿Cómo es Neptuno?</a:t>
            </a:r>
          </a:p>
          <a:p>
            <a:pPr fontAlgn="base"/>
            <a:r>
              <a:rPr lang="es-MX" dirty="0"/>
              <a:t>Neptuno es oscuro, frío y muy ventoso. Es el último de los planetas de nuestro sistema solar. Está más de 30 veces tan lejos del Sol como de la Tierra. Neptuno es muy parecido a Urano. Está compuesto de una espesa mezcla de agua, amoniaco y metano sobre un centro sólido del tamaño de la Tierra. Su atmósfera se compone de hidrógeno, helio y metano. El metano le da a Neptuno el mismo color azul de Urano. Neptuno tiene seis anillos que no se ven fácilmente.</a:t>
            </a:r>
          </a:p>
          <a:p>
            <a:endParaRPr lang="es-MX" dirty="0"/>
          </a:p>
        </p:txBody>
      </p:sp>
    </p:spTree>
    <p:extLst>
      <p:ext uri="{BB962C8B-B14F-4D97-AF65-F5344CB8AC3E}">
        <p14:creationId xmlns:p14="http://schemas.microsoft.com/office/powerpoint/2010/main" val="939040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Plutón</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827" y="1071154"/>
            <a:ext cx="7488859" cy="5786846"/>
          </a:xfrm>
        </p:spPr>
      </p:pic>
    </p:spTree>
    <p:extLst>
      <p:ext uri="{BB962C8B-B14F-4D97-AF65-F5344CB8AC3E}">
        <p14:creationId xmlns:p14="http://schemas.microsoft.com/office/powerpoint/2010/main" val="2275352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5929" y="524564"/>
            <a:ext cx="10470380" cy="5902362"/>
          </a:xfrm>
        </p:spPr>
        <p:txBody>
          <a:bodyPr>
            <a:normAutofit fontScale="92500" lnSpcReduction="20000"/>
          </a:bodyPr>
          <a:lstStyle/>
          <a:p>
            <a:r>
              <a:rPr lang="es-MX" b="1" dirty="0"/>
              <a:t>¿Cómo es </a:t>
            </a:r>
            <a:r>
              <a:rPr lang="es-MX" b="1" dirty="0" smtClean="0"/>
              <a:t>Plutón?</a:t>
            </a:r>
            <a:endParaRPr lang="es-MX" b="1" dirty="0"/>
          </a:p>
          <a:p>
            <a:r>
              <a:rPr lang="es-MX" dirty="0"/>
              <a:t>El ancho de Plutón equivale solamente a la mitad de los Estados Unidos. Caronte tiene aproximadamente la mitad del tamaño de Plutón. En comparación con su planeta, ¡Caronte es la luna más grande del sistema solar</a:t>
            </a:r>
            <a:r>
              <a:rPr lang="es-MX" dirty="0" smtClean="0"/>
              <a:t>!</a:t>
            </a:r>
          </a:p>
          <a:p>
            <a:r>
              <a:rPr lang="es-MX" dirty="0"/>
              <a:t>El resto de los planetas viajan alrededor del sol en círculos casi perfectos. ¡Pero no Plutón! Hace un recorrido elíptico, con el Sol situado lejos de su centro. Aún más, su recorrido se inclina bastante del plano ordenado en el cual el resto de los planetas giran alrededor del Sol. (Mercurio también tiene una órbita un poco elíptica, pero nunca tanto como la de Plutón).</a:t>
            </a:r>
          </a:p>
          <a:p>
            <a:r>
              <a:rPr lang="es-MX" dirty="0"/>
              <a:t>En comparación con la mayoría de los planetas y sus lunas, todo el sistema de Plutón-Caronte está inclinado hacia un lado. Plutón gira alrededor del Sol como una rueda con su eje de rotación apuntando hacia el Sol. Urano también rota de costado. Los ejes de rotación de los demás planetas son más o menos perpendiculares al plano de sus órbitas.</a:t>
            </a:r>
          </a:p>
          <a:p>
            <a:pPr fontAlgn="base"/>
            <a:r>
              <a:rPr lang="es-MX" dirty="0"/>
              <a:t>Si vivieras en Plutón, tendrías que esperar 248 años terrestres para celebrar tu primer cumpleaños en años de Plutón.</a:t>
            </a:r>
          </a:p>
          <a:p>
            <a:pPr fontAlgn="base"/>
            <a:r>
              <a:rPr lang="es-MX" dirty="0"/>
              <a:t>Si vivieras en Plutón, verías a Caronte desde un solo lado del planeta. La órbita de Caronte alrededor de Plutón tarda unos seis días terrestres y medio. El día de Plutón (es decir, una rotación completa) tarda exactamente la misma cantidad de tiempo. Por lo tanto, Caronte siempre "permanece" sobre el mismo lugar de la superficie de Plutón, y el mismo lado de Plutón siempre apunta hacia Caronte.</a:t>
            </a:r>
          </a:p>
          <a:p>
            <a:endParaRPr lang="es-MX" dirty="0"/>
          </a:p>
        </p:txBody>
      </p:sp>
    </p:spTree>
    <p:extLst>
      <p:ext uri="{BB962C8B-B14F-4D97-AF65-F5344CB8AC3E}">
        <p14:creationId xmlns:p14="http://schemas.microsoft.com/office/powerpoint/2010/main" val="2016239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458" y="352697"/>
            <a:ext cx="10685416" cy="6126479"/>
          </a:xfrm>
        </p:spPr>
        <p:txBody>
          <a:bodyPr/>
          <a:lstStyle/>
          <a:p>
            <a:pPr marL="0" indent="0">
              <a:buNone/>
            </a:pPr>
            <a:r>
              <a:rPr lang="es-MX" sz="3600" dirty="0"/>
              <a:t>La suite está formada por los siguientes movimientos:</a:t>
            </a:r>
          </a:p>
          <a:p>
            <a:r>
              <a:rPr lang="es-MX" sz="3600" dirty="0">
                <a:hlinkClick r:id="rId2" tooltip="Marte (planeta)"/>
              </a:rPr>
              <a:t>Marte</a:t>
            </a:r>
            <a:r>
              <a:rPr lang="es-MX" sz="3600" dirty="0"/>
              <a:t>, el </a:t>
            </a:r>
            <a:r>
              <a:rPr lang="es-MX" sz="3600" dirty="0">
                <a:hlinkClick r:id="rId3" tooltip="Marte (mitología)"/>
              </a:rPr>
              <a:t>portador de la guerra</a:t>
            </a:r>
            <a:r>
              <a:rPr lang="es-MX" sz="3600" dirty="0"/>
              <a:t>.</a:t>
            </a:r>
          </a:p>
          <a:p>
            <a:r>
              <a:rPr lang="es-MX" sz="3600" dirty="0">
                <a:hlinkClick r:id="rId4" tooltip="Venus (planeta)"/>
              </a:rPr>
              <a:t>Venus</a:t>
            </a:r>
            <a:r>
              <a:rPr lang="es-MX" sz="3600" dirty="0"/>
              <a:t>, el </a:t>
            </a:r>
            <a:r>
              <a:rPr lang="es-MX" sz="3600" dirty="0">
                <a:hlinkClick r:id="rId5" tooltip="Venus (mitología)"/>
              </a:rPr>
              <a:t>portador de la paz</a:t>
            </a:r>
            <a:r>
              <a:rPr lang="es-MX" sz="3600" dirty="0"/>
              <a:t>.</a:t>
            </a:r>
          </a:p>
          <a:p>
            <a:r>
              <a:rPr lang="es-MX" sz="3600" dirty="0">
                <a:hlinkClick r:id="rId6" tooltip="Mercurio (planeta)"/>
              </a:rPr>
              <a:t>Mercurio</a:t>
            </a:r>
            <a:r>
              <a:rPr lang="es-MX" sz="3600" dirty="0"/>
              <a:t>, el </a:t>
            </a:r>
            <a:r>
              <a:rPr lang="es-MX" sz="3600" dirty="0">
                <a:hlinkClick r:id="rId7" tooltip="Mercurio (mitología)"/>
              </a:rPr>
              <a:t>mensajero alado</a:t>
            </a:r>
            <a:r>
              <a:rPr lang="es-MX" sz="3600" dirty="0"/>
              <a:t>.</a:t>
            </a:r>
          </a:p>
          <a:p>
            <a:r>
              <a:rPr lang="es-MX" sz="3600" dirty="0">
                <a:hlinkClick r:id="rId8" tooltip="Júpiter (planeta)"/>
              </a:rPr>
              <a:t>Júpiter</a:t>
            </a:r>
            <a:r>
              <a:rPr lang="es-MX" sz="3600" dirty="0"/>
              <a:t>, el </a:t>
            </a:r>
            <a:r>
              <a:rPr lang="es-MX" sz="3600" dirty="0">
                <a:hlinkClick r:id="rId9" tooltip="Júpiter (mitología)"/>
              </a:rPr>
              <a:t>portador de la alegría</a:t>
            </a:r>
            <a:r>
              <a:rPr lang="es-MX" sz="3600" dirty="0"/>
              <a:t>.</a:t>
            </a:r>
          </a:p>
          <a:p>
            <a:r>
              <a:rPr lang="es-MX" sz="3600" dirty="0">
                <a:hlinkClick r:id="rId10" tooltip="Saturno (planeta)"/>
              </a:rPr>
              <a:t>Saturno</a:t>
            </a:r>
            <a:r>
              <a:rPr lang="es-MX" sz="3600" dirty="0"/>
              <a:t>, el </a:t>
            </a:r>
            <a:r>
              <a:rPr lang="es-MX" sz="3600" dirty="0">
                <a:hlinkClick r:id="rId11" tooltip="Saturno (mitología)"/>
              </a:rPr>
              <a:t>portador de la vejez</a:t>
            </a:r>
            <a:r>
              <a:rPr lang="es-MX" sz="3600" dirty="0"/>
              <a:t>.</a:t>
            </a:r>
          </a:p>
          <a:p>
            <a:r>
              <a:rPr lang="es-MX" sz="3600" dirty="0">
                <a:hlinkClick r:id="rId12" tooltip="Urano (planeta)"/>
              </a:rPr>
              <a:t>Urano</a:t>
            </a:r>
            <a:r>
              <a:rPr lang="es-MX" sz="3600" dirty="0"/>
              <a:t>, el </a:t>
            </a:r>
            <a:r>
              <a:rPr lang="es-MX" sz="3600" dirty="0">
                <a:hlinkClick r:id="rId13" tooltip="Urano (mitología)"/>
              </a:rPr>
              <a:t>mago</a:t>
            </a:r>
            <a:r>
              <a:rPr lang="es-MX" sz="3600" dirty="0"/>
              <a:t>.</a:t>
            </a:r>
          </a:p>
          <a:p>
            <a:r>
              <a:rPr lang="es-MX" sz="3600" dirty="0">
                <a:hlinkClick r:id="rId14" tooltip="Neptuno (planeta)"/>
              </a:rPr>
              <a:t>Neptuno</a:t>
            </a:r>
            <a:r>
              <a:rPr lang="es-MX" sz="3600" dirty="0"/>
              <a:t>, el </a:t>
            </a:r>
            <a:r>
              <a:rPr lang="es-MX" sz="3600" dirty="0">
                <a:hlinkClick r:id="rId15" tooltip="Neptuno (mitología)"/>
              </a:rPr>
              <a:t>místico</a:t>
            </a:r>
            <a:r>
              <a:rPr lang="es-MX" sz="3600" dirty="0"/>
              <a:t>.</a:t>
            </a:r>
          </a:p>
          <a:p>
            <a:endParaRPr lang="es-MX" dirty="0"/>
          </a:p>
        </p:txBody>
      </p:sp>
    </p:spTree>
    <p:extLst>
      <p:ext uri="{BB962C8B-B14F-4D97-AF65-F5344CB8AC3E}">
        <p14:creationId xmlns:p14="http://schemas.microsoft.com/office/powerpoint/2010/main" val="428700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891" y="457200"/>
            <a:ext cx="10789919" cy="5995851"/>
          </a:xfrm>
        </p:spPr>
        <p:txBody>
          <a:bodyPr>
            <a:normAutofit/>
          </a:bodyPr>
          <a:lstStyle/>
          <a:p>
            <a:r>
              <a:rPr lang="en-US" sz="2800" dirty="0" smtClean="0">
                <a:latin typeface="+mn-lt"/>
              </a:rPr>
              <a:t>El </a:t>
            </a:r>
            <a:r>
              <a:rPr lang="en-US" sz="2800" dirty="0" err="1" smtClean="0">
                <a:latin typeface="+mn-lt"/>
              </a:rPr>
              <a:t>propósito</a:t>
            </a:r>
            <a:r>
              <a:rPr lang="en-US" sz="2800" dirty="0" smtClean="0">
                <a:latin typeface="+mn-lt"/>
              </a:rPr>
              <a:t> de </a:t>
            </a:r>
            <a:r>
              <a:rPr lang="en-US" sz="2800" dirty="0" err="1" smtClean="0">
                <a:latin typeface="+mn-lt"/>
              </a:rPr>
              <a:t>este</a:t>
            </a:r>
            <a:r>
              <a:rPr lang="en-US" sz="2800" dirty="0" smtClean="0">
                <a:latin typeface="+mn-lt"/>
              </a:rPr>
              <a:t> </a:t>
            </a:r>
            <a:r>
              <a:rPr lang="en-US" sz="2800" dirty="0" err="1" smtClean="0">
                <a:latin typeface="+mn-lt"/>
              </a:rPr>
              <a:t>trabajo</a:t>
            </a:r>
            <a:r>
              <a:rPr lang="en-US" sz="2800" dirty="0" smtClean="0">
                <a:latin typeface="+mn-lt"/>
              </a:rPr>
              <a:t> </a:t>
            </a:r>
            <a:r>
              <a:rPr lang="en-US" sz="2800" dirty="0" err="1" smtClean="0">
                <a:latin typeface="+mn-lt"/>
              </a:rPr>
              <a:t>es</a:t>
            </a:r>
            <a:r>
              <a:rPr lang="en-US" sz="2800" dirty="0" smtClean="0">
                <a:latin typeface="+mn-lt"/>
              </a:rPr>
              <a:t> </a:t>
            </a:r>
            <a:r>
              <a:rPr lang="en-US" sz="2800" dirty="0" err="1" smtClean="0">
                <a:latin typeface="+mn-lt"/>
              </a:rPr>
              <a:t>dar</a:t>
            </a:r>
            <a:r>
              <a:rPr lang="en-US" sz="2800" dirty="0" smtClean="0">
                <a:latin typeface="+mn-lt"/>
              </a:rPr>
              <a:t> a </a:t>
            </a:r>
            <a:r>
              <a:rPr lang="en-US" sz="2800" dirty="0" err="1" smtClean="0">
                <a:latin typeface="+mn-lt"/>
              </a:rPr>
              <a:t>conocer</a:t>
            </a:r>
            <a:r>
              <a:rPr lang="en-US" sz="2800" dirty="0" smtClean="0">
                <a:latin typeface="+mn-lt"/>
              </a:rPr>
              <a:t> entre </a:t>
            </a:r>
            <a:r>
              <a:rPr lang="en-US" sz="2800" dirty="0" err="1" smtClean="0">
                <a:latin typeface="+mn-lt"/>
              </a:rPr>
              <a:t>los</a:t>
            </a:r>
            <a:r>
              <a:rPr lang="en-US" sz="2800" dirty="0" smtClean="0">
                <a:latin typeface="+mn-lt"/>
              </a:rPr>
              <a:t> </a:t>
            </a:r>
            <a:r>
              <a:rPr lang="en-US" sz="2800" dirty="0" err="1" smtClean="0">
                <a:latin typeface="+mn-lt"/>
              </a:rPr>
              <a:t>estudiantes</a:t>
            </a:r>
            <a:r>
              <a:rPr lang="en-US" sz="2800" dirty="0" smtClean="0">
                <a:latin typeface="+mn-lt"/>
              </a:rPr>
              <a:t> de la </a:t>
            </a:r>
            <a:r>
              <a:rPr lang="en-US" sz="2800" dirty="0" err="1" smtClean="0">
                <a:latin typeface="+mn-lt"/>
              </a:rPr>
              <a:t>asignatura</a:t>
            </a:r>
            <a:r>
              <a:rPr lang="en-US" sz="2800" dirty="0" smtClean="0">
                <a:latin typeface="+mn-lt"/>
              </a:rPr>
              <a:t> de </a:t>
            </a:r>
            <a:r>
              <a:rPr lang="en-US" sz="2800" dirty="0" err="1" smtClean="0">
                <a:latin typeface="+mn-lt"/>
              </a:rPr>
              <a:t>Teoría</a:t>
            </a:r>
            <a:r>
              <a:rPr lang="en-US" sz="2800" dirty="0" smtClean="0">
                <a:latin typeface="+mn-lt"/>
              </a:rPr>
              <a:t> de la </a:t>
            </a:r>
            <a:r>
              <a:rPr lang="en-US" sz="2800" dirty="0" err="1" smtClean="0">
                <a:latin typeface="+mn-lt"/>
              </a:rPr>
              <a:t>Computación</a:t>
            </a:r>
            <a:r>
              <a:rPr lang="en-US" sz="2800" dirty="0" smtClean="0">
                <a:latin typeface="+mn-lt"/>
              </a:rPr>
              <a:t> la </a:t>
            </a:r>
            <a:r>
              <a:rPr lang="en-US" sz="2800" dirty="0" err="1" smtClean="0">
                <a:latin typeface="+mn-lt"/>
              </a:rPr>
              <a:t>obra</a:t>
            </a:r>
            <a:r>
              <a:rPr lang="en-US" sz="2800" dirty="0">
                <a:latin typeface="+mn-lt"/>
              </a:rPr>
              <a:t> </a:t>
            </a:r>
            <a:r>
              <a:rPr lang="en-US" sz="2800" dirty="0" err="1" smtClean="0">
                <a:latin typeface="+mn-lt"/>
              </a:rPr>
              <a:t>enunciada</a:t>
            </a:r>
            <a:r>
              <a:rPr lang="en-US" sz="2800" dirty="0" smtClean="0">
                <a:latin typeface="+mn-lt"/>
              </a:rPr>
              <a:t> </a:t>
            </a:r>
            <a:r>
              <a:rPr lang="en-US" sz="2800" dirty="0" err="1" smtClean="0">
                <a:latin typeface="+mn-lt"/>
              </a:rPr>
              <a:t>anteriormente</a:t>
            </a:r>
            <a:r>
              <a:rPr lang="en-US" sz="2800" dirty="0">
                <a:latin typeface="+mn-lt"/>
              </a:rPr>
              <a:t>,</a:t>
            </a:r>
            <a:r>
              <a:rPr lang="en-US" sz="2800" dirty="0" smtClean="0">
                <a:latin typeface="+mn-lt"/>
              </a:rPr>
              <a:t> que </a:t>
            </a:r>
            <a:r>
              <a:rPr lang="es-MX" sz="2800" dirty="0" smtClean="0">
                <a:latin typeface="+mn-lt"/>
              </a:rPr>
              <a:t>fue </a:t>
            </a:r>
            <a:r>
              <a:rPr lang="es-MX" sz="2800" dirty="0">
                <a:latin typeface="+mn-lt"/>
              </a:rPr>
              <a:t>compuesta entre 1914 y 1916 y presentada en 1918. Es </a:t>
            </a:r>
            <a:r>
              <a:rPr lang="es-MX" sz="2800" dirty="0" smtClean="0">
                <a:latin typeface="+mn-lt"/>
              </a:rPr>
              <a:t>una suite</a:t>
            </a:r>
            <a:r>
              <a:rPr lang="es-MX" sz="2800" dirty="0">
                <a:latin typeface="+mn-lt"/>
              </a:rPr>
              <a:t> de </a:t>
            </a:r>
            <a:r>
              <a:rPr lang="es-MX" sz="2800" dirty="0" smtClean="0">
                <a:latin typeface="+mn-lt"/>
              </a:rPr>
              <a:t>siete movimientos</a:t>
            </a:r>
            <a:r>
              <a:rPr lang="es-MX" sz="2800" dirty="0">
                <a:latin typeface="+mn-lt"/>
              </a:rPr>
              <a:t> a cada uno de los cuales </a:t>
            </a:r>
            <a:r>
              <a:rPr lang="es-MX" sz="2800" dirty="0" err="1">
                <a:latin typeface="+mn-lt"/>
              </a:rPr>
              <a:t>Holst</a:t>
            </a:r>
            <a:r>
              <a:rPr lang="es-MX" sz="2800" dirty="0">
                <a:latin typeface="+mn-lt"/>
              </a:rPr>
              <a:t> le dio el nombre de </a:t>
            </a:r>
            <a:r>
              <a:rPr lang="es-MX" sz="2800" dirty="0" smtClean="0">
                <a:latin typeface="+mn-lt"/>
              </a:rPr>
              <a:t>un planeta (y </a:t>
            </a:r>
            <a:r>
              <a:rPr lang="es-MX" sz="2800" dirty="0">
                <a:latin typeface="+mn-lt"/>
              </a:rPr>
              <a:t>su </a:t>
            </a:r>
            <a:r>
              <a:rPr lang="es-MX" sz="2800" dirty="0" smtClean="0">
                <a:latin typeface="+mn-lt"/>
              </a:rPr>
              <a:t>correspondiente deidad</a:t>
            </a:r>
            <a:r>
              <a:rPr lang="es-MX" sz="2800" dirty="0">
                <a:latin typeface="+mn-lt"/>
              </a:rPr>
              <a:t> en </a:t>
            </a:r>
            <a:r>
              <a:rPr lang="es-MX" sz="2800" dirty="0" smtClean="0">
                <a:latin typeface="+mn-lt"/>
              </a:rPr>
              <a:t>la mitología grecorromana).</a:t>
            </a:r>
            <a:endParaRPr lang="es-MX" sz="2800" dirty="0">
              <a:latin typeface="+mn-lt"/>
            </a:endParaRPr>
          </a:p>
          <a:p>
            <a:r>
              <a:rPr lang="en-US" sz="2800" dirty="0" smtClean="0">
                <a:latin typeface="+mn-lt"/>
              </a:rPr>
              <a:t>Se </a:t>
            </a:r>
            <a:r>
              <a:rPr lang="en-US" sz="2800" dirty="0" err="1" smtClean="0">
                <a:latin typeface="+mn-lt"/>
              </a:rPr>
              <a:t>pretende</a:t>
            </a:r>
            <a:r>
              <a:rPr lang="en-US" sz="2800" dirty="0" smtClean="0">
                <a:latin typeface="+mn-lt"/>
              </a:rPr>
              <a:t> que </a:t>
            </a:r>
            <a:r>
              <a:rPr lang="en-US" sz="2800" dirty="0" err="1" smtClean="0">
                <a:latin typeface="+mn-lt"/>
              </a:rPr>
              <a:t>los</a:t>
            </a:r>
            <a:r>
              <a:rPr lang="en-US" sz="2800" dirty="0" smtClean="0">
                <a:latin typeface="+mn-lt"/>
              </a:rPr>
              <a:t> </a:t>
            </a:r>
            <a:r>
              <a:rPr lang="en-US" sz="2800" dirty="0" err="1" smtClean="0">
                <a:latin typeface="+mn-lt"/>
              </a:rPr>
              <a:t>estudiantes</a:t>
            </a:r>
            <a:r>
              <a:rPr lang="en-US" sz="2800" dirty="0" smtClean="0">
                <a:latin typeface="+mn-lt"/>
              </a:rPr>
              <a:t> </a:t>
            </a:r>
            <a:r>
              <a:rPr lang="en-US" sz="2800" dirty="0" err="1" smtClean="0">
                <a:latin typeface="+mn-lt"/>
              </a:rPr>
              <a:t>realicen</a:t>
            </a:r>
            <a:r>
              <a:rPr lang="en-US" sz="2800" dirty="0" smtClean="0">
                <a:latin typeface="+mn-lt"/>
              </a:rPr>
              <a:t> </a:t>
            </a:r>
            <a:r>
              <a:rPr lang="en-US" sz="2800" dirty="0" err="1" smtClean="0">
                <a:latin typeface="+mn-lt"/>
              </a:rPr>
              <a:t>actividades</a:t>
            </a:r>
            <a:r>
              <a:rPr lang="en-US" sz="2800" dirty="0" smtClean="0">
                <a:latin typeface="+mn-lt"/>
              </a:rPr>
              <a:t> que les </a:t>
            </a:r>
            <a:r>
              <a:rPr lang="en-US" sz="2800" dirty="0" err="1" smtClean="0">
                <a:latin typeface="+mn-lt"/>
              </a:rPr>
              <a:t>enriquezcan</a:t>
            </a:r>
            <a:r>
              <a:rPr lang="en-US" sz="2800" dirty="0" smtClean="0">
                <a:latin typeface="+mn-lt"/>
              </a:rPr>
              <a:t> </a:t>
            </a:r>
            <a:r>
              <a:rPr lang="en-US" sz="2800" dirty="0" err="1" smtClean="0">
                <a:latin typeface="+mn-lt"/>
              </a:rPr>
              <a:t>en</a:t>
            </a:r>
            <a:r>
              <a:rPr lang="en-US" sz="2800" dirty="0" smtClean="0">
                <a:latin typeface="+mn-lt"/>
              </a:rPr>
              <a:t> </a:t>
            </a:r>
            <a:r>
              <a:rPr lang="en-US" sz="2800" dirty="0" err="1" smtClean="0">
                <a:latin typeface="+mn-lt"/>
              </a:rPr>
              <a:t>sus</a:t>
            </a:r>
            <a:r>
              <a:rPr lang="en-US" sz="2800" dirty="0" smtClean="0">
                <a:latin typeface="+mn-lt"/>
              </a:rPr>
              <a:t> </a:t>
            </a:r>
            <a:r>
              <a:rPr lang="en-US" sz="2800" dirty="0" err="1" smtClean="0">
                <a:latin typeface="+mn-lt"/>
              </a:rPr>
              <a:t>conocimientos</a:t>
            </a:r>
            <a:r>
              <a:rPr lang="en-US" sz="2800" dirty="0" smtClean="0">
                <a:latin typeface="+mn-lt"/>
              </a:rPr>
              <a:t> </a:t>
            </a:r>
            <a:r>
              <a:rPr lang="en-US" sz="2800" dirty="0" err="1" smtClean="0">
                <a:latin typeface="+mn-lt"/>
              </a:rPr>
              <a:t>sobre</a:t>
            </a:r>
            <a:r>
              <a:rPr lang="en-US" sz="2800" dirty="0" smtClean="0">
                <a:latin typeface="+mn-lt"/>
              </a:rPr>
              <a:t> arte y </a:t>
            </a:r>
            <a:r>
              <a:rPr lang="en-US" sz="2800" dirty="0" err="1" smtClean="0">
                <a:latin typeface="+mn-lt"/>
              </a:rPr>
              <a:t>puedan</a:t>
            </a:r>
            <a:r>
              <a:rPr lang="en-US" sz="2800" dirty="0" smtClean="0">
                <a:latin typeface="+mn-lt"/>
              </a:rPr>
              <a:t> </a:t>
            </a:r>
            <a:r>
              <a:rPr lang="en-US" sz="2800" dirty="0" err="1" smtClean="0">
                <a:latin typeface="+mn-lt"/>
              </a:rPr>
              <a:t>obtener</a:t>
            </a:r>
            <a:r>
              <a:rPr lang="en-US" sz="2800" dirty="0" smtClean="0">
                <a:latin typeface="+mn-lt"/>
              </a:rPr>
              <a:t> </a:t>
            </a:r>
            <a:r>
              <a:rPr lang="en-US" sz="2800" dirty="0" err="1" smtClean="0">
                <a:latin typeface="+mn-lt"/>
              </a:rPr>
              <a:t>una</a:t>
            </a:r>
            <a:r>
              <a:rPr lang="en-US" sz="2800" dirty="0" smtClean="0">
                <a:latin typeface="+mn-lt"/>
              </a:rPr>
              <a:t> </a:t>
            </a:r>
            <a:r>
              <a:rPr lang="en-US" sz="2800" dirty="0" err="1" smtClean="0">
                <a:latin typeface="+mn-lt"/>
              </a:rPr>
              <a:t>formación</a:t>
            </a:r>
            <a:r>
              <a:rPr lang="en-US" sz="2800" dirty="0" smtClean="0">
                <a:latin typeface="+mn-lt"/>
              </a:rPr>
              <a:t> </a:t>
            </a:r>
            <a:r>
              <a:rPr lang="en-US" sz="2800" dirty="0" err="1" smtClean="0">
                <a:latin typeface="+mn-lt"/>
              </a:rPr>
              <a:t>más</a:t>
            </a:r>
            <a:r>
              <a:rPr lang="en-US" sz="2800" dirty="0" smtClean="0">
                <a:latin typeface="+mn-lt"/>
              </a:rPr>
              <a:t> integral para </a:t>
            </a:r>
            <a:r>
              <a:rPr lang="en-US" sz="2800" dirty="0" err="1" smtClean="0">
                <a:latin typeface="+mn-lt"/>
              </a:rPr>
              <a:t>mejorar</a:t>
            </a:r>
            <a:r>
              <a:rPr lang="en-US" sz="2800" dirty="0" smtClean="0">
                <a:latin typeface="+mn-lt"/>
              </a:rPr>
              <a:t> </a:t>
            </a:r>
            <a:r>
              <a:rPr lang="en-US" sz="2800" dirty="0" err="1" smtClean="0">
                <a:latin typeface="+mn-lt"/>
              </a:rPr>
              <a:t>sus</a:t>
            </a:r>
            <a:r>
              <a:rPr lang="en-US" sz="2800" dirty="0" smtClean="0">
                <a:latin typeface="+mn-lt"/>
              </a:rPr>
              <a:t> </a:t>
            </a:r>
            <a:r>
              <a:rPr lang="en-US" sz="2800" dirty="0" err="1" smtClean="0">
                <a:latin typeface="+mn-lt"/>
              </a:rPr>
              <a:t>perfil</a:t>
            </a:r>
            <a:r>
              <a:rPr lang="en-US" sz="2800" dirty="0" smtClean="0">
                <a:latin typeface="+mn-lt"/>
              </a:rPr>
              <a:t> </a:t>
            </a:r>
            <a:r>
              <a:rPr lang="en-US" sz="2800" dirty="0" err="1" smtClean="0">
                <a:latin typeface="+mn-lt"/>
              </a:rPr>
              <a:t>como</a:t>
            </a:r>
            <a:r>
              <a:rPr lang="en-US" sz="2800" dirty="0" smtClean="0">
                <a:latin typeface="+mn-lt"/>
              </a:rPr>
              <a:t> professional.</a:t>
            </a:r>
          </a:p>
          <a:p>
            <a:r>
              <a:rPr lang="en-US" sz="2800" dirty="0" err="1" smtClean="0">
                <a:latin typeface="+mn-lt"/>
              </a:rPr>
              <a:t>Esperamos</a:t>
            </a:r>
            <a:r>
              <a:rPr lang="en-US" sz="2800" dirty="0" smtClean="0">
                <a:latin typeface="+mn-lt"/>
              </a:rPr>
              <a:t> que sea de real </a:t>
            </a:r>
            <a:r>
              <a:rPr lang="en-US" sz="2800" dirty="0" err="1" smtClean="0">
                <a:latin typeface="+mn-lt"/>
              </a:rPr>
              <a:t>utilidad</a:t>
            </a:r>
            <a:r>
              <a:rPr lang="en-US" sz="2800" dirty="0" smtClean="0">
                <a:latin typeface="+mn-lt"/>
              </a:rPr>
              <a:t> y </a:t>
            </a:r>
            <a:r>
              <a:rPr lang="en-US" sz="2800" dirty="0" err="1" smtClean="0">
                <a:latin typeface="+mn-lt"/>
              </a:rPr>
              <a:t>en</a:t>
            </a:r>
            <a:r>
              <a:rPr lang="en-US" sz="2800" dirty="0" smtClean="0">
                <a:latin typeface="+mn-lt"/>
              </a:rPr>
              <a:t> </a:t>
            </a:r>
            <a:r>
              <a:rPr lang="en-US" sz="2800" dirty="0" err="1" smtClean="0">
                <a:latin typeface="+mn-lt"/>
              </a:rPr>
              <a:t>este</a:t>
            </a:r>
            <a:r>
              <a:rPr lang="en-US" sz="2800" dirty="0" smtClean="0">
                <a:latin typeface="+mn-lt"/>
              </a:rPr>
              <a:t> </a:t>
            </a:r>
            <a:r>
              <a:rPr lang="en-US" sz="2800" dirty="0" err="1" smtClean="0">
                <a:latin typeface="+mn-lt"/>
              </a:rPr>
              <a:t>caso</a:t>
            </a:r>
            <a:r>
              <a:rPr lang="en-US" sz="2800" dirty="0" smtClean="0">
                <a:latin typeface="+mn-lt"/>
              </a:rPr>
              <a:t> les </a:t>
            </a:r>
            <a:r>
              <a:rPr lang="en-US" sz="2800" dirty="0" err="1" smtClean="0">
                <a:latin typeface="+mn-lt"/>
              </a:rPr>
              <a:t>interese</a:t>
            </a:r>
            <a:r>
              <a:rPr lang="en-US" sz="2800" dirty="0" smtClean="0">
                <a:latin typeface="+mn-lt"/>
              </a:rPr>
              <a:t> </a:t>
            </a:r>
            <a:r>
              <a:rPr lang="en-US" sz="2800" dirty="0" err="1" smtClean="0">
                <a:latin typeface="+mn-lt"/>
              </a:rPr>
              <a:t>más</a:t>
            </a:r>
            <a:r>
              <a:rPr lang="en-US" sz="2800" dirty="0" smtClean="0">
                <a:latin typeface="+mn-lt"/>
              </a:rPr>
              <a:t> la </a:t>
            </a:r>
            <a:r>
              <a:rPr lang="en-US" sz="2800" dirty="0" err="1" smtClean="0">
                <a:latin typeface="+mn-lt"/>
              </a:rPr>
              <a:t>música</a:t>
            </a:r>
            <a:r>
              <a:rPr lang="en-US" sz="2800" dirty="0" smtClean="0">
                <a:latin typeface="+mn-lt"/>
              </a:rPr>
              <a:t> </a:t>
            </a:r>
            <a:r>
              <a:rPr lang="en-US" sz="2800" dirty="0" err="1" smtClean="0">
                <a:latin typeface="+mn-lt"/>
              </a:rPr>
              <a:t>clásica</a:t>
            </a:r>
            <a:r>
              <a:rPr lang="en-US" sz="2800" dirty="0" smtClean="0">
                <a:latin typeface="+mn-lt"/>
              </a:rPr>
              <a:t>.</a:t>
            </a:r>
            <a:endParaRPr lang="es-MX" sz="2800" dirty="0">
              <a:latin typeface="+mn-lt"/>
            </a:endParaRPr>
          </a:p>
        </p:txBody>
      </p:sp>
    </p:spTree>
    <p:extLst>
      <p:ext uri="{BB962C8B-B14F-4D97-AF65-F5344CB8AC3E}">
        <p14:creationId xmlns:p14="http://schemas.microsoft.com/office/powerpoint/2010/main" val="67019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7552" y="537626"/>
            <a:ext cx="10496505" cy="5902363"/>
          </a:xfrm>
        </p:spPr>
        <p:txBody>
          <a:bodyPr>
            <a:normAutofit/>
          </a:bodyPr>
          <a:lstStyle/>
          <a:p>
            <a:r>
              <a:rPr lang="en-US" sz="2200" dirty="0" smtClean="0"/>
              <a:t>A </a:t>
            </a:r>
            <a:r>
              <a:rPr lang="en-US" sz="2200" dirty="0" err="1" smtClean="0"/>
              <a:t>continuación</a:t>
            </a:r>
            <a:r>
              <a:rPr lang="en-US" sz="2200" dirty="0" smtClean="0"/>
              <a:t> </a:t>
            </a:r>
            <a:r>
              <a:rPr lang="en-US" sz="2200" dirty="0" err="1" smtClean="0"/>
              <a:t>encontrarás</a:t>
            </a:r>
            <a:r>
              <a:rPr lang="en-US" sz="2200" dirty="0" smtClean="0"/>
              <a:t> </a:t>
            </a:r>
            <a:r>
              <a:rPr lang="en-US" sz="2200" dirty="0" err="1" smtClean="0"/>
              <a:t>una</a:t>
            </a:r>
            <a:r>
              <a:rPr lang="en-US" sz="2200" dirty="0" smtClean="0"/>
              <a:t> </a:t>
            </a:r>
            <a:r>
              <a:rPr lang="en-US" sz="2200" dirty="0" err="1" smtClean="0"/>
              <a:t>imagen</a:t>
            </a:r>
            <a:r>
              <a:rPr lang="en-US" sz="2200" dirty="0" smtClean="0"/>
              <a:t> </a:t>
            </a:r>
            <a:r>
              <a:rPr lang="en-US" sz="2200" dirty="0" err="1" smtClean="0"/>
              <a:t>en</a:t>
            </a:r>
            <a:r>
              <a:rPr lang="en-US" sz="2200" dirty="0" smtClean="0"/>
              <a:t> la que </a:t>
            </a:r>
            <a:r>
              <a:rPr lang="en-US" sz="2200" dirty="0" err="1" smtClean="0"/>
              <a:t>podrás</a:t>
            </a:r>
            <a:r>
              <a:rPr lang="en-US" sz="2200" dirty="0" smtClean="0"/>
              <a:t> </a:t>
            </a:r>
            <a:r>
              <a:rPr lang="en-US" sz="2200" dirty="0" err="1" smtClean="0"/>
              <a:t>admirar</a:t>
            </a:r>
            <a:r>
              <a:rPr lang="en-US" sz="2200" dirty="0" smtClean="0"/>
              <a:t> </a:t>
            </a:r>
            <a:r>
              <a:rPr lang="en-US" sz="2200" dirty="0" err="1" smtClean="0"/>
              <a:t>aspectos</a:t>
            </a:r>
            <a:r>
              <a:rPr lang="en-US" sz="2200" dirty="0" smtClean="0"/>
              <a:t> </a:t>
            </a:r>
            <a:r>
              <a:rPr lang="en-US" sz="2200" dirty="0" err="1" smtClean="0"/>
              <a:t>relevantes</a:t>
            </a:r>
            <a:r>
              <a:rPr lang="en-US" sz="2200" dirty="0" smtClean="0"/>
              <a:t> de </a:t>
            </a:r>
            <a:r>
              <a:rPr lang="en-US" sz="2200" dirty="0" err="1" smtClean="0"/>
              <a:t>cada</a:t>
            </a:r>
            <a:r>
              <a:rPr lang="en-US" sz="2200" dirty="0" smtClean="0"/>
              <a:t> </a:t>
            </a:r>
            <a:r>
              <a:rPr lang="en-US" sz="2200" dirty="0" err="1" smtClean="0"/>
              <a:t>planeta</a:t>
            </a:r>
            <a:r>
              <a:rPr lang="en-US" sz="2200" dirty="0" smtClean="0"/>
              <a:t> de </a:t>
            </a:r>
            <a:r>
              <a:rPr lang="en-US" sz="2200" dirty="0" err="1" smtClean="0"/>
              <a:t>nuestro</a:t>
            </a:r>
            <a:r>
              <a:rPr lang="en-US" sz="2200" dirty="0" smtClean="0"/>
              <a:t> Sistema solar. Se </a:t>
            </a:r>
            <a:r>
              <a:rPr lang="en-US" sz="2200" dirty="0" err="1" smtClean="0"/>
              <a:t>incluye</a:t>
            </a:r>
            <a:r>
              <a:rPr lang="en-US" sz="2200" dirty="0" smtClean="0"/>
              <a:t> al final a </a:t>
            </a:r>
            <a:r>
              <a:rPr lang="en-US" sz="2200" dirty="0" err="1" smtClean="0"/>
              <a:t>Plutón</a:t>
            </a:r>
            <a:r>
              <a:rPr lang="en-US" sz="2200" dirty="0" smtClean="0"/>
              <a:t>, el que </a:t>
            </a:r>
            <a:r>
              <a:rPr lang="en-US" sz="2200" dirty="0" err="1" smtClean="0"/>
              <a:t>una</a:t>
            </a:r>
            <a:r>
              <a:rPr lang="en-US" sz="2200" dirty="0" smtClean="0"/>
              <a:t> </a:t>
            </a:r>
            <a:r>
              <a:rPr lang="en-US" sz="2200" dirty="0" err="1" smtClean="0"/>
              <a:t>vez</a:t>
            </a:r>
            <a:r>
              <a:rPr lang="en-US" sz="2200" dirty="0" smtClean="0"/>
              <a:t> </a:t>
            </a:r>
            <a:r>
              <a:rPr lang="en-US" sz="2200" dirty="0" err="1" smtClean="0"/>
              <a:t>fue</a:t>
            </a:r>
            <a:r>
              <a:rPr lang="en-US" sz="2200" dirty="0" smtClean="0"/>
              <a:t> </a:t>
            </a:r>
            <a:r>
              <a:rPr lang="en-US" sz="2200" dirty="0" err="1" smtClean="0"/>
              <a:t>planeta</a:t>
            </a:r>
            <a:r>
              <a:rPr lang="en-US" sz="2200" dirty="0" smtClean="0"/>
              <a:t> </a:t>
            </a:r>
            <a:r>
              <a:rPr lang="en-US" sz="2200" dirty="0" err="1" smtClean="0"/>
              <a:t>ordinario</a:t>
            </a:r>
            <a:r>
              <a:rPr lang="en-US" sz="2200" dirty="0" smtClean="0"/>
              <a:t> y </a:t>
            </a:r>
            <a:r>
              <a:rPr lang="en-US" sz="2200" dirty="0" err="1" smtClean="0"/>
              <a:t>ahora</a:t>
            </a:r>
            <a:r>
              <a:rPr lang="en-US" sz="2200" dirty="0" smtClean="0"/>
              <a:t> lo </a:t>
            </a:r>
            <a:r>
              <a:rPr lang="en-US" sz="2200" dirty="0" err="1" smtClean="0"/>
              <a:t>es</a:t>
            </a:r>
            <a:r>
              <a:rPr lang="en-US" sz="2200" dirty="0" smtClean="0"/>
              <a:t> </a:t>
            </a:r>
            <a:r>
              <a:rPr lang="en-US" sz="2200" dirty="0" err="1" smtClean="0"/>
              <a:t>bajo</a:t>
            </a:r>
            <a:r>
              <a:rPr lang="en-US" sz="2200" dirty="0" smtClean="0"/>
              <a:t> la </a:t>
            </a:r>
            <a:r>
              <a:rPr lang="en-US" sz="2200" dirty="0" err="1" smtClean="0"/>
              <a:t>categoría</a:t>
            </a:r>
            <a:r>
              <a:rPr lang="en-US" sz="2200" dirty="0" smtClean="0"/>
              <a:t> de </a:t>
            </a:r>
            <a:r>
              <a:rPr lang="en-US" sz="2200" dirty="0" err="1" smtClean="0"/>
              <a:t>enano</a:t>
            </a:r>
            <a:r>
              <a:rPr lang="en-US" sz="2200" dirty="0" smtClean="0"/>
              <a:t>.</a:t>
            </a:r>
          </a:p>
          <a:p>
            <a:r>
              <a:rPr lang="en-US" sz="2200" dirty="0" smtClean="0"/>
              <a:t>A un </a:t>
            </a:r>
            <a:r>
              <a:rPr lang="en-US" sz="2200" dirty="0" err="1" smtClean="0"/>
              <a:t>costado</a:t>
            </a:r>
            <a:r>
              <a:rPr lang="en-US" sz="2200" dirty="0" smtClean="0"/>
              <a:t> se </a:t>
            </a:r>
            <a:r>
              <a:rPr lang="en-US" sz="2200" dirty="0" err="1" smtClean="0"/>
              <a:t>muestra</a:t>
            </a:r>
            <a:r>
              <a:rPr lang="en-US" sz="2200" dirty="0" smtClean="0"/>
              <a:t> un </a:t>
            </a:r>
            <a:r>
              <a:rPr lang="en-US" sz="2200" dirty="0" err="1" smtClean="0"/>
              <a:t>ícono</a:t>
            </a:r>
            <a:r>
              <a:rPr lang="en-US" sz="2200" dirty="0" smtClean="0"/>
              <a:t> </a:t>
            </a:r>
            <a:r>
              <a:rPr lang="en-US" sz="2200" dirty="0" err="1" smtClean="0"/>
              <a:t>donde</a:t>
            </a:r>
            <a:r>
              <a:rPr lang="en-US" sz="2200" dirty="0" smtClean="0"/>
              <a:t> se </a:t>
            </a:r>
            <a:r>
              <a:rPr lang="en-US" sz="2200" dirty="0" err="1" smtClean="0"/>
              <a:t>podrá</a:t>
            </a:r>
            <a:r>
              <a:rPr lang="en-US" sz="2200" dirty="0" smtClean="0"/>
              <a:t> reproducer la </a:t>
            </a:r>
            <a:r>
              <a:rPr lang="en-US" sz="2200" dirty="0" err="1" smtClean="0"/>
              <a:t>pieza</a:t>
            </a:r>
            <a:r>
              <a:rPr lang="en-US" sz="2200" dirty="0" smtClean="0"/>
              <a:t> musical </a:t>
            </a:r>
            <a:r>
              <a:rPr lang="en-US" sz="2200" dirty="0" err="1" smtClean="0"/>
              <a:t>correspondiente</a:t>
            </a:r>
            <a:r>
              <a:rPr lang="en-US" sz="2200" dirty="0" smtClean="0"/>
              <a:t> </a:t>
            </a:r>
            <a:r>
              <a:rPr lang="en-US" sz="2200" dirty="0" err="1" smtClean="0"/>
              <a:t>mientras</a:t>
            </a:r>
            <a:r>
              <a:rPr lang="en-US" sz="2200" dirty="0" smtClean="0"/>
              <a:t> se </a:t>
            </a:r>
            <a:r>
              <a:rPr lang="en-US" sz="2200" dirty="0" err="1" smtClean="0"/>
              <a:t>disfruta</a:t>
            </a:r>
            <a:r>
              <a:rPr lang="en-US" sz="2200" dirty="0" smtClean="0"/>
              <a:t> la </a:t>
            </a:r>
            <a:r>
              <a:rPr lang="en-US" sz="2200" dirty="0" err="1" smtClean="0"/>
              <a:t>información</a:t>
            </a:r>
            <a:r>
              <a:rPr lang="en-US" sz="2200" dirty="0" smtClean="0"/>
              <a:t> </a:t>
            </a:r>
            <a:r>
              <a:rPr lang="en-US" sz="2200" dirty="0" err="1" smtClean="0"/>
              <a:t>gráfica</a:t>
            </a:r>
            <a:r>
              <a:rPr lang="en-US" sz="2200" dirty="0" smtClean="0"/>
              <a:t>. Solo se </a:t>
            </a:r>
            <a:r>
              <a:rPr lang="en-US" sz="2200" dirty="0" err="1" smtClean="0"/>
              <a:t>excluyen</a:t>
            </a:r>
            <a:r>
              <a:rPr lang="en-US" sz="2200" dirty="0" smtClean="0"/>
              <a:t> las </a:t>
            </a:r>
            <a:r>
              <a:rPr lang="en-US" sz="2200" dirty="0" err="1" smtClean="0"/>
              <a:t>piezas</a:t>
            </a:r>
            <a:r>
              <a:rPr lang="en-US" sz="2200" dirty="0" smtClean="0"/>
              <a:t> </a:t>
            </a:r>
            <a:r>
              <a:rPr lang="en-US" sz="2200" dirty="0" err="1" smtClean="0"/>
              <a:t>correspondientes</a:t>
            </a:r>
            <a:r>
              <a:rPr lang="en-US" sz="2200" dirty="0" smtClean="0"/>
              <a:t> a la Tierra y </a:t>
            </a:r>
            <a:r>
              <a:rPr lang="en-US" sz="2200" dirty="0" err="1" smtClean="0"/>
              <a:t>Plutón</a:t>
            </a:r>
            <a:r>
              <a:rPr lang="en-US" sz="2200" dirty="0" smtClean="0"/>
              <a:t>. ¿</a:t>
            </a:r>
            <a:r>
              <a:rPr lang="en-US" sz="2200" dirty="0" err="1" smtClean="0"/>
              <a:t>Cuál</a:t>
            </a:r>
            <a:r>
              <a:rPr lang="en-US" sz="2200" dirty="0" smtClean="0"/>
              <a:t> </a:t>
            </a:r>
            <a:r>
              <a:rPr lang="en-US" sz="2200" dirty="0" err="1" smtClean="0"/>
              <a:t>será</a:t>
            </a:r>
            <a:r>
              <a:rPr lang="en-US" sz="2200" dirty="0" smtClean="0"/>
              <a:t> el </a:t>
            </a:r>
            <a:r>
              <a:rPr lang="en-US" sz="2200" dirty="0" err="1" smtClean="0"/>
              <a:t>motivo</a:t>
            </a:r>
            <a:r>
              <a:rPr lang="en-US" sz="2200" dirty="0" smtClean="0"/>
              <a:t> de </a:t>
            </a:r>
            <a:r>
              <a:rPr lang="en-US" sz="2200" dirty="0" err="1" smtClean="0"/>
              <a:t>estas</a:t>
            </a:r>
            <a:r>
              <a:rPr lang="en-US" sz="2200" dirty="0" smtClean="0"/>
              <a:t> dos </a:t>
            </a:r>
            <a:r>
              <a:rPr lang="en-US" sz="2200" dirty="0" err="1" smtClean="0"/>
              <a:t>omisiones</a:t>
            </a:r>
            <a:r>
              <a:rPr lang="en-US" sz="2200" dirty="0" smtClean="0"/>
              <a:t>?</a:t>
            </a:r>
          </a:p>
          <a:p>
            <a:r>
              <a:rPr lang="en-US" sz="2200" dirty="0" err="1" smtClean="0"/>
              <a:t>Posteriormente</a:t>
            </a:r>
            <a:r>
              <a:rPr lang="en-US" sz="2200" dirty="0" smtClean="0"/>
              <a:t> se </a:t>
            </a:r>
            <a:r>
              <a:rPr lang="en-US" sz="2200" dirty="0" err="1" smtClean="0"/>
              <a:t>observará</a:t>
            </a:r>
            <a:r>
              <a:rPr lang="en-US" sz="2200" dirty="0" smtClean="0"/>
              <a:t> </a:t>
            </a:r>
            <a:r>
              <a:rPr lang="en-US" sz="2200" dirty="0" err="1" smtClean="0"/>
              <a:t>información</a:t>
            </a:r>
            <a:r>
              <a:rPr lang="en-US" sz="2200" dirty="0" smtClean="0"/>
              <a:t> </a:t>
            </a:r>
            <a:r>
              <a:rPr lang="en-US" sz="2200" dirty="0" err="1" smtClean="0"/>
              <a:t>en</a:t>
            </a:r>
            <a:r>
              <a:rPr lang="en-US" sz="2200" dirty="0" smtClean="0"/>
              <a:t> format de </a:t>
            </a:r>
            <a:r>
              <a:rPr lang="en-US" sz="2200" dirty="0" err="1" smtClean="0"/>
              <a:t>texto</a:t>
            </a:r>
            <a:r>
              <a:rPr lang="en-US" sz="2200" dirty="0" smtClean="0"/>
              <a:t> que </a:t>
            </a:r>
            <a:r>
              <a:rPr lang="en-US" sz="2200" dirty="0" err="1" smtClean="0"/>
              <a:t>relata</a:t>
            </a:r>
            <a:r>
              <a:rPr lang="en-US" sz="2200" dirty="0" smtClean="0"/>
              <a:t> </a:t>
            </a:r>
            <a:r>
              <a:rPr lang="en-US" sz="2200" dirty="0" err="1" smtClean="0"/>
              <a:t>en</a:t>
            </a:r>
            <a:r>
              <a:rPr lang="en-US" sz="2200" dirty="0" smtClean="0"/>
              <a:t> </a:t>
            </a:r>
            <a:r>
              <a:rPr lang="en-US" sz="2200" dirty="0" err="1" smtClean="0"/>
              <a:t>una</a:t>
            </a:r>
            <a:r>
              <a:rPr lang="en-US" sz="2200" dirty="0" smtClean="0"/>
              <a:t> forma </a:t>
            </a:r>
            <a:r>
              <a:rPr lang="en-US" sz="2200" dirty="0" err="1" smtClean="0"/>
              <a:t>muy</a:t>
            </a:r>
            <a:r>
              <a:rPr lang="en-US" sz="2200" dirty="0" smtClean="0"/>
              <a:t> simple, lo </a:t>
            </a:r>
            <a:r>
              <a:rPr lang="en-US" sz="2200" dirty="0" err="1" smtClean="0"/>
              <a:t>más</a:t>
            </a:r>
            <a:r>
              <a:rPr lang="en-US" sz="2200" dirty="0" smtClean="0"/>
              <a:t> </a:t>
            </a:r>
            <a:r>
              <a:rPr lang="en-US" sz="2200" dirty="0" err="1" smtClean="0"/>
              <a:t>relevante</a:t>
            </a:r>
            <a:r>
              <a:rPr lang="en-US" sz="2200" dirty="0" smtClean="0"/>
              <a:t> de </a:t>
            </a:r>
            <a:r>
              <a:rPr lang="en-US" sz="2200" dirty="0" err="1" smtClean="0"/>
              <a:t>cada</a:t>
            </a:r>
            <a:r>
              <a:rPr lang="en-US" sz="2200" dirty="0" smtClean="0"/>
              <a:t> </a:t>
            </a:r>
            <a:r>
              <a:rPr lang="en-US" sz="2200" dirty="0" err="1" smtClean="0"/>
              <a:t>uno</a:t>
            </a:r>
            <a:r>
              <a:rPr lang="en-US" sz="2200" dirty="0" smtClean="0"/>
              <a:t> de </a:t>
            </a:r>
            <a:r>
              <a:rPr lang="en-US" sz="2200" dirty="0" err="1" smtClean="0"/>
              <a:t>los</a:t>
            </a:r>
            <a:r>
              <a:rPr lang="en-US" sz="2200" dirty="0" smtClean="0"/>
              <a:t> </a:t>
            </a:r>
            <a:r>
              <a:rPr lang="en-US" sz="2200" dirty="0" err="1" smtClean="0"/>
              <a:t>planetas</a:t>
            </a:r>
            <a:r>
              <a:rPr lang="en-US" sz="2200" dirty="0" smtClean="0"/>
              <a:t>.</a:t>
            </a:r>
          </a:p>
          <a:p>
            <a:r>
              <a:rPr lang="en-US" sz="2200" dirty="0" smtClean="0"/>
              <a:t>Al </a:t>
            </a:r>
            <a:r>
              <a:rPr lang="en-US" sz="2200" dirty="0" err="1" smtClean="0"/>
              <a:t>escuchar</a:t>
            </a:r>
            <a:r>
              <a:rPr lang="en-US" sz="2200" dirty="0" smtClean="0"/>
              <a:t> la </a:t>
            </a:r>
            <a:r>
              <a:rPr lang="en-US" sz="2200" dirty="0" err="1" smtClean="0"/>
              <a:t>pieza</a:t>
            </a:r>
            <a:r>
              <a:rPr lang="en-US" sz="2200" dirty="0" smtClean="0"/>
              <a:t> musical </a:t>
            </a:r>
            <a:r>
              <a:rPr lang="en-US" sz="2200" dirty="0" err="1" smtClean="0"/>
              <a:t>intenta</a:t>
            </a:r>
            <a:r>
              <a:rPr lang="en-US" sz="2200" dirty="0" smtClean="0"/>
              <a:t> </a:t>
            </a:r>
            <a:r>
              <a:rPr lang="en-US" sz="2200" dirty="0" err="1" smtClean="0"/>
              <a:t>relacionar</a:t>
            </a:r>
            <a:r>
              <a:rPr lang="en-US" sz="2200" dirty="0" smtClean="0"/>
              <a:t> el </a:t>
            </a:r>
            <a:r>
              <a:rPr lang="en-US" sz="2200" dirty="0" err="1" smtClean="0"/>
              <a:t>tema</a:t>
            </a:r>
            <a:r>
              <a:rPr lang="en-US" sz="2200" dirty="0" smtClean="0"/>
              <a:t> con el </a:t>
            </a:r>
            <a:r>
              <a:rPr lang="en-US" sz="2200" dirty="0" err="1" smtClean="0"/>
              <a:t>planeta</a:t>
            </a:r>
            <a:r>
              <a:rPr lang="en-US" sz="2200" dirty="0" smtClean="0"/>
              <a:t> y </a:t>
            </a:r>
            <a:r>
              <a:rPr lang="en-US" sz="2200" dirty="0" err="1" smtClean="0"/>
              <a:t>explicar</a:t>
            </a:r>
            <a:r>
              <a:rPr lang="en-US" sz="2200" dirty="0" smtClean="0"/>
              <a:t> la </a:t>
            </a:r>
            <a:r>
              <a:rPr lang="en-US" sz="2200" dirty="0" err="1" smtClean="0"/>
              <a:t>razón</a:t>
            </a:r>
            <a:r>
              <a:rPr lang="en-US" sz="2200" dirty="0" smtClean="0"/>
              <a:t> </a:t>
            </a:r>
            <a:r>
              <a:rPr lang="en-US" sz="2200" dirty="0" err="1" smtClean="0"/>
              <a:t>por</a:t>
            </a:r>
            <a:r>
              <a:rPr lang="en-US" sz="2200" dirty="0" smtClean="0"/>
              <a:t> la que el </a:t>
            </a:r>
            <a:r>
              <a:rPr lang="en-US" sz="2200" dirty="0" err="1" smtClean="0"/>
              <a:t>autor</a:t>
            </a:r>
            <a:r>
              <a:rPr lang="en-US" sz="2200" dirty="0" smtClean="0"/>
              <a:t> la vincula con el </a:t>
            </a:r>
            <a:r>
              <a:rPr lang="en-US" sz="2200" dirty="0" err="1" smtClean="0"/>
              <a:t>planeta</a:t>
            </a:r>
            <a:r>
              <a:rPr lang="en-US" sz="2200" dirty="0" smtClean="0"/>
              <a:t> </a:t>
            </a:r>
            <a:r>
              <a:rPr lang="en-US" sz="2200" dirty="0" err="1" smtClean="0"/>
              <a:t>tomando</a:t>
            </a:r>
            <a:r>
              <a:rPr lang="en-US" sz="2200" dirty="0" smtClean="0"/>
              <a:t> </a:t>
            </a:r>
            <a:r>
              <a:rPr lang="en-US" sz="2200" dirty="0" err="1" smtClean="0"/>
              <a:t>en</a:t>
            </a:r>
            <a:r>
              <a:rPr lang="en-US" sz="2200" dirty="0" smtClean="0"/>
              <a:t> </a:t>
            </a:r>
            <a:r>
              <a:rPr lang="en-US" sz="2200" dirty="0" err="1" smtClean="0"/>
              <a:t>cuenta</a:t>
            </a:r>
            <a:r>
              <a:rPr lang="en-US" sz="2200" dirty="0" smtClean="0"/>
              <a:t> el aspect </a:t>
            </a:r>
            <a:r>
              <a:rPr lang="en-US" sz="2200" dirty="0" err="1" smtClean="0"/>
              <a:t>mitológico</a:t>
            </a:r>
            <a:r>
              <a:rPr lang="en-US" sz="2200" dirty="0" smtClean="0"/>
              <a:t> del </a:t>
            </a:r>
            <a:r>
              <a:rPr lang="en-US" sz="2200" dirty="0" err="1" smtClean="0"/>
              <a:t>planeta</a:t>
            </a:r>
            <a:r>
              <a:rPr lang="en-US" sz="2200" dirty="0" smtClean="0"/>
              <a:t>.</a:t>
            </a:r>
          </a:p>
          <a:p>
            <a:r>
              <a:rPr lang="en-US" sz="2200" dirty="0" smtClean="0"/>
              <a:t>Al final </a:t>
            </a:r>
            <a:r>
              <a:rPr lang="en-US" sz="2200" dirty="0" err="1" smtClean="0"/>
              <a:t>puedes</a:t>
            </a:r>
            <a:r>
              <a:rPr lang="en-US" sz="2200" dirty="0" smtClean="0"/>
              <a:t> </a:t>
            </a:r>
            <a:r>
              <a:rPr lang="en-US" sz="2200" dirty="0" err="1" smtClean="0"/>
              <a:t>ver</a:t>
            </a:r>
            <a:r>
              <a:rPr lang="en-US" sz="2200" dirty="0" smtClean="0"/>
              <a:t> </a:t>
            </a:r>
            <a:r>
              <a:rPr lang="en-US" sz="2200" dirty="0" err="1" smtClean="0"/>
              <a:t>los</a:t>
            </a:r>
            <a:r>
              <a:rPr lang="en-US" sz="2200" dirty="0" smtClean="0"/>
              <a:t> </a:t>
            </a:r>
            <a:r>
              <a:rPr lang="en-US" sz="2200" dirty="0" err="1" smtClean="0"/>
              <a:t>títulos</a:t>
            </a:r>
            <a:r>
              <a:rPr lang="en-US" sz="2200" dirty="0" smtClean="0"/>
              <a:t> </a:t>
            </a:r>
            <a:r>
              <a:rPr lang="en-US" sz="2200" dirty="0"/>
              <a:t>d</a:t>
            </a:r>
            <a:r>
              <a:rPr lang="en-US" sz="2200" dirty="0" smtClean="0"/>
              <a:t>e </a:t>
            </a:r>
            <a:r>
              <a:rPr lang="en-US" sz="2200" dirty="0" err="1" smtClean="0"/>
              <a:t>cada</a:t>
            </a:r>
            <a:r>
              <a:rPr lang="en-US" sz="2200" dirty="0" smtClean="0"/>
              <a:t> </a:t>
            </a:r>
            <a:r>
              <a:rPr lang="en-US" sz="2200" dirty="0" err="1" smtClean="0"/>
              <a:t>pieza</a:t>
            </a:r>
            <a:r>
              <a:rPr lang="en-US" sz="2200" dirty="0" smtClean="0"/>
              <a:t> musical para </a:t>
            </a:r>
            <a:r>
              <a:rPr lang="en-US" sz="2200" dirty="0" err="1" smtClean="0"/>
              <a:t>mejorar</a:t>
            </a:r>
            <a:r>
              <a:rPr lang="en-US" sz="2200" dirty="0" smtClean="0"/>
              <a:t> </a:t>
            </a:r>
            <a:r>
              <a:rPr lang="en-US" sz="2200" dirty="0" err="1" smtClean="0"/>
              <a:t>tu</a:t>
            </a:r>
            <a:r>
              <a:rPr lang="en-US" sz="2200" dirty="0" smtClean="0"/>
              <a:t> </a:t>
            </a:r>
            <a:r>
              <a:rPr lang="en-US" sz="2200" dirty="0" err="1" smtClean="0"/>
              <a:t>comprensión</a:t>
            </a:r>
            <a:r>
              <a:rPr lang="en-US" sz="2200" dirty="0" smtClean="0"/>
              <a:t> </a:t>
            </a:r>
            <a:r>
              <a:rPr lang="en-US" sz="2200" dirty="0" err="1" smtClean="0"/>
              <a:t>sobre</a:t>
            </a:r>
            <a:r>
              <a:rPr lang="en-US" sz="2200" dirty="0" smtClean="0"/>
              <a:t> el </a:t>
            </a:r>
            <a:r>
              <a:rPr lang="en-US" sz="2200" dirty="0" err="1" smtClean="0"/>
              <a:t>concepto</a:t>
            </a:r>
            <a:r>
              <a:rPr lang="en-US" sz="2200" dirty="0" smtClean="0"/>
              <a:t> que </a:t>
            </a:r>
            <a:r>
              <a:rPr lang="en-US" sz="2200" dirty="0" err="1" smtClean="0"/>
              <a:t>pretende</a:t>
            </a:r>
            <a:r>
              <a:rPr lang="en-US" sz="2200" dirty="0" smtClean="0"/>
              <a:t> </a:t>
            </a:r>
            <a:r>
              <a:rPr lang="en-US" sz="2200" dirty="0" err="1" smtClean="0"/>
              <a:t>exponer</a:t>
            </a:r>
            <a:r>
              <a:rPr lang="en-US" sz="2200" dirty="0" smtClean="0"/>
              <a:t> el </a:t>
            </a:r>
            <a:r>
              <a:rPr lang="en-US" sz="2200" dirty="0" err="1" smtClean="0"/>
              <a:t>autor</a:t>
            </a:r>
            <a:r>
              <a:rPr lang="en-US" sz="2200" dirty="0" smtClean="0"/>
              <a:t>.</a:t>
            </a:r>
            <a:endParaRPr lang="es-MX" sz="2200" dirty="0"/>
          </a:p>
        </p:txBody>
      </p:sp>
    </p:spTree>
    <p:extLst>
      <p:ext uri="{BB962C8B-B14F-4D97-AF65-F5344CB8AC3E}">
        <p14:creationId xmlns:p14="http://schemas.microsoft.com/office/powerpoint/2010/main" val="83363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Mercurio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0" y="1112953"/>
            <a:ext cx="7380513" cy="5703124"/>
          </a:xfrm>
        </p:spPr>
      </p:pic>
    </p:spTree>
    <p:extLst>
      <p:ext uri="{BB962C8B-B14F-4D97-AF65-F5344CB8AC3E}">
        <p14:creationId xmlns:p14="http://schemas.microsoft.com/office/powerpoint/2010/main" val="478035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9175" y="537627"/>
            <a:ext cx="10953705" cy="5863173"/>
          </a:xfrm>
        </p:spPr>
        <p:txBody>
          <a:bodyPr/>
          <a:lstStyle/>
          <a:p>
            <a:pPr fontAlgn="base"/>
            <a:r>
              <a:rPr lang="es-MX" b="1" dirty="0"/>
              <a:t>¿Cómo es Mercurio?</a:t>
            </a:r>
            <a:endParaRPr lang="es-MX" dirty="0"/>
          </a:p>
          <a:p>
            <a:pPr fontAlgn="base"/>
            <a:r>
              <a:rPr lang="es-MX" dirty="0"/>
              <a:t>Mercurio es el planeta más pequeño de nuestro sistema solar. Simplemente es un poco más grande que la luna de la Tierra. Es el planeta más cercano al sol pero no es realmente el más caliente. Venus es el más caliente.</a:t>
            </a:r>
          </a:p>
          <a:p>
            <a:pPr fontAlgn="base"/>
            <a:r>
              <a:rPr lang="es-MX" dirty="0"/>
              <a:t>Junto con Venus, la Tierra y Marte, Mercurio es uno de los planetas rocosos. Tiene una superficie sólida que está cubierta de cráteres. Tiene una atmósfera delgada y no tiene ninguna luna. A Mercurio le gusta simplificar las cosas.</a:t>
            </a:r>
          </a:p>
          <a:p>
            <a:pPr fontAlgn="base"/>
            <a:r>
              <a:rPr lang="es-MX" dirty="0"/>
              <a:t>Este planeta pequeño da vueltas lentamente comparado con la Tierra, por lo tanto, un día dura un largo tiempo. A Mercurio le lleva 59 días de la Tierra hacer una rotación completa. Un año en Mercurio pasa rápido. Debido a que es el planeta más cercano al sol, no le lleva mucho tiempo cubrir toda la circunferencia. Completa una revolución alrededor del sol en solo 88 días de la Tierra. Si vivieras en Mercurio, tendrías un cumpleaños cada tres meses.</a:t>
            </a:r>
          </a:p>
          <a:p>
            <a:r>
              <a:rPr lang="es-MX" dirty="0"/>
              <a:t>Un día en Mercurio no es como un día aquí en la Tierra. Para nosotros, el sol sale y se pone todos los días. Debido a que Mercurio tiene un giro lento y un año corto, le lleva mucho tiempo al sol salir y ponerse allí. Mercurio solo tiene un amanecer cada 180 días de la Tierra. ¿No es raro eso?</a:t>
            </a:r>
          </a:p>
        </p:txBody>
      </p:sp>
    </p:spTree>
    <p:extLst>
      <p:ext uri="{BB962C8B-B14F-4D97-AF65-F5344CB8AC3E}">
        <p14:creationId xmlns:p14="http://schemas.microsoft.com/office/powerpoint/2010/main" val="361546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Venus</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69" y="1072577"/>
            <a:ext cx="7487017" cy="5785423"/>
          </a:xfrm>
        </p:spPr>
      </p:pic>
    </p:spTree>
    <p:extLst>
      <p:ext uri="{BB962C8B-B14F-4D97-AF65-F5344CB8AC3E}">
        <p14:creationId xmlns:p14="http://schemas.microsoft.com/office/powerpoint/2010/main" val="1043882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3954" y="522514"/>
            <a:ext cx="10737669" cy="5917475"/>
          </a:xfrm>
        </p:spPr>
        <p:txBody>
          <a:bodyPr>
            <a:normAutofit fontScale="92500" lnSpcReduction="10000"/>
          </a:bodyPr>
          <a:lstStyle/>
          <a:p>
            <a:pPr fontAlgn="base"/>
            <a:r>
              <a:rPr lang="es-MX" b="1" dirty="0"/>
              <a:t>¿Cómo es Venus?</a:t>
            </a:r>
          </a:p>
          <a:p>
            <a:pPr fontAlgn="base"/>
            <a:r>
              <a:rPr lang="es-MX" dirty="0"/>
              <a:t>Aunque Venus no es el planeta más cercano al Sol, es el más caliente. Tiene una atmósfera densa, llena de dióxido de carbono que provoca el efecto invernadero y de nubes compuestas de ácido sulfúrico. Los gases atrapan el calor y mantienen a Venus bien calentito. De hecho, hace tanto calor en Venus que metales como el plomo serían charcos de metal fundido.</a:t>
            </a:r>
          </a:p>
          <a:p>
            <a:pPr fontAlgn="base"/>
            <a:r>
              <a:rPr lang="es-MX" dirty="0"/>
              <a:t>Venus se ve como un planeta muy activo. Tiene montañas y volcanes. Venus es similar a la Tierra en tamaño. La Tierra es solo un poco más grande.</a:t>
            </a:r>
          </a:p>
          <a:p>
            <a:pPr fontAlgn="base"/>
            <a:r>
              <a:rPr lang="es-MX" dirty="0"/>
              <a:t>Venus es poco común porque gira en dirección contraria a la de la Tierra y la mayoría de los otros planetas. Y su rotación es muy lenta. Tarda alrededor de 243 días terrestres en girar solo una vez. Debido a que está tan cerca del Sol, un año pasa muy rápido. Venus tarda 225 días terrestres en dar toda la vuelta alrededor del Sol. Esto significa que en Venus, un día es un poco más largo que un año.</a:t>
            </a:r>
          </a:p>
          <a:p>
            <a:pPr fontAlgn="base"/>
            <a:r>
              <a:rPr lang="es-MX" dirty="0"/>
              <a:t>Debido a que las longitudes del día y del año son similares, un día en Venus no es como un día en la Tierra. Aquí, en la Tierra, el Sol sale y se pone una vez por día. En Venus, el Sol sale cada 117 días terrestres. Esto significa que el Sol sale dos veces por año, ¡aunque todavía sea el mismo día! Y dado que Venus rota hacia atrás, el Sol sale por el oeste y se pone en el este.</a:t>
            </a:r>
          </a:p>
          <a:p>
            <a:pPr fontAlgn="base"/>
            <a:r>
              <a:rPr lang="es-MX" dirty="0"/>
              <a:t>Al igual que Mercurio, Venus no tiene ninguna luna.</a:t>
            </a:r>
          </a:p>
          <a:p>
            <a:endParaRPr lang="es-MX" dirty="0"/>
          </a:p>
        </p:txBody>
      </p:sp>
    </p:spTree>
    <p:extLst>
      <p:ext uri="{BB962C8B-B14F-4D97-AF65-F5344CB8AC3E}">
        <p14:creationId xmlns:p14="http://schemas.microsoft.com/office/powerpoint/2010/main" val="252329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Tierra</a:t>
            </a:r>
            <a:br>
              <a:rPr lang="es-MX" dirty="0" smtClean="0"/>
            </a:b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39" y="1097280"/>
            <a:ext cx="7455048" cy="5760720"/>
          </a:xfrm>
        </p:spPr>
      </p:pic>
    </p:spTree>
    <p:extLst>
      <p:ext uri="{BB962C8B-B14F-4D97-AF65-F5344CB8AC3E}">
        <p14:creationId xmlns:p14="http://schemas.microsoft.com/office/powerpoint/2010/main" val="917791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121</TotalTime>
  <Words>1860</Words>
  <Application>Microsoft Office PowerPoint</Application>
  <PresentationFormat>Panorámica</PresentationFormat>
  <Paragraphs>65</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3</vt:lpstr>
      <vt:lpstr>Ion</vt:lpstr>
      <vt:lpstr>Análisis de la obra Los Planetas</vt:lpstr>
      <vt:lpstr>El Sistema Solar</vt:lpstr>
      <vt:lpstr>Presentación de PowerPoint</vt:lpstr>
      <vt:lpstr>Presentación de PowerPoint</vt:lpstr>
      <vt:lpstr>Mercurio</vt:lpstr>
      <vt:lpstr>Presentación de PowerPoint</vt:lpstr>
      <vt:lpstr>Venus</vt:lpstr>
      <vt:lpstr>Presentación de PowerPoint</vt:lpstr>
      <vt:lpstr>Tierra </vt:lpstr>
      <vt:lpstr>Presentación de PowerPoint</vt:lpstr>
      <vt:lpstr>Marte</vt:lpstr>
      <vt:lpstr>Presentación de PowerPoint</vt:lpstr>
      <vt:lpstr>Júpiter</vt:lpstr>
      <vt:lpstr>Presentación de PowerPoint</vt:lpstr>
      <vt:lpstr>Saturno</vt:lpstr>
      <vt:lpstr>Presentación de PowerPoint</vt:lpstr>
      <vt:lpstr>Urano</vt:lpstr>
      <vt:lpstr>Presentación de PowerPoint</vt:lpstr>
      <vt:lpstr>Neptuno</vt:lpstr>
      <vt:lpstr>Presentación de PowerPoint</vt:lpstr>
      <vt:lpstr>Plutón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la obra Los Planetas</dc:title>
  <dc:creator>Usuario de Windows</dc:creator>
  <cp:lastModifiedBy>Usuario de Windows</cp:lastModifiedBy>
  <cp:revision>12</cp:revision>
  <dcterms:created xsi:type="dcterms:W3CDTF">2018-07-25T22:23:11Z</dcterms:created>
  <dcterms:modified xsi:type="dcterms:W3CDTF">2018-07-30T22:42:14Z</dcterms:modified>
</cp:coreProperties>
</file>